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Corbel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hc20nYkkDZyttmndWUQO/dFfpA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rbel-bold.fntdata"/><Relationship Id="rId10" Type="http://schemas.openxmlformats.org/officeDocument/2006/relationships/slide" Target="slides/slide4.xml"/><Relationship Id="rId32" Type="http://schemas.openxmlformats.org/officeDocument/2006/relationships/font" Target="fonts/Corbel-regular.fntdata"/><Relationship Id="rId13" Type="http://schemas.openxmlformats.org/officeDocument/2006/relationships/slide" Target="slides/slide7.xml"/><Relationship Id="rId35" Type="http://schemas.openxmlformats.org/officeDocument/2006/relationships/font" Target="fonts/Corbel-boldItalic.fntdata"/><Relationship Id="rId12" Type="http://schemas.openxmlformats.org/officeDocument/2006/relationships/slide" Target="slides/slide6.xml"/><Relationship Id="rId34" Type="http://schemas.openxmlformats.org/officeDocument/2006/relationships/font" Target="fonts/Corbel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showMasterSp="0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7"/>
          <p:cNvSpPr txBox="1"/>
          <p:nvPr>
            <p:ph type="title"/>
          </p:nvPr>
        </p:nvSpPr>
        <p:spPr>
          <a:xfrm>
            <a:off x="7923214" y="2362200"/>
            <a:ext cx="3200400" cy="1993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b="0"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." id="20" name="Google Shape;20;p27"/>
          <p:cNvSpPr/>
          <p:nvPr>
            <p:ph idx="2" type="pic"/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rgbClr val="CCD2D2"/>
          </a:solidFill>
          <a:ln>
            <a:noFill/>
          </a:ln>
        </p:spPr>
      </p:sp>
      <p:sp>
        <p:nvSpPr>
          <p:cNvPr id="21" name="Google Shape;21;p27"/>
          <p:cNvSpPr txBox="1"/>
          <p:nvPr>
            <p:ph idx="1" type="body"/>
          </p:nvPr>
        </p:nvSpPr>
        <p:spPr>
          <a:xfrm>
            <a:off x="7923214" y="4355592"/>
            <a:ext cx="3200400" cy="1644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" name="Google Shape;22;p27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ό" showMasterSp="0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>
  <p:cSld name="Περιεχόμενο με λεζάντα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/>
          <p:nvPr>
            <p:ph type="title"/>
          </p:nvPr>
        </p:nvSpPr>
        <p:spPr>
          <a:xfrm>
            <a:off x="760412" y="2362200"/>
            <a:ext cx="32004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 b="0"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" type="body"/>
          </p:nvPr>
        </p:nvSpPr>
        <p:spPr>
          <a:xfrm>
            <a:off x="760412" y="4367308"/>
            <a:ext cx="3200400" cy="162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39"/>
          <p:cNvSpPr txBox="1"/>
          <p:nvPr>
            <p:ph idx="2" type="body"/>
          </p:nvPr>
        </p:nvSpPr>
        <p:spPr>
          <a:xfrm>
            <a:off x="4494212" y="685800"/>
            <a:ext cx="7239001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88" name="Google Shape;88;p39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" type="body"/>
          </p:nvPr>
        </p:nvSpPr>
        <p:spPr>
          <a:xfrm rot="5400000">
            <a:off x="4032187" y="-789115"/>
            <a:ext cx="4127627" cy="950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0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/>
          <p:nvPr>
            <p:ph type="title"/>
          </p:nvPr>
        </p:nvSpPr>
        <p:spPr>
          <a:xfrm rot="5400000">
            <a:off x="7090569" y="1908969"/>
            <a:ext cx="5897562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" type="body"/>
          </p:nvPr>
        </p:nvSpPr>
        <p:spPr>
          <a:xfrm rot="5400000">
            <a:off x="1756569" y="-643731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1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1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ναλλακτική κεφαλίδα ενότητας" showMasterSp="0" type="secHead">
  <p:cSld name="SECTION_HEADER">
    <p:bg>
      <p:bgPr>
        <a:gradFill>
          <a:gsLst>
            <a:gs pos="0">
              <a:srgbClr val="4D536F"/>
            </a:gs>
            <a:gs pos="50000">
              <a:srgbClr val="303959"/>
            </a:gs>
            <a:gs pos="100000">
              <a:srgbClr val="1A2443"/>
            </a:gs>
          </a:gsLst>
          <a:lin ang="54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title"/>
          </p:nvPr>
        </p:nvSpPr>
        <p:spPr>
          <a:xfrm>
            <a:off x="1524000" y="1143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1522413" y="3810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32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bg>
      <p:bgPr>
        <a:solidFill>
          <a:srgbClr val="E4EAE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0" y="0"/>
            <a:ext cx="12188826" cy="457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9"/>
          <p:cNvSpPr/>
          <p:nvPr/>
        </p:nvSpPr>
        <p:spPr>
          <a:xfrm>
            <a:off x="-1" y="411480"/>
            <a:ext cx="12188826" cy="45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Google Shape;34;p29"/>
          <p:cNvSpPr txBox="1"/>
          <p:nvPr>
            <p:ph type="title"/>
          </p:nvPr>
        </p:nvSpPr>
        <p:spPr>
          <a:xfrm>
            <a:off x="1524000" y="1143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5200"/>
              <a:buNone/>
              <a:defRPr b="0"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1524000" y="3810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36" name="Google Shape;36;p29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ναλλακτικό περιεχόμενο με λεζάντα" showMasterSp="0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/>
          <p:nvPr/>
        </p:nvSpPr>
        <p:spPr>
          <a:xfrm>
            <a:off x="0" y="0"/>
            <a:ext cx="4873752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3"/>
          <p:cNvSpPr txBox="1"/>
          <p:nvPr>
            <p:ph type="title"/>
          </p:nvPr>
        </p:nvSpPr>
        <p:spPr>
          <a:xfrm>
            <a:off x="760412" y="2362200"/>
            <a:ext cx="32004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b="0"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760412" y="4367308"/>
            <a:ext cx="3200400" cy="162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5362892" y="685800"/>
            <a:ext cx="637032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44" name="Google Shape;44;p33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showMasterSp="0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Ήλιος που ανατέλλει από πράσινους λόφους" id="48" name="Google Shape;4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51" y="0"/>
            <a:ext cx="12188699" cy="47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4"/>
          <p:cNvSpPr/>
          <p:nvPr/>
        </p:nvSpPr>
        <p:spPr>
          <a:xfrm>
            <a:off x="-2" y="4754880"/>
            <a:ext cx="12192002" cy="210312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4"/>
          <p:cNvSpPr/>
          <p:nvPr/>
        </p:nvSpPr>
        <p:spPr>
          <a:xfrm>
            <a:off x="-127" y="4724400"/>
            <a:ext cx="12188826" cy="7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" name="Google Shape;51;p34"/>
          <p:cNvSpPr txBox="1"/>
          <p:nvPr>
            <p:ph type="ctrTitle"/>
          </p:nvPr>
        </p:nvSpPr>
        <p:spPr>
          <a:xfrm>
            <a:off x="1523999" y="4800600"/>
            <a:ext cx="91440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" type="subTitle"/>
          </p:nvPr>
        </p:nvSpPr>
        <p:spPr>
          <a:xfrm>
            <a:off x="1522413" y="5943600"/>
            <a:ext cx="9144002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ναλλακτική κεφαλίδα ενότητας" showMasterSp="0">
  <p:cSld name="Εναλλακτική κεφαλίδα ενότητας">
    <p:bg>
      <p:bgPr>
        <a:gradFill>
          <a:gsLst>
            <a:gs pos="0">
              <a:srgbClr val="4D536F"/>
            </a:gs>
            <a:gs pos="50000">
              <a:srgbClr val="303959"/>
            </a:gs>
            <a:gs pos="100000">
              <a:srgbClr val="1A2443"/>
            </a:gs>
          </a:gsLst>
          <a:lin ang="5400000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1524000" y="1143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" type="body"/>
          </p:nvPr>
        </p:nvSpPr>
        <p:spPr>
          <a:xfrm>
            <a:off x="1522413" y="3810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" type="body"/>
          </p:nvPr>
        </p:nvSpPr>
        <p:spPr>
          <a:xfrm>
            <a:off x="1341120" y="1901952"/>
            <a:ext cx="4572000" cy="4123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62" name="Google Shape;62;p35"/>
          <p:cNvSpPr txBox="1"/>
          <p:nvPr>
            <p:ph idx="2" type="body"/>
          </p:nvPr>
        </p:nvSpPr>
        <p:spPr>
          <a:xfrm>
            <a:off x="6278880" y="1901952"/>
            <a:ext cx="4572000" cy="4123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>
  <p:cSld name="Σύγκριση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1341120" y="1837464"/>
            <a:ext cx="4572000" cy="766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0" sz="2200" cap="none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36"/>
          <p:cNvSpPr txBox="1"/>
          <p:nvPr>
            <p:ph idx="2" type="body"/>
          </p:nvPr>
        </p:nvSpPr>
        <p:spPr>
          <a:xfrm>
            <a:off x="1341120" y="2740732"/>
            <a:ext cx="4572000" cy="3288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 sz="1200"/>
            </a:lvl9pPr>
          </a:lstStyle>
          <a:p/>
        </p:txBody>
      </p:sp>
      <p:sp>
        <p:nvSpPr>
          <p:cNvPr id="70" name="Google Shape;70;p36"/>
          <p:cNvSpPr txBox="1"/>
          <p:nvPr>
            <p:ph idx="3" type="body"/>
          </p:nvPr>
        </p:nvSpPr>
        <p:spPr>
          <a:xfrm>
            <a:off x="6278880" y="1837464"/>
            <a:ext cx="4572000" cy="766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0" sz="2200" cap="none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36"/>
          <p:cNvSpPr txBox="1"/>
          <p:nvPr>
            <p:ph idx="4" type="body"/>
          </p:nvPr>
        </p:nvSpPr>
        <p:spPr>
          <a:xfrm>
            <a:off x="6278880" y="2740732"/>
            <a:ext cx="4572000" cy="3288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 sz="1200"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EAEA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1C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26"/>
          <p:cNvSpPr/>
          <p:nvPr/>
        </p:nvSpPr>
        <p:spPr>
          <a:xfrm>
            <a:off x="1587" y="6583680"/>
            <a:ext cx="12188826" cy="27432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26"/>
          <p:cNvSpPr/>
          <p:nvPr/>
        </p:nvSpPr>
        <p:spPr>
          <a:xfrm>
            <a:off x="1587" y="6583680"/>
            <a:ext cx="12188826" cy="45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6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486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B1B1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A7B1B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30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6" name="Google Shape;106;p30"/>
          <p:cNvSpPr/>
          <p:nvPr/>
        </p:nvSpPr>
        <p:spPr>
          <a:xfrm>
            <a:off x="1587" y="6583680"/>
            <a:ext cx="12188826" cy="27432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A7B1B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0"/>
          <p:cNvSpPr txBox="1"/>
          <p:nvPr>
            <p:ph idx="11" type="ftr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8" name="Google Shape;108;p30"/>
          <p:cNvSpPr/>
          <p:nvPr/>
        </p:nvSpPr>
        <p:spPr>
          <a:xfrm>
            <a:off x="1587" y="6583680"/>
            <a:ext cx="12188826" cy="457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30"/>
          <p:cNvSpPr txBox="1"/>
          <p:nvPr>
            <p:ph idx="10" type="dt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title"/>
          </p:nvPr>
        </p:nvSpPr>
        <p:spPr>
          <a:xfrm>
            <a:off x="7466014" y="-1507445"/>
            <a:ext cx="4579806" cy="3802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i="1" lang="el-GR" sz="1900"/>
              <a:t>Support of Entrepreneurship in the Field of In-House Processing of Quality Farm Products in the Districts of Evros, Haskovo, Smolyan and Kardzhali </a:t>
            </a:r>
            <a:br>
              <a:rPr lang="el-GR" sz="1900"/>
            </a:br>
            <a:r>
              <a:rPr lang="el-GR" sz="4000" u="sng"/>
              <a:t>QUALFARM</a:t>
            </a:r>
            <a:endParaRPr sz="4000"/>
          </a:p>
        </p:txBody>
      </p:sp>
      <p:pic>
        <p:nvPicPr>
          <p:cNvPr descr="Εικόνα που περιέχει κείμενο&#10;&#10;Περιγραφή που δημιουργήθηκε αυτόματα" id="123" name="Google Shape;12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65960"/>
            <a:ext cx="731520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/>
          <p:nvPr>
            <p:ph idx="1" type="body"/>
          </p:nvPr>
        </p:nvSpPr>
        <p:spPr>
          <a:xfrm>
            <a:off x="7466013" y="3428999"/>
            <a:ext cx="4402525" cy="2038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l-GR" sz="1900">
                <a:latin typeface="Corbel"/>
                <a:ea typeface="Corbel"/>
                <a:cs typeface="Corbel"/>
                <a:sym typeface="Corbel"/>
              </a:rPr>
              <a:t>Χρηματοδοτικά Εργαλεία / βιωσιμότητα της οικονομικής τους δραστηριότητας.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None/>
            </a:pPr>
            <a:br>
              <a:rPr i="1" lang="el-GR" sz="1900">
                <a:latin typeface="Corbel"/>
                <a:ea typeface="Corbel"/>
                <a:cs typeface="Corbel"/>
                <a:sym typeface="Corbel"/>
              </a:rPr>
            </a:br>
            <a:endParaRPr i="1" sz="1900"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5442" y="5174198"/>
            <a:ext cx="2773680" cy="123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Προκλήσεις που αντιμετωπίζει η οικοτεχνία στον Έβρο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0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Κλιματικές αλλαγές: Θα αναλύσουμε τον αντίκτυπο των κλιματικών αλλαγών στη γεωργική παραγωγή, την επιλογή καλλιεργειών και τις απαιτούμενες προσαρμογές για την αντιμετώπιση των νέων προκλήσεων.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Βιώσιμη χρήση των πόρων: Θα εξετάσουμε την ανάγκη για βιώσιμη διαχείριση των φυσικών πόρων, την προστασία του εδάφους και των υδάτων, και τις καλλιεργητικές πρακτικές που συμβάλλουν στην περιβαλλοντική αειφορία.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Αγορές και τοπική ανάπτυξη: Θα αναφερθούμε στις προκλήσεις που αντιμετωπίζουν οι οικοτεχνίες στην προσέγγιση των αγορών, την προώθηση τοπικών προϊόντων και την ανάπτυξη νέων εμπορικών μονοπατιών για την τοπική οικονομία.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Ευαισθητοποίηση: Η σημασία της ενημέρωσης και της εκπαίδευσης σχετικά με την οικοτεχνία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1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Ενημέρωση για την οικοτεχνία: Θα αναδείξουμε τη σημασία της διάχυσης πληροφοριών και της ενημέρωσης του κοινού σχετικά με την οικοτεχνία, προκειμένου να κατανοήσουν τον ρόλο και τη συνεισφορά του τομέα στην τοπική οικονομία.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Εκπαίδευση για τους επαγγελματίες: Θα εξετάσουμε τον αντίκτυπο της κατάρτισης και της εκπαίδευσης στην ενίσχυση των γεωργών και των επαγγελματιών της οικοτεχνίας, προκειμένου να αξιοποιήσουν καλύτερα τις ευκαιρίες που προσφέρει ο τομέας.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Βελτιστοποίηση πρακτικών: Θα εστιάσουμε στην ανάγκη για συνεχή βελτίωση των πρακτικών και της τεχνογνωσίας στην οικοτεχνία, προκειμένου να αυξηθεί η αποδοτικότητα, η βιωσιμότητα και η ανταγωνιστικότητα του τομέα.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Δικαιούχοι Χρηματοδότησης Οικοτεχνών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2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Οικοτεχνία: Φυσικά πρόσωπα που είναι επαγγελματίες αγρότες  εγ/μένα στο Μητρώο Αγροτών και Αγροτικών Εκμεταλλεύσεων  (Ν.3874/2010), καθώς και τα μέλη της οικογένειάς τους.</a:t>
            </a:r>
            <a:endParaRPr/>
          </a:p>
          <a:p>
            <a:pPr indent="-228600" lvl="0" marL="274320" rtl="0" algn="just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</a:pPr>
            <a:r>
              <a:rPr b="0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Πολυλειτουργικά αγροκτήματα: Φυσικά και νομικά πρόσωπα εγ/μένα στο Μητρώο Αγροτών και Αγροτικών Εκμεταλλεύσεων (543/34450/03-04-2017 ΚΥΑ 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Ενδεικτικές Ενέργειες Χρηματοδότησης Οικοτεχνών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l-GR" sz="18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Ίδρυση/ δημιουργία &amp; εκσυγχρονισμό/ αναβάθμιση μονάδων οικοτεχνίας. </a:t>
            </a:r>
            <a:endParaRPr/>
          </a:p>
          <a:p>
            <a:pPr indent="-228600" lvl="0" marL="274320" marR="0" rtl="0" algn="just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</a:pPr>
            <a:r>
              <a:rPr lang="el-GR" sz="18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Ίδρυση/ δημιουργία &amp; εκσυγχρονισμό/ αναβάθμιση πολυλειτουργικών αγροκτημάτων.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Ο ρόλος των τοπικών φορέων και οργανισμών στην ευαισθητοποίηση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4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Συνεργασία με τοπικούς φορείς: Θα εξετάσουμε τον σημαντικό ρόλο που διαδραματίζουν οι τοπικές αρχές, οι φορείς και οι οργανισμοί στην ενημέρωση και ευαισθητοποίηση του κοινού σχετικά με την οικοτεχνία.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Ενεργός συμμετοχή: Θα αναδείξουμε την ανάγκη για συνεργασία και ενεργή συμμετοχή των τοπικών φορέων και οργανισμών στην εκπόνηση και υλοποίηση ευαισθητοποιητικών εκστρατειών για την προώθηση της οικοτεχνίας.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Ενίσχυση της αποτελεσματικότητας: Θα εστιάσουμε στην ανάπτυξη στρατηγικών που ενισχύουν την αποτελεσματικότητα των τοπικών φορέων και οργανισμών στην ευαισθητοποίηση του κοινού, προκειμένου να διαμορφωθεί μια ευνοϊκή περιβάλλοντος για την οικοτεχνία και την τοπική οικονομία.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Ένταση Ενίσχυσης</a:t>
            </a:r>
            <a:br>
              <a:rPr i="1" lang="el-GR" sz="3600">
                <a:latin typeface="Corbel"/>
                <a:ea typeface="Corbel"/>
                <a:cs typeface="Corbel"/>
                <a:sym typeface="Corbel"/>
              </a:rPr>
            </a:b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 Χρηματοδότησης Οικοτεχνών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5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65%</a:t>
            </a:r>
            <a:r>
              <a:rPr b="0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των επιλέξιμων δαπανών για τις Μικρές και Πολύ Μικρές Επιχειρήσεις {Καν. (ΕΕ) 1305/2014, άρθρο 19},</a:t>
            </a:r>
            <a:endParaRPr/>
          </a:p>
          <a:p>
            <a:pPr indent="-228600" lvl="0" marL="274320" rtl="0" algn="just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</a:pPr>
            <a:r>
              <a:rPr b="1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50% </a:t>
            </a:r>
            <a:r>
              <a:rPr b="0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των επιλέξιμων δαπανών για Επιχειρήσεις {Καν. (ΕΕ) 1305/2014, άρθρο 17}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Προγράμματα και πρωτοβουλίες για την ευαισθητοποίηση του τοπικού πληθυσμού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6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Εκπαιδευτικά προγράμματα: Θα παρουσιάσουμε εκπαιδευτικά προγράμματα που στοχεύουν στην ενίσχυση των γνώσεων του τοπικού πληθυσμού σχετικά με την οικοτεχνία, τη γεωργία και τους τομείς απασχόλησης.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Ευαισθητοποίηση για την αειφορία: Θα εξετάσουμε πρωτοβουλίες που απευθύνονται στον πληθυσμό για την προώθηση της βιώσιμης ανάπτυξης και της αειφορίας στον οικονομικό τομέα.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Ενεργή συμμετοχή: Θα αναδείξουμε προγράμματα που εμπλέκουν τον τοπικό πληθυσμό σε δράσεις και ενέργειες που στοχεύουν στην προώθηση της οικοτεχνίας και την ενίσχυση της τοπικής οικονομίας.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Επιτυχημένες καμπάνιες και εκδηλώσεις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7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Καμπάνιες ενημέρωσης: Θα παρουσιάσουμε επιτυχημένες καμπάνιες που έχουν διοργανωθεί για να ευαισθητοποιήσουν το κοινό σχετικά με τη σημασία και τις δυνατότητες της οικοτεχνίας στον Βόρειο Έβρο.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Εκδηλώσεις και εκθέσεις: Θα αναφερθούμε σε διοργανώσεις και εκθέσεις που έχουν πραγματοποιηθεί για την προβολή της οικοτεχνίας και των τοπικών προϊόντων, προσελκύοντας το ενδιαφέρον του κοινού και των ενδιαφερόμενων.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Κοινωνικά μέσα και επικοινωνία: Θα εξετάσουμε παραδείγματα επιτυχημένης χρήσης κοινωνικών μέσων και επικοινωνιακών εργαλείων για τη διάδοση μηνυμάτων που αφορούν την οικοτεχνία και την προώθηση της τοπικής οικονομίας.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Οι οικονομικές επιπτώσεις της ευαισθητοποίησης για τον τοπικό πληθυσμό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8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Ανάπτυξη οικοτουριστικών δραστηριοτήτων: Θα αναλύσουμε πώς η ευαισθητοποίηση για τον οικοτεχνικό τομέα ενισχύει τον οικοτουρισμό και δημιουργεί ευκαιρίες απασχόλησης στον τομέα της φιλοξενίας και του τουρισμού.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Ανάπτυξη τοπικών μικροεπιχειρήσεων: Θα αναφερθούμε στον τρόπο που η ευαισθητοποίηση ενθαρρύνει τη δημιουργία νέων μικρών επιχειρήσεων που σχετίζονται με την οικοτεχνία, συνεισφέροντας στην τοπική ανάπτυξη.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Βελτίωση των εισοδηματικών επιπέδων: Θα εξετάσουμε πώς η ενημέρωση και η εκπαίδευση σχετικά με την οικοτεχνία συμβάλλουν στην αναβάθμιση των εισοδηματικών επιπέδων του τοπικού πληθυσμού, βοηθώντας τους να επωφεληθούν από τις ευκαιρίες που προσφέρει ο τομέας.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Βιώσιμη ανάπτυξη: Προκλήσεις και ευκαιρίες για την οικοτεχνία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9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Προκλήσεις προς αντιμετώπιση: Θα αναλύσουμε τις προκλήσεις που αντιμετωπίζει η οικοτεχνία, όπως η κλιματική αλλαγή, η περιορισμένη πρόσβαση σε υδάτινους πόρους και η διατήρηση της τοπικής βιοποικιλότητας.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Ευκαιρίες για βιώσιμη ανάπτυξη: Θα εστιάσουμε στις ευκαιρίες που προσφέρονται στην οικοτεχνία, όπως η εισαγωγή καινοτόμων τεχνολογιών, η προώθηση της αειφόρου γεωργίας και η ανάπτυξη νέων προϊόντων και υπηρεσιών.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Συμβολή στην τοπική οικονομία: Θα αναδείξουμε τον ρόλο της οικοτεχνίας στην προώθηση της τοπικής οικονομίας μέσω της δημιουργίας θέσεων εργασίας, της προστασίας του περιβάλλοντος και της προώθησης του τουρισμού.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3400"/>
              <a:buNone/>
            </a:pPr>
            <a:r>
              <a:rPr b="0" i="0" lang="el-GR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Ευαισθητοποίηση του τοπικού πληθυσμού σχετικά με την Οικοτεχνία στον Έβρο</a:t>
            </a:r>
            <a:endParaRPr/>
          </a:p>
        </p:txBody>
      </p: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rbel"/>
              <a:buAutoNum type="arabicPeriod"/>
            </a:pPr>
            <a:r>
              <a:rPr b="0" i="0" lang="el-GR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Η διάλεξη αναφέρεται στην σημασία της οικοτεχνίας για τον Βόρειο Έβρο, επισημαίνοντας τα οφέλη της για τον τοπικό πληθυσμό.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AutoNum type="arabicPeriod"/>
            </a:pPr>
            <a:r>
              <a:rPr b="0" i="0" lang="el-GR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Θα εξηγήσουμε την οικοτεχνία και τους τομείς που επηρεάζουν την περιοχή μας, όπως γεωργία, κτηνοτροφία, κήποι και παραγωγή τοπικών προϊόντων.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AutoNum type="arabicPeriod"/>
            </a:pPr>
            <a:r>
              <a:rPr b="0" i="0" lang="el-GR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Περιβαλλοντικές και οικονομικές πτυχές: Θα αναδείξουμε τον ρόλο της οικοτεχνίας στην προστασία του περιβάλλοντος και τη δημιουργία οικονομικών ευκαιριών για τους κατοίκους της περιοχής.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AutoNum type="arabicPeriod"/>
            </a:pPr>
            <a:r>
              <a:rPr b="0" i="0" lang="el-GR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Ευαισθητοποίηση του κοινού: Θα εξετάσουμε πώς μπορούμε να ευαισθητοποιήσουμε τον τοπικό πληθυσμό για την υποστήριξη και την ανάπτυξη της οικοτεχνίας.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rbel"/>
              <a:buAutoNum type="arabicPeriod"/>
            </a:pPr>
            <a:r>
              <a:rPr b="0" i="0" lang="el-GR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Συμπεράσματα: Θα αναδείξουμε τη σημασία της ενίσχυσης της οικοτεχνίας στον Βόρειο Έβρο και πώς μπορεί να συμβάλει στη βιώσιμη ανάπτυξη και ευημερία της περιοχής.</a:t>
            </a:r>
            <a:endParaRPr/>
          </a:p>
          <a:p>
            <a:pPr indent="-101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Times New Roman"/>
                <a:ea typeface="Times New Roman"/>
                <a:cs typeface="Times New Roman"/>
                <a:sym typeface="Times New Roman"/>
              </a:rPr>
              <a:t>ΤΙΤΛΟΙ ΣΕΜΙΝΑΡΙΩΝ ΠΟΥ ΘΑ ΥΛΟΠΟΙΗΘΟΥΝ ΛΙΑΝ ΣΥΝΤΟΜΩΣ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0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Οικοτουρισμός: Η προώθηση της τοπικής οικοτεχνίας μέσω του τουρισμού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Περιβαλλοντικές προκλήσεις και προστασία του περιβάλλοντος στον Έβρο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Επενδύσεις και ευκαιρίες για την οικοτεχνία στον Έβρο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 Ανάπτυξη των ανθρώπινων πόρων: Εκπαίδευση και κατάρτιση για την οικοτεχνία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Times New Roman"/>
                <a:ea typeface="Times New Roman"/>
                <a:cs typeface="Times New Roman"/>
                <a:sym typeface="Times New Roman"/>
              </a:rPr>
              <a:t>ΤΙΤΛΟΙ ΣΕΜΙΝΑΡΙΩΝ ΠΟΥ ΘΑ ΥΛΟΠΟΙΗΘΟΥΝ ΛΙΑΝ ΣΥΝΤΟΜΩΣ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1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Κοινωνική επιχειρηματικότητα: Προωθώντας την οικοτεχνία και την απασχόληση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Συνεργασία μεταξύ των ενδιαφερομένων φορέων: Προς μια ολοκληρωμένη προσέγγιση για την ανάπτυξη της οικοτεχνίας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Παραδείγματα επιτυχημένης συνεργασίας μεταξύ του πληθυσμού, των επιχειρήσεων και των φορέων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Υποστήριξη από την κυβέρνηση: Πολιτικές και πρωτοβουλίες για την προώθηση της οικοτεχνίας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Times New Roman"/>
                <a:ea typeface="Times New Roman"/>
                <a:cs typeface="Times New Roman"/>
                <a:sym typeface="Times New Roman"/>
              </a:rPr>
              <a:t>ΤΙΤΛΟΙ ΣΕΜΙΝΑΡΙΩΝ ΠΟΥ ΘΑ ΥΛΟΠΟΙΗΘΟΥΝ ΛΙΑΝ ΣΥΝΤΟΜΩΣ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22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Οικονομικές πηγές χρηματοδότησης για την οικοτεχνία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Προκλήσεις για την ευαισθητοποίηση και προώθηση της οικοτεχνίας στον Έβρο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Μέτρα για την ενίσχυση της οικοτεχνίας και την ανάπτυξη του τοπικού πληθυσμού</a:t>
            </a:r>
            <a:endParaRPr/>
          </a:p>
          <a:p>
            <a:pPr indent="-228600" lvl="0" marL="274320" rtl="0" algn="l">
              <a:lnSpc>
                <a:spcPct val="107000"/>
              </a:lnSpc>
              <a:spcBef>
                <a:spcPts val="2600"/>
              </a:spcBef>
              <a:spcAft>
                <a:spcPts val="0"/>
              </a:spcAft>
              <a:buSzPts val="2800"/>
              <a:buChar char="▪"/>
            </a:pP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 Συμπεράσματα: Η σημασία της ευαισθητοποίησης για την οικοτεχνία και οι προοπτικές για το μέλλον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type="title"/>
          </p:nvPr>
        </p:nvSpPr>
        <p:spPr>
          <a:xfrm>
            <a:off x="1524000" y="1143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5400"/>
              <a:buNone/>
            </a:pPr>
            <a:r>
              <a:rPr i="1" lang="el-GR" sz="5400">
                <a:latin typeface="Corbel"/>
                <a:ea typeface="Corbel"/>
                <a:cs typeface="Corbel"/>
                <a:sym typeface="Corbel"/>
              </a:rPr>
              <a:t>Προδιαγραφές Ένταξης στο Μητρώο</a:t>
            </a:r>
            <a:endParaRPr/>
          </a:p>
        </p:txBody>
      </p:sp>
      <p:sp>
        <p:nvSpPr>
          <p:cNvPr id="265" name="Google Shape;265;p23"/>
          <p:cNvSpPr txBox="1"/>
          <p:nvPr>
            <p:ph idx="1" type="body"/>
          </p:nvPr>
        </p:nvSpPr>
        <p:spPr>
          <a:xfrm>
            <a:off x="1524000" y="3810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/>
          <p:nvPr>
            <p:ph type="title"/>
          </p:nvPr>
        </p:nvSpPr>
        <p:spPr>
          <a:xfrm>
            <a:off x="494522" y="578498"/>
            <a:ext cx="11290041" cy="60648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br>
              <a:rPr lang="el-GR" sz="3500"/>
            </a:br>
            <a:r>
              <a:rPr lang="el-GR" sz="3500"/>
              <a:t>1. ΥΠΟΔΟΜΗ-ΕΞΟΠΛΙΣΜΟΣ για το ΧΩΡΟ ΠΑΡΑΣΚΕΥΗΣ ΤΩΝ ΤΡΟΦΙΜΩΝ </a:t>
            </a:r>
            <a:br>
              <a:rPr lang="el-GR" sz="3500"/>
            </a:br>
            <a:r>
              <a:rPr lang="el-GR" sz="3500"/>
              <a:t>2. ΚΑΤΑΠΟΛΕΜΗΣΗ ΤΡΩΚΤΙΚΩΝ, ΕΝΤΟΜΩΝ ΚΑΙ ΕΠΙΒΛΑΒΩΝ ΖΩΩΝ </a:t>
            </a:r>
            <a:br>
              <a:rPr lang="el-GR" sz="3500"/>
            </a:br>
            <a:r>
              <a:rPr lang="el-GR" sz="3500"/>
              <a:t>3. ΖΗΤΗΜΑΤΑ ΚΑΤΑ ΤΗΝ ΠΑΡΑΣΚΕΥΗ ΤΩΝ ΠΡΟΪΟΝΤΩΝ ΟΙΚΟΤΕΧΝΙΑΣ </a:t>
            </a:r>
            <a:br>
              <a:rPr lang="el-GR" sz="3500"/>
            </a:br>
            <a:r>
              <a:rPr lang="el-GR" sz="3500"/>
              <a:t>4. ΠΑΡΑΣΚΕΥΗ ΤΡΟΦΙΜΩΝ </a:t>
            </a:r>
            <a:br>
              <a:rPr lang="el-GR" sz="3500"/>
            </a:br>
            <a:r>
              <a:rPr lang="el-GR" sz="3500"/>
              <a:t>5. ΠΡΟΣΩΠΙΚΗ ΥΓΙΕΙΝΗ </a:t>
            </a:r>
            <a:br>
              <a:rPr lang="el-GR" sz="3500"/>
            </a:br>
            <a:r>
              <a:rPr lang="el-GR" sz="3500"/>
              <a:t>6. ΚΑΘΑΡΙΣΜΟΣ ΧΩΡΩΝ ΚΑΙ ΕΞΟΠΛΙΣΜΟΥ ΜΕΤΑ ΤΟ ΠΕΡΑΣ ΤΩΝ  ΕΡΓΑΣΙΩΝ </a:t>
            </a:r>
            <a:br>
              <a:rPr lang="el-GR" sz="3500"/>
            </a:br>
            <a:r>
              <a:rPr lang="el-GR" sz="3500"/>
              <a:t>  </a:t>
            </a:r>
            <a:endParaRPr/>
          </a:p>
        </p:txBody>
      </p:sp>
      <p:sp>
        <p:nvSpPr>
          <p:cNvPr id="272" name="Google Shape;272;p24"/>
          <p:cNvSpPr txBox="1"/>
          <p:nvPr>
            <p:ph idx="1" type="body"/>
          </p:nvPr>
        </p:nvSpPr>
        <p:spPr>
          <a:xfrm>
            <a:off x="1373124" y="21460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l-GR" sz="4000"/>
              <a:t>ΑΠΑΙΤΗΣΕΙΣ ΥΓΙΕΙΝΗΣ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/>
          <p:nvPr>
            <p:ph type="title"/>
          </p:nvPr>
        </p:nvSpPr>
        <p:spPr>
          <a:xfrm>
            <a:off x="760412" y="2362200"/>
            <a:ext cx="3200400" cy="1990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</a:pPr>
            <a:r>
              <a:rPr lang="el-GR"/>
              <a:t>ΣΑΣ ΕΥΧΑΡΙΣΤΩ ΠΟΛΎ ΓΙΑ ΤΟ </a:t>
            </a:r>
            <a:endParaRPr/>
          </a:p>
        </p:txBody>
      </p:sp>
      <p:sp>
        <p:nvSpPr>
          <p:cNvPr id="279" name="Google Shape;279;p25"/>
          <p:cNvSpPr txBox="1"/>
          <p:nvPr>
            <p:ph idx="1" type="body"/>
          </p:nvPr>
        </p:nvSpPr>
        <p:spPr>
          <a:xfrm>
            <a:off x="760412" y="4367308"/>
            <a:ext cx="3200400" cy="162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l-GR" sz="3400">
                <a:latin typeface="Corbel"/>
                <a:ea typeface="Corbel"/>
                <a:cs typeface="Corbel"/>
                <a:sym typeface="Corbel"/>
              </a:rPr>
              <a:t>ΧΡΟΝΟ ΣΑΣ</a:t>
            </a:r>
            <a:endParaRPr/>
          </a:p>
        </p:txBody>
      </p:sp>
      <p:sp>
        <p:nvSpPr>
          <p:cNvPr id="280" name="Google Shape;280;p25"/>
          <p:cNvSpPr txBox="1"/>
          <p:nvPr>
            <p:ph idx="2" type="body"/>
          </p:nvPr>
        </p:nvSpPr>
        <p:spPr>
          <a:xfrm>
            <a:off x="5362892" y="685800"/>
            <a:ext cx="637032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Εισαγωγή στον Έβρο: Γεωγραφική τοποθεσία, σημασία και χαρακτηριστικά της περιοχής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3"/>
          <p:cNvSpPr txBox="1"/>
          <p:nvPr>
            <p:ph idx="1" type="body"/>
          </p:nvPr>
        </p:nvSpPr>
        <p:spPr>
          <a:xfrm>
            <a:off x="816429" y="1714501"/>
            <a:ext cx="10034451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AutoNum type="arabicPeriod"/>
            </a:pPr>
            <a:r>
              <a:rPr b="0" i="0" lang="el-GR" sz="16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Γεωγραφική τοποθεσία: Θα παρουσιάσουμε την γεωγραφική θέση του Βορείου Έβρου, τοπογραφικά χαρακτηριστικά, σύνορα με άλλες περιοχές, κλιματικές συνθήκες και γεωλογικά στοιχεία.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Corbel"/>
              <a:buAutoNum type="arabicPeriod"/>
            </a:pPr>
            <a:r>
              <a:rPr b="0" i="0" lang="el-GR" sz="16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Σημασία: Θα αναδείξουμε τη σπουδαιότητα της περιοχής για τον τομέα της γεωργίας και την βιοποικιλότητα, υπογραμμίζοντας τις φυσικές προϋποθέσεις που την καθιστούν κατάλληλη για διάφορες καλλιέργειες.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Corbel"/>
              <a:buAutoNum type="arabicPeriod"/>
            </a:pPr>
            <a:r>
              <a:rPr b="0" i="0" lang="el-GR" sz="16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Χαρακτηριστικά της περιοχής: Θα εξετάσουμε τα κύρια χαρακτηριστικά του Βορείου Έβρου, όπως οι ποτάμιοι πορθμοί, οι λίμνες και οι ορεινές περιοχές, παρουσιάζοντας παράλληλα τις ευκαιρίες και τις προκλήσεις που προσφέρει στη γεωργική δραστηριότητα.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Corbel"/>
              <a:buAutoNum type="arabicPeriod"/>
            </a:pPr>
            <a:r>
              <a:rPr b="0" i="0" lang="el-GR" sz="16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Γεωργία και κτηνοτροφία: Θα αναλύσουμε τους κύριους τομείς γεωργίας και κτηνοτροφίας που διακρίνονται στην περιοχή, συμπεριλαμβάνοντας τις κυριότερες καλλιέργειες και εκτροφή ζώων.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Corbel"/>
              <a:buAutoNum type="arabicPeriod"/>
            </a:pPr>
            <a:r>
              <a:rPr b="0" i="0" lang="el-GR" sz="16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Περιβαλλοντική προστασία: Θα τονίσουμε τις προσπάθειες που γίνονται για την περιβαλλοντική προστασία και τη διατήρηση της βιοποικιλότητας στον Βόρειο Έβρο, αναδεικνύοντας τη σημασία της γεωργίας για την αειφορία της περιοχής.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QUALFARM PROJECT</a:t>
            </a:r>
            <a:endParaRPr/>
          </a:p>
        </p:txBody>
      </p:sp>
      <p:sp>
        <p:nvSpPr>
          <p:cNvPr id="144" name="Google Shape;144;p4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567055" marR="452119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l-GR" sz="1800">
                <a:latin typeface="Times New Roman"/>
                <a:ea typeface="Times New Roman"/>
                <a:cs typeface="Times New Roman"/>
                <a:sym typeface="Times New Roman"/>
              </a:rPr>
              <a:t>Το έργο QUALFARM αφορά στη συνεργασία εταίρων από 2 χώρες (Ελλάδα, Βουλγαρία).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567055" marR="452119" rtl="0" algn="just">
              <a:lnSpc>
                <a:spcPct val="200000"/>
              </a:lnSpc>
              <a:spcBef>
                <a:spcPts val="83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567055" marR="452119" rtl="0" algn="just">
              <a:lnSpc>
                <a:spcPct val="200000"/>
              </a:lnSpc>
              <a:spcBef>
                <a:spcPts val="830"/>
              </a:spcBef>
              <a:spcAft>
                <a:spcPts val="0"/>
              </a:spcAft>
              <a:buSzPts val="1800"/>
              <a:buChar char="▪"/>
            </a:pPr>
            <a:r>
              <a:rPr lang="el-GR" sz="1800">
                <a:latin typeface="Times New Roman"/>
                <a:ea typeface="Times New Roman"/>
                <a:cs typeface="Times New Roman"/>
                <a:sym typeface="Times New Roman"/>
              </a:rPr>
              <a:t>Η περιοχή παρέμβασης (Βόρειος και Νότιος Έβρος, Χάσκοβο και Κίρκοβο) είναι αγροτική με πλούσια βιοποικιλότητα και αγροτική δραστηριότητα, διαμορφώνοντας ένα πλαίσιο που ευνοεί σημαντικά την ανάπτυξη της Οικοτεχνίας.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lang="el-GR" sz="3600">
                <a:latin typeface="Times New Roman"/>
                <a:ea typeface="Times New Roman"/>
                <a:cs typeface="Times New Roman"/>
                <a:sym typeface="Times New Roman"/>
              </a:rPr>
              <a:t>Ο όρος Οικοτεχνία </a:t>
            </a:r>
            <a:endParaRPr/>
          </a:p>
        </p:txBody>
      </p:sp>
      <p:sp>
        <p:nvSpPr>
          <p:cNvPr id="150" name="Google Shape;150;p5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Η δυνατότητα στον επαγγελματία αγρότη και στα μέλη της  οικογένειάς του να κάνουν παραγωγή τροφίμων, μεταποιώντας τα αγροτικά  προϊόντα δικής τους παραγωγής, τα οποία παρασκευάζονται στο χώρο  της αγροτικής εκμετάλλευσης ή της αγροτικής κατοικίας, ονομάζεται  </a:t>
            </a:r>
            <a:r>
              <a:rPr b="1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Οικοτεχνία.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ct val="1000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Ο οικονομικός τομέας στον Έβρο: Μια επισκόπηση της οικοτεχνίας και των κυριότερων τομέων απασχόλησης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6"/>
          <p:cNvSpPr txBox="1"/>
          <p:nvPr>
            <p:ph idx="1" type="body"/>
          </p:nvPr>
        </p:nvSpPr>
        <p:spPr>
          <a:xfrm>
            <a:off x="816429" y="1714501"/>
            <a:ext cx="10034451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Οικοτεχνία: Θα αναλύσουμε τη σημασία της οικοτεχνίας στον Βόρειο Έβρο, περιγράφοντας τις γεωργικές εκτάσεις, τις καλλιέργειες, την παραγωγή τροφίμων και των τοπικών προϊόντων που συμβάλλουν στην τοπική οικονομία.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Κυριότεροι τομείς απασχόλησης: Θα παρουσιάσουμε τους κύριους τομείς απασχόλησης που συνδέονται με την οικοτεχνία, όπως η γεωργία, η κτηνοτροφία, η αλιεία, και οι σχετικές υπηρεσίες όπως η τεχνολογία, η διανομή και η επεξεργασία των προϊόντων.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Οικονομική ανάπτυξη: Θα εξετάσουμε τον ρόλο της οικοτεχνίας στην οικονομική ανάπτυξη της περιοχής, τις προκλήσεις που αντιμετωπίζονται και τις δυνατότητες για βελτίωση της απασχόλησης και της παραγωγικότητας.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Δυνατότητες Χρηματοδότησης Οικοτεχνών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CLLD/LEADER 2014-2020 (130.000 ΕΥΡΩ ΔΔ)</a:t>
            </a:r>
            <a:endParaRPr/>
          </a:p>
          <a:p>
            <a:pPr indent="-228600" lvl="0" marL="274320" rtl="0" algn="just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</a:pPr>
            <a:r>
              <a:rPr b="0" i="0" lang="el-GR" sz="18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LEADER   2023-2027 (ΣΥΝΤΟΜΑ)</a:t>
            </a:r>
            <a:endParaRPr/>
          </a:p>
          <a:p>
            <a:pPr indent="0" lvl="0" marL="45720" rtl="0" algn="just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1341120" y="211709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600"/>
              <a:buNone/>
            </a:pPr>
            <a:r>
              <a:rPr i="1" lang="el-GR" sz="3600">
                <a:latin typeface="Corbel"/>
                <a:ea typeface="Corbel"/>
                <a:cs typeface="Corbel"/>
                <a:sym typeface="Corbel"/>
              </a:rPr>
              <a:t>Συνεισφορά της οικοτεχνίας στην τοπική οικονομία και κοινότητα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342900" y="1445133"/>
            <a:ext cx="11462657" cy="447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Συμβολή στην τοπική οικονομία: Θα αναλύσουμε πώς η οικοτεχνία στον Βόρειο Έβρο συμβάλλει στην τοπική οικονομία μέσω της παραγωγής, εμπορίας και προώθησης γεωργικών προϊόντων, δημιουργώντας θέσεις εργασίας και παρέχοντας εισοδήματα στον πληθυσμό.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Κοινωνική συνεισφορά: Θα εξετάσουμε τον κοινωνικό ρόλο της οικοτεχνίας, όπως η διατήρηση της παραδοσιακής καλλιέργειας, η διατήρηση του τοπίου και η δημιουργία τοπικών κοινοτήτων που βασίζονται στην αλληλεγγύη και την αειφορία.</a:t>
            </a:r>
            <a:endParaRPr/>
          </a:p>
          <a:p>
            <a:pPr indent="-889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None/>
            </a:pPr>
            <a:r>
              <a:t/>
            </a:r>
            <a:endParaRPr b="0" i="0"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200"/>
              <a:buFont typeface="Corbel"/>
              <a:buAutoNum type="arabicPeriod"/>
            </a:pPr>
            <a:r>
              <a:rPr b="0" i="0" lang="el-GR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Προκλήσεις και προοπτικές: Θα αναφερθούμε σε πιθανούς περιορισμούς που αντιμετωπίζει η οικοτεχνία, όπως οι αλλαγές στις αγορές και οι περιβαλλοντικές προκλήσεις, και πώς μπορούν να αξιοποιηθούν καινοτόμες προσεγγίσεις για την ενίσχυση της ανταγωνιστικότητας και της βιωσιμότητας του τομέα.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b="0" i="0" lang="el-GR" sz="3600" u="none" strike="noStrik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CLLD/LEADER 2014-2020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195943" y="1901952"/>
            <a:ext cx="11756571" cy="373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l-GR" sz="1800">
                <a:solidFill>
                  <a:srgbClr val="BF9000"/>
                </a:solidFill>
              </a:rPr>
              <a:t>19.2.2.6: </a:t>
            </a:r>
            <a:r>
              <a:rPr b="1" lang="el-GR" sz="1800">
                <a:solidFill>
                  <a:srgbClr val="3B5821"/>
                </a:solidFill>
              </a:rPr>
              <a:t>Ενίσχυση επενδύσεων στους τομείς της </a:t>
            </a:r>
            <a:r>
              <a:rPr b="1" lang="el-GR" sz="1800" u="sng">
                <a:solidFill>
                  <a:srgbClr val="3B5821"/>
                </a:solidFill>
              </a:rPr>
              <a:t>οικοτεχνίας και πολυλειτουργικών αγροκτημάτων </a:t>
            </a:r>
            <a:r>
              <a:rPr b="1" lang="el-GR" sz="1800">
                <a:solidFill>
                  <a:srgbClr val="3B5821"/>
                </a:solidFill>
              </a:rPr>
              <a:t>με σκοπό την εξυπηρέτηση ειδικών στόχων της τοπικής στρατηγικής.</a:t>
            </a:r>
            <a:endParaRPr/>
          </a:p>
          <a:p>
            <a:pPr indent="0" lvl="0" marL="45720" rtl="0" algn="just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266" y="2547638"/>
            <a:ext cx="2503975" cy="171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1600" y="2477532"/>
            <a:ext cx="2740123" cy="181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5081" y="2522658"/>
            <a:ext cx="2666041" cy="181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5251" y="4377189"/>
            <a:ext cx="3576206" cy="156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88164" y="4377189"/>
            <a:ext cx="3421342" cy="161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24790" y="6000100"/>
            <a:ext cx="6133333" cy="60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Σχεδίαση με μπλε ζώνες 16x9">
  <a:themeElements>
    <a:clrScheme name="Banded Design Blue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Σχεδίαση με μπλε ζώνες 16x9">
  <a:themeElements>
    <a:clrScheme name="Banded Design Blue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Θέμα του Office">
  <a:themeElements>
    <a:clrScheme name="Banded Design Blue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2022-12-06T23:13:05Z</dcterms:created>
  <dc:creator>ΓΙΩΡΓΟΣ ΠΕΤΡΕΣΗΣ</dc:creator>
</cp:coreProperties>
</file>