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 id="2147483650" r:id="rId5"/>
    <p:sldMasterId id="2147483657" r:id="rId6"/>
    <p:sldMasterId id="2147483659" r:id="rId7"/>
    <p:sldMasterId id="2147483661" r:id="rId8"/>
    <p:sldMasterId id="2147483663"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73" roundtripDataSignature="AMtx7mgOnz3MKsNBx8YkdgrpkS0IhPi1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3" Type="http://customschemas.google.com/relationships/presentationmetadata" Target="metadata"/><Relationship Id="rId72" Type="http://schemas.openxmlformats.org/officeDocument/2006/relationships/slide" Target="slides/slide62.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71" Type="http://schemas.openxmlformats.org/officeDocument/2006/relationships/slide" Target="slides/slide61.xml"/><Relationship Id="rId70" Type="http://schemas.openxmlformats.org/officeDocument/2006/relationships/slide" Target="slides/slide60.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62" Type="http://schemas.openxmlformats.org/officeDocument/2006/relationships/slide" Target="slides/slide52.xml"/><Relationship Id="rId61" Type="http://schemas.openxmlformats.org/officeDocument/2006/relationships/slide" Target="slides/slide51.xml"/><Relationship Id="rId20" Type="http://schemas.openxmlformats.org/officeDocument/2006/relationships/slide" Target="slides/slide10.xml"/><Relationship Id="rId64" Type="http://schemas.openxmlformats.org/officeDocument/2006/relationships/slide" Target="slides/slide54.xml"/><Relationship Id="rId63" Type="http://schemas.openxmlformats.org/officeDocument/2006/relationships/slide" Target="slides/slide53.xml"/><Relationship Id="rId22" Type="http://schemas.openxmlformats.org/officeDocument/2006/relationships/slide" Target="slides/slide12.xml"/><Relationship Id="rId66" Type="http://schemas.openxmlformats.org/officeDocument/2006/relationships/slide" Target="slides/slide56.xml"/><Relationship Id="rId21" Type="http://schemas.openxmlformats.org/officeDocument/2006/relationships/slide" Target="slides/slide11.xml"/><Relationship Id="rId65" Type="http://schemas.openxmlformats.org/officeDocument/2006/relationships/slide" Target="slides/slide55.xml"/><Relationship Id="rId24" Type="http://schemas.openxmlformats.org/officeDocument/2006/relationships/slide" Target="slides/slide14.xml"/><Relationship Id="rId68" Type="http://schemas.openxmlformats.org/officeDocument/2006/relationships/slide" Target="slides/slide58.xml"/><Relationship Id="rId23" Type="http://schemas.openxmlformats.org/officeDocument/2006/relationships/slide" Target="slides/slide13.xml"/><Relationship Id="rId67" Type="http://schemas.openxmlformats.org/officeDocument/2006/relationships/slide" Target="slides/slide57.xml"/><Relationship Id="rId60" Type="http://schemas.openxmlformats.org/officeDocument/2006/relationships/slide" Target="slides/slide50.xml"/><Relationship Id="rId26" Type="http://schemas.openxmlformats.org/officeDocument/2006/relationships/slide" Target="slides/slide16.xml"/><Relationship Id="rId25" Type="http://schemas.openxmlformats.org/officeDocument/2006/relationships/slide" Target="slides/slide15.xml"/><Relationship Id="rId69" Type="http://schemas.openxmlformats.org/officeDocument/2006/relationships/slide" Target="slides/slide59.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11" Type="http://schemas.openxmlformats.org/officeDocument/2006/relationships/slide" Target="slides/slide1.xml"/><Relationship Id="rId55" Type="http://schemas.openxmlformats.org/officeDocument/2006/relationships/slide" Target="slides/slide45.xml"/><Relationship Id="rId10" Type="http://schemas.openxmlformats.org/officeDocument/2006/relationships/notesMaster" Target="notesMasters/notesMaster1.xml"/><Relationship Id="rId54" Type="http://schemas.openxmlformats.org/officeDocument/2006/relationships/slide" Target="slides/slide44.xml"/><Relationship Id="rId13" Type="http://schemas.openxmlformats.org/officeDocument/2006/relationships/slide" Target="slides/slide3.xml"/><Relationship Id="rId57" Type="http://schemas.openxmlformats.org/officeDocument/2006/relationships/slide" Target="slides/slide47.xml"/><Relationship Id="rId12" Type="http://schemas.openxmlformats.org/officeDocument/2006/relationships/slide" Target="slides/slide2.xml"/><Relationship Id="rId56" Type="http://schemas.openxmlformats.org/officeDocument/2006/relationships/slide" Target="slides/slide46.xml"/><Relationship Id="rId15" Type="http://schemas.openxmlformats.org/officeDocument/2006/relationships/slide" Target="slides/slide5.xml"/><Relationship Id="rId59" Type="http://schemas.openxmlformats.org/officeDocument/2006/relationships/slide" Target="slides/slide49.xml"/><Relationship Id="rId14" Type="http://schemas.openxmlformats.org/officeDocument/2006/relationships/slide" Target="slides/slide4.xml"/><Relationship Id="rId58" Type="http://schemas.openxmlformats.org/officeDocument/2006/relationships/slide" Target="slides/slide48.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1pPr>
            <a:lvl2pPr lvl="1"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2pPr>
            <a:lvl3pPr lvl="2"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3pPr>
            <a:lvl4pPr lvl="3"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4pPr>
            <a:lvl5pPr lvl="4"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5pPr>
            <a:lvl6pPr lvl="5"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6pPr>
            <a:lvl7pPr lvl="6"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7pPr>
            <a:lvl8pPr lvl="7"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8pPr>
            <a:lvl9pPr lvl="8"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2pPr>
            <a:lvl3pPr lvl="2"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3pPr>
            <a:lvl4pPr lvl="3"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4pPr>
            <a:lvl5pPr lvl="4"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5pPr>
            <a:lvl6pPr lvl="5"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6pPr>
            <a:lvl7pPr lvl="6"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7pPr>
            <a:lvl8pPr lvl="7"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8pPr>
            <a:lvl9pPr lvl="8"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1pPr>
            <a:lvl2pPr lvl="1"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2pPr>
            <a:lvl3pPr lvl="2"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3pPr>
            <a:lvl4pPr lvl="3"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4pPr>
            <a:lvl5pPr lvl="4"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5pPr>
            <a:lvl6pPr lvl="5"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6pPr>
            <a:lvl7pPr lvl="6"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7pPr>
            <a:lvl8pPr lvl="7"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8pPr>
            <a:lvl9pPr lvl="8" marR="0" rtl="0" algn="l">
              <a:lnSpc>
                <a:spcPct val="100000"/>
              </a:lnSpc>
              <a:spcBef>
                <a:spcPts val="0"/>
              </a:spcBef>
              <a:spcAft>
                <a:spcPts val="0"/>
              </a:spcAft>
              <a:buSzPts val="1400"/>
              <a:buNone/>
              <a:defRPr b="0" i="0" sz="1800" u="none" cap="none" strike="noStrike">
                <a:solidFill>
                  <a:srgbClr val="000000"/>
                </a:solidFill>
                <a:latin typeface="Lucida Sans"/>
                <a:ea typeface="Lucida Sans"/>
                <a:cs typeface="Lucida Sans"/>
                <a:sym typeface="Lucida Sans"/>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2" name="Google Shape;412;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3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64"/>
          <p:cNvSpPr txBox="1"/>
          <p:nvPr>
            <p:ph type="ctrTitle"/>
          </p:nvPr>
        </p:nvSpPr>
        <p:spPr>
          <a:xfrm>
            <a:off x="685800" y="1752601"/>
            <a:ext cx="7772400" cy="1829761"/>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dk2"/>
              </a:buClr>
              <a:buSzPts val="4800"/>
              <a:buFont typeface="Lucida Sans"/>
              <a:buNone/>
              <a:defRPr b="1"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4"/>
          <p:cNvSpPr txBox="1"/>
          <p:nvPr>
            <p:ph idx="1" type="subTitle"/>
          </p:nvPr>
        </p:nvSpPr>
        <p:spPr>
          <a:xfrm>
            <a:off x="685800" y="3611607"/>
            <a:ext cx="7772400" cy="1199704"/>
          </a:xfrm>
          <a:prstGeom prst="rect">
            <a:avLst/>
          </a:prstGeom>
          <a:noFill/>
          <a:ln>
            <a:noFill/>
          </a:ln>
        </p:spPr>
        <p:txBody>
          <a:bodyPr anchorCtr="0" anchor="t" bIns="45700" lIns="45700" spcFirstLastPara="1" rIns="45700" wrap="square" tIns="45700">
            <a:noAutofit/>
          </a:bodyPr>
          <a:lstStyle>
            <a:lvl1pPr lvl="0" marR="64008" algn="r">
              <a:spcBef>
                <a:spcPts val="400"/>
              </a:spcBef>
              <a:spcAft>
                <a:spcPts val="0"/>
              </a:spcAft>
              <a:buSzPts val="1836"/>
              <a:buNone/>
              <a:defRPr>
                <a:solidFill>
                  <a:schemeClr val="dk2"/>
                </a:solidFill>
              </a:defRPr>
            </a:lvl1pPr>
            <a:lvl2pPr lvl="1" algn="ctr">
              <a:spcBef>
                <a:spcPts val="324"/>
              </a:spcBef>
              <a:spcAft>
                <a:spcPts val="0"/>
              </a:spcAft>
              <a:buSzPts val="1800"/>
              <a:buNone/>
              <a:defRPr/>
            </a:lvl2pPr>
            <a:lvl3pPr lvl="2" algn="ctr">
              <a:spcBef>
                <a:spcPts val="350"/>
              </a:spcBef>
              <a:spcAft>
                <a:spcPts val="0"/>
              </a:spcAft>
              <a:buSzPts val="1800"/>
              <a:buNone/>
              <a:defRPr/>
            </a:lvl3pPr>
            <a:lvl4pPr lvl="3" algn="ctr">
              <a:spcBef>
                <a:spcPts val="350"/>
              </a:spcBef>
              <a:spcAft>
                <a:spcPts val="0"/>
              </a:spcAft>
              <a:buSzPts val="1800"/>
              <a:buNone/>
              <a:defRPr/>
            </a:lvl4pPr>
            <a:lvl5pPr lvl="4" algn="ctr">
              <a:spcBef>
                <a:spcPts val="350"/>
              </a:spcBef>
              <a:spcAft>
                <a:spcPts val="0"/>
              </a:spcAft>
              <a:buSzPts val="1800"/>
              <a:buNone/>
              <a:defRPr/>
            </a:lvl5pPr>
            <a:lvl6pPr lvl="5" algn="ctr">
              <a:spcBef>
                <a:spcPts val="350"/>
              </a:spcBef>
              <a:spcAft>
                <a:spcPts val="0"/>
              </a:spcAft>
              <a:buSzPts val="1800"/>
              <a:buNone/>
              <a:defRPr/>
            </a:lvl6pPr>
            <a:lvl7pPr lvl="6" algn="ctr">
              <a:spcBef>
                <a:spcPts val="350"/>
              </a:spcBef>
              <a:spcAft>
                <a:spcPts val="0"/>
              </a:spcAft>
              <a:buSzPts val="1800"/>
              <a:buNone/>
              <a:defRPr/>
            </a:lvl7pPr>
            <a:lvl8pPr lvl="7" algn="ctr">
              <a:spcBef>
                <a:spcPts val="350"/>
              </a:spcBef>
              <a:spcAft>
                <a:spcPts val="0"/>
              </a:spcAft>
              <a:buSzPts val="1800"/>
              <a:buNone/>
              <a:defRPr/>
            </a:lvl8pPr>
            <a:lvl9pPr lvl="8" algn="ctr">
              <a:spcBef>
                <a:spcPts val="350"/>
              </a:spcBef>
              <a:spcAft>
                <a:spcPts val="0"/>
              </a:spcAft>
              <a:buSzPts val="1800"/>
              <a:buNone/>
              <a:defRPr/>
            </a:lvl9pPr>
          </a:lstStyle>
          <a:p/>
        </p:txBody>
      </p:sp>
      <p:sp>
        <p:nvSpPr>
          <p:cNvPr id="24" name="Google Shape;24;p64"/>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4"/>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64"/>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1pPr>
            <a:lvl2pPr indent="0" lvl="1" marL="0" marR="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2pPr>
            <a:lvl3pPr indent="0" lvl="2" marL="0" marR="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3pPr>
            <a:lvl4pPr indent="0" lvl="3" marL="0" marR="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4pPr>
            <a:lvl5pPr indent="0" lvl="4" marL="0" marR="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5pPr>
            <a:lvl6pPr indent="0" lvl="5" marL="0" marR="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6pPr>
            <a:lvl7pPr indent="0" lvl="6" marL="0" marR="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7pPr>
            <a:lvl8pPr indent="0" lvl="7" marL="0" marR="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8pPr>
            <a:lvl9pPr indent="0" lvl="8" marL="0" marR="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diamond/>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10" name="Shape 110"/>
        <p:cNvGrpSpPr/>
        <p:nvPr/>
      </p:nvGrpSpPr>
      <p:grpSpPr>
        <a:xfrm>
          <a:off x="0" y="0"/>
          <a:ext cx="0" cy="0"/>
          <a:chOff x="0" y="0"/>
          <a:chExt cx="0" cy="0"/>
        </a:xfrm>
      </p:grpSpPr>
      <p:sp>
        <p:nvSpPr>
          <p:cNvPr id="111" name="Google Shape;111;p77"/>
          <p:cNvSpPr txBox="1"/>
          <p:nvPr>
            <p:ph type="title"/>
          </p:nvPr>
        </p:nvSpPr>
        <p:spPr>
          <a:xfrm>
            <a:off x="914400" y="4876800"/>
            <a:ext cx="7481776"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Clr>
                <a:schemeClr val="accent1"/>
              </a:buClr>
              <a:buSzPts val="2500"/>
              <a:buFont typeface="Lucida Sans"/>
              <a:buNone/>
              <a:defRPr b="0" sz="25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77"/>
          <p:cNvSpPr txBox="1"/>
          <p:nvPr>
            <p:ph idx="1" type="body"/>
          </p:nvPr>
        </p:nvSpPr>
        <p:spPr>
          <a:xfrm>
            <a:off x="4419600" y="5355102"/>
            <a:ext cx="3974592" cy="914400"/>
          </a:xfrm>
          <a:prstGeom prst="rect">
            <a:avLst/>
          </a:prstGeom>
          <a:noFill/>
          <a:ln>
            <a:noFill/>
          </a:ln>
        </p:spPr>
        <p:txBody>
          <a:bodyPr anchorCtr="0" anchor="t" bIns="45700" lIns="91425" spcFirstLastPara="1" rIns="91425" wrap="square" tIns="45700">
            <a:noAutofit/>
          </a:bodyPr>
          <a:lstStyle>
            <a:lvl1pPr indent="-228600" lvl="0" marL="457200" algn="r">
              <a:spcBef>
                <a:spcPts val="400"/>
              </a:spcBef>
              <a:spcAft>
                <a:spcPts val="0"/>
              </a:spcAft>
              <a:buSzPts val="1088"/>
              <a:buNone/>
              <a:defRPr sz="1600"/>
            </a:lvl1pPr>
            <a:lvl2pPr indent="-228600" lvl="1" marL="914400" algn="l">
              <a:spcBef>
                <a:spcPts val="324"/>
              </a:spcBef>
              <a:spcAft>
                <a:spcPts val="0"/>
              </a:spcAft>
              <a:buSzPts val="1200"/>
              <a:buNone/>
              <a:defRPr sz="1200"/>
            </a:lvl2pPr>
            <a:lvl3pPr indent="-228600" lvl="2" marL="1371600" algn="l">
              <a:spcBef>
                <a:spcPts val="350"/>
              </a:spcBef>
              <a:spcAft>
                <a:spcPts val="0"/>
              </a:spcAft>
              <a:buSzPts val="1000"/>
              <a:buNone/>
              <a:defRPr sz="1000"/>
            </a:lvl3pPr>
            <a:lvl4pPr indent="-228600" lvl="3" marL="1828800" algn="l">
              <a:spcBef>
                <a:spcPts val="350"/>
              </a:spcBef>
              <a:spcAft>
                <a:spcPts val="0"/>
              </a:spcAft>
              <a:buSzPts val="900"/>
              <a:buNone/>
              <a:defRPr sz="900"/>
            </a:lvl4pPr>
            <a:lvl5pPr indent="-228600" lvl="4" marL="2286000" algn="l">
              <a:spcBef>
                <a:spcPts val="350"/>
              </a:spcBef>
              <a:spcAft>
                <a:spcPts val="0"/>
              </a:spcAft>
              <a:buSzPts val="900"/>
              <a:buNone/>
              <a:defRPr sz="9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13" name="Google Shape;113;p77"/>
          <p:cNvSpPr txBox="1"/>
          <p:nvPr>
            <p:ph idx="2" type="body"/>
          </p:nvPr>
        </p:nvSpPr>
        <p:spPr>
          <a:xfrm>
            <a:off x="914400" y="274320"/>
            <a:ext cx="7479792" cy="4572000"/>
          </a:xfrm>
          <a:prstGeom prst="rect">
            <a:avLst/>
          </a:prstGeom>
          <a:noFill/>
          <a:ln>
            <a:noFill/>
          </a:ln>
        </p:spPr>
        <p:txBody>
          <a:bodyPr anchorCtr="0" anchor="t" bIns="45700" lIns="91425" spcFirstLastPara="1" rIns="91425" wrap="square" tIns="45700">
            <a:noAutofit/>
          </a:bodyPr>
          <a:lstStyle>
            <a:lvl1pPr indent="-366776" lvl="0" marL="457200" algn="l">
              <a:spcBef>
                <a:spcPts val="400"/>
              </a:spcBef>
              <a:spcAft>
                <a:spcPts val="0"/>
              </a:spcAft>
              <a:buSzPts val="2176"/>
              <a:buChar char="🞂"/>
              <a:defRPr sz="3200"/>
            </a:lvl1pPr>
            <a:lvl2pPr indent="-406400" lvl="1" marL="914400" algn="l">
              <a:spcBef>
                <a:spcPts val="324"/>
              </a:spcBef>
              <a:spcAft>
                <a:spcPts val="0"/>
              </a:spcAft>
              <a:buSzPts val="2800"/>
              <a:buChar char="◦"/>
              <a:defRPr sz="2800"/>
            </a:lvl2pPr>
            <a:lvl3pPr indent="-381000" lvl="2" marL="1371600" algn="l">
              <a:spcBef>
                <a:spcPts val="350"/>
              </a:spcBef>
              <a:spcAft>
                <a:spcPts val="0"/>
              </a:spcAft>
              <a:buSzPts val="2400"/>
              <a:buChar char="●"/>
              <a:defRPr sz="2400"/>
            </a:lvl3pPr>
            <a:lvl4pPr indent="-355600" lvl="3" marL="1828800" algn="l">
              <a:spcBef>
                <a:spcPts val="350"/>
              </a:spcBef>
              <a:spcAft>
                <a:spcPts val="0"/>
              </a:spcAft>
              <a:buSzPts val="2000"/>
              <a:buChar char="●"/>
              <a:defRPr sz="2000"/>
            </a:lvl4pPr>
            <a:lvl5pPr indent="-355600" lvl="4" marL="2286000" algn="l">
              <a:spcBef>
                <a:spcPts val="350"/>
              </a:spcBef>
              <a:spcAft>
                <a:spcPts val="0"/>
              </a:spcAft>
              <a:buSzPts val="2000"/>
              <a:buChar char="●"/>
              <a:defRPr sz="20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14" name="Google Shape;114;p77"/>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77"/>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77"/>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1pPr>
            <a:lvl2pPr indent="0" lvl="1"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2pPr>
            <a:lvl3pPr indent="0" lvl="2"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3pPr>
            <a:lvl4pPr indent="0" lvl="3"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4pPr>
            <a:lvl5pPr indent="0" lvl="4"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5pPr>
            <a:lvl6pPr indent="0" lvl="5"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6pPr>
            <a:lvl7pPr indent="0" lvl="6"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7pPr>
            <a:lvl8pPr indent="0" lvl="7"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8pPr>
            <a:lvl9pPr indent="0" lvl="8"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diamond/>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29" name="Shape 129"/>
        <p:cNvGrpSpPr/>
        <p:nvPr/>
      </p:nvGrpSpPr>
      <p:grpSpPr>
        <a:xfrm>
          <a:off x="0" y="0"/>
          <a:ext cx="0" cy="0"/>
          <a:chOff x="0" y="0"/>
          <a:chExt cx="0" cy="0"/>
        </a:xfrm>
      </p:grpSpPr>
      <p:sp>
        <p:nvSpPr>
          <p:cNvPr id="130" name="Google Shape;130;p79"/>
          <p:cNvSpPr txBox="1"/>
          <p:nvPr>
            <p:ph idx="1" type="body"/>
          </p:nvPr>
        </p:nvSpPr>
        <p:spPr>
          <a:xfrm>
            <a:off x="1141232" y="5443402"/>
            <a:ext cx="7162800" cy="648232"/>
          </a:xfrm>
          <a:prstGeom prst="rect">
            <a:avLst/>
          </a:prstGeom>
          <a:noFill/>
          <a:ln>
            <a:noFill/>
          </a:ln>
        </p:spPr>
        <p:txBody>
          <a:bodyPr anchorCtr="0" anchor="t" bIns="45700" lIns="91425" spcFirstLastPara="1" rIns="91425" wrap="square" tIns="0">
            <a:noAutofit/>
          </a:bodyPr>
          <a:lstStyle>
            <a:lvl1pPr indent="-228600" lvl="0" marL="457200" marR="18288" algn="r">
              <a:spcBef>
                <a:spcPts val="400"/>
              </a:spcBef>
              <a:spcAft>
                <a:spcPts val="0"/>
              </a:spcAft>
              <a:buSzPts val="952"/>
              <a:buNone/>
              <a:defRPr sz="1400"/>
            </a:lvl1pPr>
            <a:lvl2pPr indent="-304800" lvl="1" marL="914400" algn="l">
              <a:spcBef>
                <a:spcPts val="324"/>
              </a:spcBef>
              <a:spcAft>
                <a:spcPts val="0"/>
              </a:spcAft>
              <a:buSzPts val="1200"/>
              <a:buChar char="◦"/>
              <a:defRPr sz="1200"/>
            </a:lvl2pPr>
            <a:lvl3pPr indent="-292100" lvl="2" marL="1371600" algn="l">
              <a:spcBef>
                <a:spcPts val="350"/>
              </a:spcBef>
              <a:spcAft>
                <a:spcPts val="0"/>
              </a:spcAft>
              <a:buSzPts val="1000"/>
              <a:buChar char="●"/>
              <a:defRPr sz="1000"/>
            </a:lvl3pPr>
            <a:lvl4pPr indent="-285750" lvl="3" marL="1828800" algn="l">
              <a:spcBef>
                <a:spcPts val="350"/>
              </a:spcBef>
              <a:spcAft>
                <a:spcPts val="0"/>
              </a:spcAft>
              <a:buSzPts val="900"/>
              <a:buChar char="●"/>
              <a:defRPr sz="900"/>
            </a:lvl4pPr>
            <a:lvl5pPr indent="-285750" lvl="4" marL="2286000" algn="l">
              <a:spcBef>
                <a:spcPts val="350"/>
              </a:spcBef>
              <a:spcAft>
                <a:spcPts val="0"/>
              </a:spcAft>
              <a:buSzPts val="900"/>
              <a:buChar char="●"/>
              <a:defRPr sz="9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31" name="Google Shape;131;p79"/>
          <p:cNvSpPr/>
          <p:nvPr>
            <p:ph idx="2" type="pic"/>
          </p:nvPr>
        </p:nvSpPr>
        <p:spPr>
          <a:xfrm>
            <a:off x="228600" y="189968"/>
            <a:ext cx="8686800" cy="4389120"/>
          </a:xfrm>
          <a:prstGeom prst="rect">
            <a:avLst/>
          </a:prstGeom>
          <a:solidFill>
            <a:schemeClr val="lt2"/>
          </a:solidFill>
          <a:ln cap="flat" cmpd="sng" w="9525">
            <a:solidFill>
              <a:schemeClr val="lt1"/>
            </a:solidFill>
            <a:prstDash val="solid"/>
            <a:round/>
            <a:headEnd len="sm" w="sm" type="none"/>
            <a:tailEnd len="sm" w="sm" type="none"/>
          </a:ln>
        </p:spPr>
      </p:sp>
      <p:sp>
        <p:nvSpPr>
          <p:cNvPr id="132" name="Google Shape;132;p79"/>
          <p:cNvSpPr txBox="1"/>
          <p:nvPr>
            <p:ph type="title"/>
          </p:nvPr>
        </p:nvSpPr>
        <p:spPr>
          <a:xfrm>
            <a:off x="228600" y="4865122"/>
            <a:ext cx="8075432" cy="562672"/>
          </a:xfrm>
          <a:prstGeom prst="rect">
            <a:avLst/>
          </a:prstGeom>
          <a:noFill/>
          <a:ln>
            <a:noFill/>
          </a:ln>
        </p:spPr>
        <p:txBody>
          <a:bodyPr anchorCtr="0" anchor="t" bIns="45700" lIns="91425" spcFirstLastPara="1" rIns="91425" wrap="square" tIns="45700">
            <a:normAutofit/>
          </a:bodyPr>
          <a:lstStyle>
            <a:lvl1pPr lvl="0" marR="0" algn="r">
              <a:spcBef>
                <a:spcPts val="0"/>
              </a:spcBef>
              <a:spcAft>
                <a:spcPts val="0"/>
              </a:spcAft>
              <a:buClr>
                <a:schemeClr val="accent1"/>
              </a:buClr>
              <a:buSzPts val="3000"/>
              <a:buFont typeface="Lucida Sans"/>
              <a:buNone/>
              <a:defRPr b="0" sz="3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79"/>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79"/>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79"/>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1pPr>
            <a:lvl2pPr indent="0" lvl="1"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2pPr>
            <a:lvl3pPr indent="0" lvl="2"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3pPr>
            <a:lvl4pPr indent="0" lvl="3"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4pPr>
            <a:lvl5pPr indent="0" lvl="4"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5pPr>
            <a:lvl6pPr indent="0" lvl="5"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6pPr>
            <a:lvl7pPr indent="0" lvl="6"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7pPr>
            <a:lvl8pPr indent="0" lvl="7"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8pPr>
            <a:lvl9pPr indent="0" lvl="8"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diamond/>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66"/>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39" name="Google Shape;39;p6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6"/>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6"/>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6"/>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1pPr>
            <a:lvl2pPr indent="0" lvl="1"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2pPr>
            <a:lvl3pPr indent="0" lvl="2"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3pPr>
            <a:lvl4pPr indent="0" lvl="3"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4pPr>
            <a:lvl5pPr indent="0" lvl="4"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5pPr>
            <a:lvl6pPr indent="0" lvl="5"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6pPr>
            <a:lvl7pPr indent="0" lvl="6"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7pPr>
            <a:lvl8pPr indent="0" lvl="7"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8pPr>
            <a:lvl9pPr indent="0" lvl="8"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diamond/>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67"/>
          <p:cNvSpPr txBox="1"/>
          <p:nvPr>
            <p:ph idx="1" type="body"/>
          </p:nvPr>
        </p:nvSpPr>
        <p:spPr>
          <a:xfrm>
            <a:off x="457200" y="1481328"/>
            <a:ext cx="4038600" cy="4525963"/>
          </a:xfrm>
          <a:prstGeom prst="rect">
            <a:avLst/>
          </a:prstGeom>
          <a:noFill/>
          <a:ln>
            <a:noFill/>
          </a:ln>
        </p:spPr>
        <p:txBody>
          <a:bodyPr anchorCtr="0" anchor="t" bIns="45700" lIns="91425" spcFirstLastPara="1" rIns="91425" wrap="square" tIns="45700">
            <a:noAutofit/>
          </a:bodyPr>
          <a:lstStyle>
            <a:lvl1pPr indent="-349504" lvl="0" marL="457200" algn="l">
              <a:spcBef>
                <a:spcPts val="400"/>
              </a:spcBef>
              <a:spcAft>
                <a:spcPts val="0"/>
              </a:spcAft>
              <a:buSzPts val="1904"/>
              <a:buChar char="🞂"/>
              <a:defRPr sz="2800"/>
            </a:lvl1pPr>
            <a:lvl2pPr indent="-381000" lvl="1" marL="914400" algn="l">
              <a:spcBef>
                <a:spcPts val="324"/>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45" name="Google Shape;45;p67"/>
          <p:cNvSpPr txBox="1"/>
          <p:nvPr>
            <p:ph idx="2" type="body"/>
          </p:nvPr>
        </p:nvSpPr>
        <p:spPr>
          <a:xfrm>
            <a:off x="4648200" y="1481328"/>
            <a:ext cx="4038600" cy="4525963"/>
          </a:xfrm>
          <a:prstGeom prst="rect">
            <a:avLst/>
          </a:prstGeom>
          <a:noFill/>
          <a:ln>
            <a:noFill/>
          </a:ln>
        </p:spPr>
        <p:txBody>
          <a:bodyPr anchorCtr="0" anchor="t" bIns="45700" lIns="91425" spcFirstLastPara="1" rIns="91425" wrap="square" tIns="45700">
            <a:noAutofit/>
          </a:bodyPr>
          <a:lstStyle>
            <a:lvl1pPr indent="-349504" lvl="0" marL="457200" algn="l">
              <a:spcBef>
                <a:spcPts val="400"/>
              </a:spcBef>
              <a:spcAft>
                <a:spcPts val="0"/>
              </a:spcAft>
              <a:buSzPts val="1904"/>
              <a:buChar char="🞂"/>
              <a:defRPr sz="2800"/>
            </a:lvl1pPr>
            <a:lvl2pPr indent="-381000" lvl="1" marL="914400" algn="l">
              <a:spcBef>
                <a:spcPts val="324"/>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46" name="Google Shape;46;p6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7"/>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7"/>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7"/>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1pPr>
            <a:lvl2pPr indent="0" lvl="1"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2pPr>
            <a:lvl3pPr indent="0" lvl="2"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3pPr>
            <a:lvl4pPr indent="0" lvl="3"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4pPr>
            <a:lvl5pPr indent="0" lvl="4"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5pPr>
            <a:lvl6pPr indent="0" lvl="5"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6pPr>
            <a:lvl7pPr indent="0" lvl="6"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7pPr>
            <a:lvl8pPr indent="0" lvl="7"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8pPr>
            <a:lvl9pPr indent="0" lvl="8"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diamond/>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0" name="Shape 50"/>
        <p:cNvGrpSpPr/>
        <p:nvPr/>
      </p:nvGrpSpPr>
      <p:grpSpPr>
        <a:xfrm>
          <a:off x="0" y="0"/>
          <a:ext cx="0" cy="0"/>
          <a:chOff x="0" y="0"/>
          <a:chExt cx="0" cy="0"/>
        </a:xfrm>
      </p:grpSpPr>
      <p:sp>
        <p:nvSpPr>
          <p:cNvPr id="51" name="Google Shape;51;p68"/>
          <p:cNvSpPr txBox="1"/>
          <p:nvPr>
            <p:ph type="title"/>
          </p:nvPr>
        </p:nvSpPr>
        <p:spPr>
          <a:xfrm rot="5400000">
            <a:off x="4936367" y="2182286"/>
            <a:ext cx="5592761" cy="177747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68"/>
          <p:cNvSpPr txBox="1"/>
          <p:nvPr>
            <p:ph idx="1" type="body"/>
          </p:nvPr>
        </p:nvSpPr>
        <p:spPr>
          <a:xfrm rot="5400000">
            <a:off x="823120" y="-91279"/>
            <a:ext cx="5592760" cy="6324600"/>
          </a:xfrm>
          <a:prstGeom prst="rect">
            <a:avLst/>
          </a:prstGeom>
          <a:noFill/>
          <a:ln>
            <a:noFill/>
          </a:ln>
        </p:spPr>
        <p:txBody>
          <a:bodyPr anchorCtr="0" anchor="t" bIns="45700" lIns="91425" spcFirstLastPara="1" rIns="91425" wrap="square" tIns="45700">
            <a:noAutofit/>
          </a:bodyPr>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3" name="Google Shape;53;p68"/>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68"/>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8"/>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1pPr>
            <a:lvl2pPr indent="0" lvl="1"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2pPr>
            <a:lvl3pPr indent="0" lvl="2"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3pPr>
            <a:lvl4pPr indent="0" lvl="3"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4pPr>
            <a:lvl5pPr indent="0" lvl="4"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5pPr>
            <a:lvl6pPr indent="0" lvl="5"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6pPr>
            <a:lvl7pPr indent="0" lvl="6"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7pPr>
            <a:lvl8pPr indent="0" lvl="7"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8pPr>
            <a:lvl9pPr indent="0" lvl="8"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diamond/>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6" name="Shape 56"/>
        <p:cNvGrpSpPr/>
        <p:nvPr/>
      </p:nvGrpSpPr>
      <p:grpSpPr>
        <a:xfrm>
          <a:off x="0" y="0"/>
          <a:ext cx="0" cy="0"/>
          <a:chOff x="0" y="0"/>
          <a:chExt cx="0" cy="0"/>
        </a:xfrm>
      </p:grpSpPr>
      <p:sp>
        <p:nvSpPr>
          <p:cNvPr id="57" name="Google Shape;57;p6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69"/>
          <p:cNvSpPr txBox="1"/>
          <p:nvPr>
            <p:ph idx="1" type="body"/>
          </p:nvPr>
        </p:nvSpPr>
        <p:spPr>
          <a:xfrm rot="5400000">
            <a:off x="2378965" y="-440435"/>
            <a:ext cx="4386071" cy="8229600"/>
          </a:xfrm>
          <a:prstGeom prst="rect">
            <a:avLst/>
          </a:prstGeom>
          <a:noFill/>
          <a:ln>
            <a:noFill/>
          </a:ln>
        </p:spPr>
        <p:txBody>
          <a:bodyPr anchorCtr="0" anchor="t" bIns="45700" lIns="91425" spcFirstLastPara="1" rIns="91425" wrap="square" tIns="45700">
            <a:noAutofit/>
          </a:bodyPr>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9" name="Google Shape;59;p69"/>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9"/>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69"/>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1pPr>
            <a:lvl2pPr indent="0" lvl="1"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2pPr>
            <a:lvl3pPr indent="0" lvl="2"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3pPr>
            <a:lvl4pPr indent="0" lvl="3"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4pPr>
            <a:lvl5pPr indent="0" lvl="4"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5pPr>
            <a:lvl6pPr indent="0" lvl="5"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6pPr>
            <a:lvl7pPr indent="0" lvl="6"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7pPr>
            <a:lvl8pPr indent="0" lvl="7"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8pPr>
            <a:lvl9pPr indent="0" lvl="8"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diamond/>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70"/>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70"/>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70"/>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1pPr>
            <a:lvl2pPr indent="0" lvl="1"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2pPr>
            <a:lvl3pPr indent="0" lvl="2"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3pPr>
            <a:lvl4pPr indent="0" lvl="3"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4pPr>
            <a:lvl5pPr indent="0" lvl="4"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5pPr>
            <a:lvl6pPr indent="0" lvl="5"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6pPr>
            <a:lvl7pPr indent="0" lvl="6"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7pPr>
            <a:lvl8pPr indent="0" lvl="7"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8pPr>
            <a:lvl9pPr indent="0" lvl="8"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diamond/>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7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71"/>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1"/>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1"/>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1pPr>
            <a:lvl2pPr indent="0" lvl="1"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2pPr>
            <a:lvl3pPr indent="0" lvl="2"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3pPr>
            <a:lvl4pPr indent="0" lvl="3"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4pPr>
            <a:lvl5pPr indent="0" lvl="4"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5pPr>
            <a:lvl6pPr indent="0" lvl="5"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6pPr>
            <a:lvl7pPr indent="0" lvl="6"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7pPr>
            <a:lvl8pPr indent="0" lvl="7"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8pPr>
            <a:lvl9pPr indent="0" lvl="8"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diamond/>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3" name="Shape 83"/>
        <p:cNvGrpSpPr/>
        <p:nvPr/>
      </p:nvGrpSpPr>
      <p:grpSpPr>
        <a:xfrm>
          <a:off x="0" y="0"/>
          <a:ext cx="0" cy="0"/>
          <a:chOff x="0" y="0"/>
          <a:chExt cx="0" cy="0"/>
        </a:xfrm>
      </p:grpSpPr>
      <p:sp>
        <p:nvSpPr>
          <p:cNvPr id="84" name="Google Shape;84;p73"/>
          <p:cNvSpPr txBox="1"/>
          <p:nvPr>
            <p:ph type="title"/>
          </p:nvPr>
        </p:nvSpPr>
        <p:spPr>
          <a:xfrm>
            <a:off x="722376" y="1059712"/>
            <a:ext cx="7772400" cy="18288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dk2"/>
              </a:buClr>
              <a:buSzPts val="4800"/>
              <a:buFont typeface="Lucida Sans"/>
              <a:buNone/>
              <a:defRPr b="1" sz="4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73"/>
          <p:cNvSpPr txBox="1"/>
          <p:nvPr>
            <p:ph idx="1" type="body"/>
          </p:nvPr>
        </p:nvSpPr>
        <p:spPr>
          <a:xfrm>
            <a:off x="3922713" y="2931712"/>
            <a:ext cx="4572000" cy="1454888"/>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SzPts val="1564"/>
              <a:buNone/>
              <a:defRPr sz="2300">
                <a:solidFill>
                  <a:schemeClr val="dk1"/>
                </a:solidFill>
              </a:defRPr>
            </a:lvl1pPr>
            <a:lvl2pPr indent="-228600" lvl="1" marL="914400" algn="l">
              <a:spcBef>
                <a:spcPts val="324"/>
              </a:spcBef>
              <a:spcAft>
                <a:spcPts val="0"/>
              </a:spcAft>
              <a:buSzPts val="1800"/>
              <a:buNone/>
              <a:defRPr sz="1800">
                <a:solidFill>
                  <a:srgbClr val="888888"/>
                </a:solidFill>
              </a:defRPr>
            </a:lvl2pPr>
            <a:lvl3pPr indent="-228600" lvl="2" marL="1371600" algn="l">
              <a:spcBef>
                <a:spcPts val="350"/>
              </a:spcBef>
              <a:spcAft>
                <a:spcPts val="0"/>
              </a:spcAft>
              <a:buSzPts val="1600"/>
              <a:buNone/>
              <a:defRPr sz="1600">
                <a:solidFill>
                  <a:srgbClr val="888888"/>
                </a:solidFill>
              </a:defRPr>
            </a:lvl3pPr>
            <a:lvl4pPr indent="-228600" lvl="3" marL="1828800" algn="l">
              <a:spcBef>
                <a:spcPts val="350"/>
              </a:spcBef>
              <a:spcAft>
                <a:spcPts val="0"/>
              </a:spcAft>
              <a:buSzPts val="1400"/>
              <a:buNone/>
              <a:defRPr sz="1400">
                <a:solidFill>
                  <a:srgbClr val="888888"/>
                </a:solidFill>
              </a:defRPr>
            </a:lvl4pPr>
            <a:lvl5pPr indent="-228600" lvl="4" marL="2286000" algn="l">
              <a:spcBef>
                <a:spcPts val="350"/>
              </a:spcBef>
              <a:spcAft>
                <a:spcPts val="0"/>
              </a:spcAft>
              <a:buSzPts val="1400"/>
              <a:buNone/>
              <a:defRPr sz="1400">
                <a:solidFill>
                  <a:srgbClr val="888888"/>
                </a:solidFill>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86" name="Google Shape;86;p73"/>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73"/>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73"/>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1pPr>
            <a:lvl2pPr indent="0" lvl="1"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2pPr>
            <a:lvl3pPr indent="0" lvl="2"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3pPr>
            <a:lvl4pPr indent="0" lvl="3"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4pPr>
            <a:lvl5pPr indent="0" lvl="4"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5pPr>
            <a:lvl6pPr indent="0" lvl="5"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6pPr>
            <a:lvl7pPr indent="0" lvl="6"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7pPr>
            <a:lvl8pPr indent="0" lvl="7"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8pPr>
            <a:lvl9pPr indent="0" lvl="8"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diamond/>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95" name="Shape 95"/>
        <p:cNvGrpSpPr/>
        <p:nvPr/>
      </p:nvGrpSpPr>
      <p:grpSpPr>
        <a:xfrm>
          <a:off x="0" y="0"/>
          <a:ext cx="0" cy="0"/>
          <a:chOff x="0" y="0"/>
          <a:chExt cx="0" cy="0"/>
        </a:xfrm>
      </p:grpSpPr>
      <p:sp>
        <p:nvSpPr>
          <p:cNvPr id="96" name="Google Shape;96;p75"/>
          <p:cNvSpPr txBox="1"/>
          <p:nvPr>
            <p:ph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100"/>
              <a:buFont typeface="Lucida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75"/>
          <p:cNvSpPr txBox="1"/>
          <p:nvPr>
            <p:ph idx="1" type="body"/>
          </p:nvPr>
        </p:nvSpPr>
        <p:spPr>
          <a:xfrm>
            <a:off x="457200" y="5410200"/>
            <a:ext cx="4040188"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Autofit/>
          </a:bodyPr>
          <a:lstStyle>
            <a:lvl1pPr indent="-228600" lvl="0" marL="457200" algn="l">
              <a:spcBef>
                <a:spcPts val="400"/>
              </a:spcBef>
              <a:spcAft>
                <a:spcPts val="0"/>
              </a:spcAft>
              <a:buSzPts val="1632"/>
              <a:buNone/>
              <a:defRPr b="0" sz="2400">
                <a:solidFill>
                  <a:schemeClr val="lt1"/>
                </a:solidFill>
              </a:defRPr>
            </a:lvl1pPr>
            <a:lvl2pPr indent="-228600" lvl="1" marL="914400" algn="l">
              <a:spcBef>
                <a:spcPts val="324"/>
              </a:spcBef>
              <a:spcAft>
                <a:spcPts val="0"/>
              </a:spcAft>
              <a:buSzPts val="2000"/>
              <a:buNone/>
              <a:defRPr b="1" sz="2000"/>
            </a:lvl2pPr>
            <a:lvl3pPr indent="-228600" lvl="2" marL="1371600" algn="l">
              <a:spcBef>
                <a:spcPts val="350"/>
              </a:spcBef>
              <a:spcAft>
                <a:spcPts val="0"/>
              </a:spcAft>
              <a:buSzPts val="1800"/>
              <a:buNone/>
              <a:defRPr b="1" sz="1800"/>
            </a:lvl3pPr>
            <a:lvl4pPr indent="-228600" lvl="3" marL="1828800" algn="l">
              <a:spcBef>
                <a:spcPts val="350"/>
              </a:spcBef>
              <a:spcAft>
                <a:spcPts val="0"/>
              </a:spcAft>
              <a:buSzPts val="1600"/>
              <a:buNone/>
              <a:defRPr b="1" sz="1600"/>
            </a:lvl4pPr>
            <a:lvl5pPr indent="-228600" lvl="4" marL="2286000" algn="l">
              <a:spcBef>
                <a:spcPts val="350"/>
              </a:spcBef>
              <a:spcAft>
                <a:spcPts val="0"/>
              </a:spcAft>
              <a:buSzPts val="1600"/>
              <a:buNone/>
              <a:defRPr b="1"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98" name="Google Shape;98;p75"/>
          <p:cNvSpPr txBox="1"/>
          <p:nvPr>
            <p:ph idx="2" type="body"/>
          </p:nvPr>
        </p:nvSpPr>
        <p:spPr>
          <a:xfrm>
            <a:off x="4645026" y="5410200"/>
            <a:ext cx="4041775"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Autofit/>
          </a:bodyPr>
          <a:lstStyle>
            <a:lvl1pPr indent="-228600" lvl="0" marL="457200" algn="l">
              <a:spcBef>
                <a:spcPts val="400"/>
              </a:spcBef>
              <a:spcAft>
                <a:spcPts val="0"/>
              </a:spcAft>
              <a:buSzPts val="1632"/>
              <a:buNone/>
              <a:defRPr b="0" sz="2400">
                <a:solidFill>
                  <a:schemeClr val="lt1"/>
                </a:solidFill>
              </a:defRPr>
            </a:lvl1pPr>
            <a:lvl2pPr indent="-228600" lvl="1" marL="914400" algn="l">
              <a:spcBef>
                <a:spcPts val="324"/>
              </a:spcBef>
              <a:spcAft>
                <a:spcPts val="0"/>
              </a:spcAft>
              <a:buSzPts val="2000"/>
              <a:buNone/>
              <a:defRPr b="1" sz="2000"/>
            </a:lvl2pPr>
            <a:lvl3pPr indent="-228600" lvl="2" marL="1371600" algn="l">
              <a:spcBef>
                <a:spcPts val="350"/>
              </a:spcBef>
              <a:spcAft>
                <a:spcPts val="0"/>
              </a:spcAft>
              <a:buSzPts val="1800"/>
              <a:buNone/>
              <a:defRPr b="1" sz="1800"/>
            </a:lvl3pPr>
            <a:lvl4pPr indent="-228600" lvl="3" marL="1828800" algn="l">
              <a:spcBef>
                <a:spcPts val="350"/>
              </a:spcBef>
              <a:spcAft>
                <a:spcPts val="0"/>
              </a:spcAft>
              <a:buSzPts val="1600"/>
              <a:buNone/>
              <a:defRPr b="1" sz="1600"/>
            </a:lvl4pPr>
            <a:lvl5pPr indent="-228600" lvl="4" marL="2286000" algn="l">
              <a:spcBef>
                <a:spcPts val="350"/>
              </a:spcBef>
              <a:spcAft>
                <a:spcPts val="0"/>
              </a:spcAft>
              <a:buSzPts val="1600"/>
              <a:buNone/>
              <a:defRPr b="1"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99" name="Google Shape;99;p75"/>
          <p:cNvSpPr txBox="1"/>
          <p:nvPr>
            <p:ph idx="3" type="body"/>
          </p:nvPr>
        </p:nvSpPr>
        <p:spPr>
          <a:xfrm>
            <a:off x="457200" y="1444294"/>
            <a:ext cx="4040188" cy="3941763"/>
          </a:xfrm>
          <a:prstGeom prst="rect">
            <a:avLst/>
          </a:prstGeom>
          <a:noFill/>
          <a:ln>
            <a:noFill/>
          </a:ln>
        </p:spPr>
        <p:txBody>
          <a:bodyPr anchorCtr="0" anchor="t" bIns="45700" lIns="91425" spcFirstLastPara="1" rIns="91425" wrap="square" tIns="45700">
            <a:noAutofit/>
          </a:bodyPr>
          <a:lstStyle>
            <a:lvl1pPr indent="-332232" lvl="0" marL="457200" algn="l">
              <a:spcBef>
                <a:spcPts val="400"/>
              </a:spcBef>
              <a:spcAft>
                <a:spcPts val="0"/>
              </a:spcAft>
              <a:buSzPts val="1632"/>
              <a:buChar char="🞂"/>
              <a:defRPr sz="2400"/>
            </a:lvl1pPr>
            <a:lvl2pPr indent="-355600" lvl="1" marL="914400" algn="l">
              <a:spcBef>
                <a:spcPts val="324"/>
              </a:spcBef>
              <a:spcAft>
                <a:spcPts val="0"/>
              </a:spcAft>
              <a:buSzPts val="2000"/>
              <a:buChar char="◦"/>
              <a:defRPr sz="2000"/>
            </a:lvl2pPr>
            <a:lvl3pPr indent="-342900" lvl="2" marL="1371600" algn="l">
              <a:spcBef>
                <a:spcPts val="350"/>
              </a:spcBef>
              <a:spcAft>
                <a:spcPts val="0"/>
              </a:spcAft>
              <a:buSzPts val="1800"/>
              <a:buChar char="●"/>
              <a:defRPr sz="1800"/>
            </a:lvl3pPr>
            <a:lvl4pPr indent="-330200" lvl="3" marL="1828800" algn="l">
              <a:spcBef>
                <a:spcPts val="350"/>
              </a:spcBef>
              <a:spcAft>
                <a:spcPts val="0"/>
              </a:spcAft>
              <a:buSzPts val="1600"/>
              <a:buChar char="●"/>
              <a:defRPr sz="1600"/>
            </a:lvl4pPr>
            <a:lvl5pPr indent="-330200" lvl="4" marL="2286000" algn="l">
              <a:spcBef>
                <a:spcPts val="350"/>
              </a:spcBef>
              <a:spcAft>
                <a:spcPts val="0"/>
              </a:spcAft>
              <a:buSzPts val="1600"/>
              <a:buChar char="●"/>
              <a:defRPr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00" name="Google Shape;100;p75"/>
          <p:cNvSpPr txBox="1"/>
          <p:nvPr>
            <p:ph idx="4" type="body"/>
          </p:nvPr>
        </p:nvSpPr>
        <p:spPr>
          <a:xfrm>
            <a:off x="4645025" y="1444294"/>
            <a:ext cx="4041775" cy="3941763"/>
          </a:xfrm>
          <a:prstGeom prst="rect">
            <a:avLst/>
          </a:prstGeom>
          <a:noFill/>
          <a:ln>
            <a:noFill/>
          </a:ln>
        </p:spPr>
        <p:txBody>
          <a:bodyPr anchorCtr="0" anchor="t" bIns="45700" lIns="91425" spcFirstLastPara="1" rIns="91425" wrap="square" tIns="45700">
            <a:noAutofit/>
          </a:bodyPr>
          <a:lstStyle>
            <a:lvl1pPr indent="-332232" lvl="0" marL="457200" algn="l">
              <a:spcBef>
                <a:spcPts val="0"/>
              </a:spcBef>
              <a:spcAft>
                <a:spcPts val="0"/>
              </a:spcAft>
              <a:buSzPts val="1632"/>
              <a:buChar char="🞂"/>
              <a:defRPr sz="2400"/>
            </a:lvl1pPr>
            <a:lvl2pPr indent="-355600" lvl="1" marL="914400" algn="l">
              <a:spcBef>
                <a:spcPts val="324"/>
              </a:spcBef>
              <a:spcAft>
                <a:spcPts val="0"/>
              </a:spcAft>
              <a:buSzPts val="2000"/>
              <a:buChar char="◦"/>
              <a:defRPr sz="2000"/>
            </a:lvl2pPr>
            <a:lvl3pPr indent="-342900" lvl="2" marL="1371600" algn="l">
              <a:spcBef>
                <a:spcPts val="350"/>
              </a:spcBef>
              <a:spcAft>
                <a:spcPts val="0"/>
              </a:spcAft>
              <a:buSzPts val="1800"/>
              <a:buChar char="●"/>
              <a:defRPr sz="1800"/>
            </a:lvl3pPr>
            <a:lvl4pPr indent="-330200" lvl="3" marL="1828800" algn="l">
              <a:spcBef>
                <a:spcPts val="350"/>
              </a:spcBef>
              <a:spcAft>
                <a:spcPts val="0"/>
              </a:spcAft>
              <a:buSzPts val="1600"/>
              <a:buChar char="●"/>
              <a:defRPr sz="1600"/>
            </a:lvl4pPr>
            <a:lvl5pPr indent="-330200" lvl="4" marL="2286000" algn="l">
              <a:spcBef>
                <a:spcPts val="350"/>
              </a:spcBef>
              <a:spcAft>
                <a:spcPts val="0"/>
              </a:spcAft>
              <a:buSzPts val="1600"/>
              <a:buChar char="●"/>
              <a:defRPr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01" name="Google Shape;101;p75"/>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75"/>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75"/>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1pPr>
            <a:lvl2pPr indent="0" lvl="1"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2pPr>
            <a:lvl3pPr indent="0" lvl="2"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3pPr>
            <a:lvl4pPr indent="0" lvl="3"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4pPr>
            <a:lvl5pPr indent="0" lvl="4"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5pPr>
            <a:lvl6pPr indent="0" lvl="5"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6pPr>
            <a:lvl7pPr indent="0" lvl="6"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7pPr>
            <a:lvl8pPr indent="0" lvl="7"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8pPr>
            <a:lvl9pPr indent="0" lvl="8"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diamond/>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3.jpg"/><Relationship Id="rId3" Type="http://schemas.openxmlformats.org/officeDocument/2006/relationships/image" Target="../media/image4.png"/><Relationship Id="rId4" Type="http://schemas.openxmlformats.org/officeDocument/2006/relationships/slideLayout" Target="../slideLayouts/slideLayout1.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3.jpg"/><Relationship Id="rId3" Type="http://schemas.openxmlformats.org/officeDocument/2006/relationships/image" Target="../media/image6.png"/><Relationship Id="rId4" Type="http://schemas.openxmlformats.org/officeDocument/2006/relationships/slideLayout" Target="../slideLayouts/slideLayout2.xml"/><Relationship Id="rId10" Type="http://schemas.openxmlformats.org/officeDocument/2006/relationships/theme" Target="../theme/theme3.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3.jpg"/><Relationship Id="rId3" Type="http://schemas.openxmlformats.org/officeDocument/2006/relationships/image" Target="../media/image6.png"/><Relationship Id="rId4" Type="http://schemas.openxmlformats.org/officeDocument/2006/relationships/slideLayout" Target="../slideLayouts/slideLayout8.xml"/><Relationship Id="rId5"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9.xml"/><Relationship Id="rId3" Type="http://schemas.openxmlformats.org/officeDocument/2006/relationships/theme" Target="../theme/theme5.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0.xml"/><Relationship Id="rId3" Type="http://schemas.openxmlformats.org/officeDocument/2006/relationships/theme" Target="../theme/theme7.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3.jpg"/><Relationship Id="rId3" Type="http://schemas.openxmlformats.org/officeDocument/2006/relationships/image" Target="../media/image6.png"/><Relationship Id="rId4" Type="http://schemas.openxmlformats.org/officeDocument/2006/relationships/slideLayout" Target="../slideLayouts/slideLayout11.xml"/><Relationship Id="rId5"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63"/>
          <p:cNvSpPr/>
          <p:nvPr/>
        </p:nvSpPr>
        <p:spPr>
          <a:xfrm>
            <a:off x="0" y="4664075"/>
            <a:ext cx="9150350" cy="0"/>
          </a:xfrm>
          <a:prstGeom prst="rtTriangle">
            <a:avLst/>
          </a:prstGeom>
          <a:gradFill>
            <a:gsLst>
              <a:gs pos="0">
                <a:srgbClr val="007897"/>
              </a:gs>
              <a:gs pos="55000">
                <a:srgbClr val="4ABBE0"/>
              </a:gs>
              <a:gs pos="100000">
                <a:srgbClr val="007897"/>
              </a:gs>
            </a:gsLst>
            <a:lin ang="30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Lucida Sans"/>
              <a:ea typeface="Lucida Sans"/>
              <a:cs typeface="Lucida Sans"/>
              <a:sym typeface="Lucida Sans"/>
            </a:endParaRPr>
          </a:p>
        </p:txBody>
      </p:sp>
      <p:grpSp>
        <p:nvGrpSpPr>
          <p:cNvPr id="11" name="Google Shape;11;p63"/>
          <p:cNvGrpSpPr/>
          <p:nvPr/>
        </p:nvGrpSpPr>
        <p:grpSpPr>
          <a:xfrm>
            <a:off x="-11601" y="4953000"/>
            <a:ext cx="9161697" cy="1911350"/>
            <a:chOff x="-12192" y="4832896"/>
            <a:chExt cx="9162288" cy="2032192"/>
          </a:xfrm>
        </p:grpSpPr>
        <p:sp>
          <p:nvSpPr>
            <p:cNvPr id="12" name="Google Shape;12;p63"/>
            <p:cNvSpPr/>
            <p:nvPr/>
          </p:nvSpPr>
          <p:spPr>
            <a:xfrm>
              <a:off x="1687513" y="4832896"/>
              <a:ext cx="7456487" cy="518816"/>
            </a:xfrm>
            <a:custGeom>
              <a:rect b="b" l="l" r="r" t="t"/>
              <a:pathLst>
                <a:path extrusionOk="0" h="367" w="4697">
                  <a:moveTo>
                    <a:pt x="4697" y="0"/>
                  </a:moveTo>
                  <a:lnTo>
                    <a:pt x="4697" y="367"/>
                  </a:lnTo>
                  <a:lnTo>
                    <a:pt x="0" y="218"/>
                  </a:lnTo>
                  <a:lnTo>
                    <a:pt x="4697" y="0"/>
                  </a:lnTo>
                  <a:close/>
                </a:path>
              </a:pathLst>
            </a:custGeom>
            <a:solidFill>
              <a:srgbClr val="9FCBD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Lucida Sans"/>
                <a:ea typeface="Lucida Sans"/>
                <a:cs typeface="Lucida Sans"/>
                <a:sym typeface="Lucida Sans"/>
              </a:endParaRPr>
            </a:p>
          </p:txBody>
        </p:sp>
        <p:sp>
          <p:nvSpPr>
            <p:cNvPr id="13" name="Google Shape;13;p63"/>
            <p:cNvSpPr/>
            <p:nvPr/>
          </p:nvSpPr>
          <p:spPr>
            <a:xfrm>
              <a:off x="35443" y="5135526"/>
              <a:ext cx="9108557" cy="838200"/>
            </a:xfrm>
            <a:custGeom>
              <a:rect b="b" l="l" r="r" t="t"/>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Lucida Sans"/>
                <a:ea typeface="Lucida Sans"/>
                <a:cs typeface="Lucida Sans"/>
                <a:sym typeface="Lucida Sans"/>
              </a:endParaRPr>
            </a:p>
          </p:txBody>
        </p:sp>
        <p:sp>
          <p:nvSpPr>
            <p:cNvPr id="14" name="Google Shape;14;p63"/>
            <p:cNvSpPr/>
            <p:nvPr/>
          </p:nvSpPr>
          <p:spPr>
            <a:xfrm>
              <a:off x="0" y="4883888"/>
              <a:ext cx="9144000" cy="1981200"/>
            </a:xfrm>
            <a:custGeom>
              <a:rect b="b" l="l" r="r" t="t"/>
              <a:pathLst>
                <a:path extrusionOk="0" h="1248" w="5760">
                  <a:moveTo>
                    <a:pt x="0" y="0"/>
                  </a:moveTo>
                  <a:lnTo>
                    <a:pt x="0" y="1248"/>
                  </a:lnTo>
                  <a:lnTo>
                    <a:pt x="5760" y="1248"/>
                  </a:lnTo>
                  <a:lnTo>
                    <a:pt x="5760" y="528"/>
                  </a:lnTo>
                  <a:lnTo>
                    <a:pt x="0" y="0"/>
                  </a:lnTo>
                  <a:close/>
                </a:path>
              </a:pathLst>
            </a:cu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ucida Sans"/>
                <a:buNone/>
              </a:pPr>
              <a:r>
                <a:t/>
              </a:r>
              <a:endParaRPr b="0" i="0" sz="1800" u="none" cap="none" strike="noStrike">
                <a:solidFill>
                  <a:schemeClr val="lt1"/>
                </a:solidFill>
                <a:latin typeface="Lucida Sans"/>
                <a:ea typeface="Lucida Sans"/>
                <a:cs typeface="Lucida Sans"/>
                <a:sym typeface="Lucida Sans"/>
              </a:endParaRPr>
            </a:p>
          </p:txBody>
        </p:sp>
        <p:pic>
          <p:nvPicPr>
            <p:cNvPr id="15" name="Google Shape;15;p63"/>
            <p:cNvPicPr preferRelativeResize="0"/>
            <p:nvPr/>
          </p:nvPicPr>
          <p:blipFill rotWithShape="1">
            <a:blip r:embed="rId3">
              <a:alphaModFix/>
            </a:blip>
            <a:srcRect b="0" l="0" r="0" t="0"/>
            <a:stretch/>
          </p:blipFill>
          <p:spPr>
            <a:xfrm>
              <a:off x="-12192" y="4868530"/>
              <a:ext cx="9162288" cy="868174"/>
            </a:xfrm>
            <a:prstGeom prst="rect">
              <a:avLst/>
            </a:prstGeom>
            <a:noFill/>
            <a:ln>
              <a:noFill/>
            </a:ln>
          </p:spPr>
        </p:pic>
      </p:grpSp>
      <p:sp>
        <p:nvSpPr>
          <p:cNvPr id="16" name="Google Shape;16;p6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2"/>
              </a:buClr>
              <a:buSzPts val="4100"/>
              <a:buFont typeface="Lucida Sans"/>
              <a:buNone/>
              <a:defRPr b="1" i="0" sz="4100" u="none" cap="none" strike="noStrik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63"/>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18" name="Google Shape;18;p63"/>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rgbClr val="FFFFFF"/>
                </a:solidFill>
                <a:latin typeface="Lucida Sans"/>
                <a:ea typeface="Lucida Sans"/>
                <a:cs typeface="Lucida Sans"/>
                <a:sym typeface="Lucida Sans"/>
              </a:defRPr>
            </a:lvl1pPr>
            <a:lvl2pPr lvl="1"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19" name="Google Shape;19;p63"/>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Lucida Sans"/>
                <a:ea typeface="Lucida Sans"/>
                <a:cs typeface="Lucida Sans"/>
                <a:sym typeface="Lucida Sans"/>
              </a:defRPr>
            </a:lvl1pPr>
            <a:lvl2pPr lvl="1"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20" name="Google Shape;20;p63"/>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1pPr>
            <a:lvl2pPr indent="0" lvl="1" marL="0" marR="0" rtl="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2pPr>
            <a:lvl3pPr indent="0" lvl="2" marL="0" marR="0" rtl="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3pPr>
            <a:lvl4pPr indent="0" lvl="3" marL="0" marR="0" rtl="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4pPr>
            <a:lvl5pPr indent="0" lvl="4" marL="0" marR="0" rtl="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5pPr>
            <a:lvl6pPr indent="0" lvl="5" marL="0" marR="0" rtl="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6pPr>
            <a:lvl7pPr indent="0" lvl="6" marL="0" marR="0" rtl="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7pPr>
            <a:lvl8pPr indent="0" lvl="7" marL="0" marR="0" rtl="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8pPr>
            <a:lvl9pPr indent="0" lvl="8" marL="0" marR="0" rtl="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Lst>
  <p:transition>
    <p:diamond/>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7" name="Shape 27"/>
        <p:cNvGrpSpPr/>
        <p:nvPr/>
      </p:nvGrpSpPr>
      <p:grpSpPr>
        <a:xfrm>
          <a:off x="0" y="0"/>
          <a:ext cx="0" cy="0"/>
          <a:chOff x="0" y="0"/>
          <a:chExt cx="0" cy="0"/>
        </a:xfrm>
      </p:grpSpPr>
      <p:sp>
        <p:nvSpPr>
          <p:cNvPr id="28" name="Google Shape;28;p65"/>
          <p:cNvSpPr/>
          <p:nvPr/>
        </p:nvSpPr>
        <p:spPr>
          <a:xfrm>
            <a:off x="500062" y="5945187"/>
            <a:ext cx="4940300" cy="920750"/>
          </a:xfrm>
          <a:custGeom>
            <a:rect b="b" l="l" r="r" t="t"/>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Lucida Sans"/>
              <a:ea typeface="Lucida Sans"/>
              <a:cs typeface="Lucida Sans"/>
              <a:sym typeface="Lucida Sans"/>
            </a:endParaRPr>
          </a:p>
        </p:txBody>
      </p:sp>
      <p:sp>
        <p:nvSpPr>
          <p:cNvPr id="29" name="Google Shape;29;p65"/>
          <p:cNvSpPr/>
          <p:nvPr/>
        </p:nvSpPr>
        <p:spPr>
          <a:xfrm>
            <a:off x="485775" y="5938837"/>
            <a:ext cx="3690937"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Lucida Sans"/>
              <a:ea typeface="Lucida Sans"/>
              <a:cs typeface="Lucida Sans"/>
              <a:sym typeface="Lucida Sans"/>
            </a:endParaRPr>
          </a:p>
        </p:txBody>
      </p:sp>
      <p:sp>
        <p:nvSpPr>
          <p:cNvPr id="30" name="Google Shape;30;p65"/>
          <p:cNvSpPr/>
          <p:nvPr/>
        </p:nvSpPr>
        <p:spPr>
          <a:xfrm>
            <a:off x="-6042" y="5791253"/>
            <a:ext cx="3402314" cy="1080868"/>
          </a:xfrm>
          <a:prstGeom prst="rtTriangle">
            <a:avLst/>
          </a:pr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ucida Sans"/>
              <a:buNone/>
            </a:pPr>
            <a:r>
              <a:t/>
            </a:r>
            <a:endParaRPr b="0" i="0" sz="1800" u="none" cap="none" strike="noStrike">
              <a:solidFill>
                <a:schemeClr val="lt1"/>
              </a:solidFill>
              <a:latin typeface="Lucida Sans"/>
              <a:ea typeface="Lucida Sans"/>
              <a:cs typeface="Lucida Sans"/>
              <a:sym typeface="Lucida Sans"/>
            </a:endParaRPr>
          </a:p>
        </p:txBody>
      </p:sp>
      <p:pic>
        <p:nvPicPr>
          <p:cNvPr id="31" name="Google Shape;31;p65"/>
          <p:cNvPicPr preferRelativeResize="0"/>
          <p:nvPr/>
        </p:nvPicPr>
        <p:blipFill rotWithShape="1">
          <a:blip r:embed="rId3">
            <a:alphaModFix/>
          </a:blip>
          <a:srcRect b="0" l="0" r="0" t="0"/>
          <a:stretch/>
        </p:blipFill>
        <p:spPr>
          <a:xfrm>
            <a:off x="-19050" y="5772150"/>
            <a:ext cx="3421062" cy="1109662"/>
          </a:xfrm>
          <a:prstGeom prst="rect">
            <a:avLst/>
          </a:prstGeom>
          <a:noFill/>
          <a:ln>
            <a:noFill/>
          </a:ln>
        </p:spPr>
      </p:pic>
      <p:sp>
        <p:nvSpPr>
          <p:cNvPr id="32" name="Google Shape;32;p6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2"/>
              </a:buClr>
              <a:buSzPts val="4100"/>
              <a:buFont typeface="Lucida Sans"/>
              <a:buNone/>
              <a:defRPr b="1" i="0" sz="4100" u="none" cap="none" strike="noStrik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65"/>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34" name="Google Shape;34;p65"/>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dk1"/>
                </a:solidFill>
                <a:latin typeface="Lucida Sans"/>
                <a:ea typeface="Lucida Sans"/>
                <a:cs typeface="Lucida Sans"/>
                <a:sym typeface="Lucida Sans"/>
              </a:defRPr>
            </a:lvl1pPr>
            <a:lvl2pPr lvl="1"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35" name="Google Shape;35;p65"/>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Lucida Sans"/>
                <a:ea typeface="Lucida Sans"/>
                <a:cs typeface="Lucida Sans"/>
                <a:sym typeface="Lucida Sans"/>
              </a:defRPr>
            </a:lvl1pPr>
            <a:lvl2pPr lvl="1"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36" name="Google Shape;36;p65"/>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1pPr>
            <a:lvl2pPr indent="0" lvl="1"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2pPr>
            <a:lvl3pPr indent="0" lvl="2"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3pPr>
            <a:lvl4pPr indent="0" lvl="3"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4pPr>
            <a:lvl5pPr indent="0" lvl="4"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5pPr>
            <a:lvl6pPr indent="0" lvl="5"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6pPr>
            <a:lvl7pPr indent="0" lvl="6"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7pPr>
            <a:lvl8pPr indent="0" lvl="7"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8pPr>
            <a:lvl9pPr indent="0" lvl="8"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4"/>
    <p:sldLayoutId id="2147483652" r:id="rId5"/>
    <p:sldLayoutId id="2147483653" r:id="rId6"/>
    <p:sldLayoutId id="2147483654" r:id="rId7"/>
    <p:sldLayoutId id="2147483655" r:id="rId8"/>
    <p:sldLayoutId id="2147483656" r:id="rId9"/>
  </p:sldLayoutIdLst>
  <p:transition>
    <p:diamond/>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71" name="Shape 71"/>
        <p:cNvGrpSpPr/>
        <p:nvPr/>
      </p:nvGrpSpPr>
      <p:grpSpPr>
        <a:xfrm>
          <a:off x="0" y="0"/>
          <a:ext cx="0" cy="0"/>
          <a:chOff x="0" y="0"/>
          <a:chExt cx="0" cy="0"/>
        </a:xfrm>
      </p:grpSpPr>
      <p:sp>
        <p:nvSpPr>
          <p:cNvPr id="72" name="Google Shape;72;p72"/>
          <p:cNvSpPr/>
          <p:nvPr/>
        </p:nvSpPr>
        <p:spPr>
          <a:xfrm>
            <a:off x="500062" y="5945187"/>
            <a:ext cx="4940300" cy="920750"/>
          </a:xfrm>
          <a:custGeom>
            <a:rect b="b" l="l" r="r" t="t"/>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Lucida Sans"/>
              <a:ea typeface="Lucida Sans"/>
              <a:cs typeface="Lucida Sans"/>
              <a:sym typeface="Lucida Sans"/>
            </a:endParaRPr>
          </a:p>
        </p:txBody>
      </p:sp>
      <p:sp>
        <p:nvSpPr>
          <p:cNvPr id="73" name="Google Shape;73;p72"/>
          <p:cNvSpPr/>
          <p:nvPr/>
        </p:nvSpPr>
        <p:spPr>
          <a:xfrm>
            <a:off x="485775" y="5938837"/>
            <a:ext cx="3690937"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Lucida Sans"/>
              <a:ea typeface="Lucida Sans"/>
              <a:cs typeface="Lucida Sans"/>
              <a:sym typeface="Lucida Sans"/>
            </a:endParaRPr>
          </a:p>
        </p:txBody>
      </p:sp>
      <p:sp>
        <p:nvSpPr>
          <p:cNvPr id="74" name="Google Shape;74;p72"/>
          <p:cNvSpPr/>
          <p:nvPr/>
        </p:nvSpPr>
        <p:spPr>
          <a:xfrm>
            <a:off x="-6042" y="5791253"/>
            <a:ext cx="3402314" cy="1080868"/>
          </a:xfrm>
          <a:prstGeom prst="rtTriangle">
            <a:avLst/>
          </a:pr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ucida Sans"/>
              <a:buNone/>
            </a:pPr>
            <a:r>
              <a:t/>
            </a:r>
            <a:endParaRPr b="0" i="0" sz="1800" u="none" cap="none" strike="noStrike">
              <a:solidFill>
                <a:schemeClr val="lt1"/>
              </a:solidFill>
              <a:latin typeface="Lucida Sans"/>
              <a:ea typeface="Lucida Sans"/>
              <a:cs typeface="Lucida Sans"/>
              <a:sym typeface="Lucida Sans"/>
            </a:endParaRPr>
          </a:p>
        </p:txBody>
      </p:sp>
      <p:pic>
        <p:nvPicPr>
          <p:cNvPr id="75" name="Google Shape;75;p72"/>
          <p:cNvPicPr preferRelativeResize="0"/>
          <p:nvPr/>
        </p:nvPicPr>
        <p:blipFill rotWithShape="1">
          <a:blip r:embed="rId3">
            <a:alphaModFix/>
          </a:blip>
          <a:srcRect b="0" l="0" r="0" t="0"/>
          <a:stretch/>
        </p:blipFill>
        <p:spPr>
          <a:xfrm>
            <a:off x="-19050" y="5772150"/>
            <a:ext cx="3421062" cy="1109662"/>
          </a:xfrm>
          <a:prstGeom prst="rect">
            <a:avLst/>
          </a:prstGeom>
          <a:noFill/>
          <a:ln>
            <a:noFill/>
          </a:ln>
        </p:spPr>
      </p:pic>
      <p:sp>
        <p:nvSpPr>
          <p:cNvPr id="76" name="Google Shape;76;p72"/>
          <p:cNvSpPr/>
          <p:nvPr/>
        </p:nvSpPr>
        <p:spPr>
          <a:xfrm>
            <a:off x="3636962" y="3005137"/>
            <a:ext cx="182562"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lim="800000"/>
            <a:headEnd len="sm" w="sm" type="none"/>
            <a:tailEnd len="sm" w="sm" type="none"/>
          </a:ln>
          <a:effectLst>
            <a:outerShdw blurRad="63500" dir="5400000" dist="25400">
              <a:srgbClr val="000000">
                <a:alpha val="45882"/>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Lucida Sans"/>
              <a:ea typeface="Lucida Sans"/>
              <a:cs typeface="Lucida Sans"/>
              <a:sym typeface="Lucida Sans"/>
            </a:endParaRPr>
          </a:p>
        </p:txBody>
      </p:sp>
      <p:sp>
        <p:nvSpPr>
          <p:cNvPr id="77" name="Google Shape;77;p72"/>
          <p:cNvSpPr/>
          <p:nvPr/>
        </p:nvSpPr>
        <p:spPr>
          <a:xfrm>
            <a:off x="3449637" y="3005137"/>
            <a:ext cx="184150"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lim="800000"/>
            <a:headEnd len="sm" w="sm" type="none"/>
            <a:tailEnd len="sm" w="sm" type="none"/>
          </a:ln>
          <a:effectLst>
            <a:outerShdw blurRad="63500" dir="5400000" dist="25400">
              <a:srgbClr val="000000">
                <a:alpha val="45882"/>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Lucida Sans"/>
              <a:ea typeface="Lucida Sans"/>
              <a:cs typeface="Lucida Sans"/>
              <a:sym typeface="Lucida Sans"/>
            </a:endParaRPr>
          </a:p>
        </p:txBody>
      </p:sp>
      <p:sp>
        <p:nvSpPr>
          <p:cNvPr id="78" name="Google Shape;78;p7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2"/>
              </a:buClr>
              <a:buSzPts val="4100"/>
              <a:buFont typeface="Lucida Sans"/>
              <a:buNone/>
              <a:defRPr b="1" i="0" sz="4100" u="none" cap="none" strike="noStrik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9" name="Google Shape;79;p72"/>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80" name="Google Shape;80;p72"/>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dk1"/>
                </a:solidFill>
                <a:latin typeface="Lucida Sans"/>
                <a:ea typeface="Lucida Sans"/>
                <a:cs typeface="Lucida Sans"/>
                <a:sym typeface="Lucida Sans"/>
              </a:defRPr>
            </a:lvl1pPr>
            <a:lvl2pPr lvl="1"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81" name="Google Shape;81;p72"/>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Lucida Sans"/>
                <a:ea typeface="Lucida Sans"/>
                <a:cs typeface="Lucida Sans"/>
                <a:sym typeface="Lucida Sans"/>
              </a:defRPr>
            </a:lvl1pPr>
            <a:lvl2pPr lvl="1"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82" name="Google Shape;82;p72"/>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1pPr>
            <a:lvl2pPr indent="0" lvl="1"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2pPr>
            <a:lvl3pPr indent="0" lvl="2"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3pPr>
            <a:lvl4pPr indent="0" lvl="3"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4pPr>
            <a:lvl5pPr indent="0" lvl="4"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5pPr>
            <a:lvl6pPr indent="0" lvl="5"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6pPr>
            <a:lvl7pPr indent="0" lvl="6"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7pPr>
            <a:lvl8pPr indent="0" lvl="7"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8pPr>
            <a:lvl9pPr indent="0" lvl="8"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8" r:id="rId4"/>
  </p:sldLayoutIdLst>
  <p:transition>
    <p:diamond/>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9" name="Shape 89"/>
        <p:cNvGrpSpPr/>
        <p:nvPr/>
      </p:nvGrpSpPr>
      <p:grpSpPr>
        <a:xfrm>
          <a:off x="0" y="0"/>
          <a:ext cx="0" cy="0"/>
          <a:chOff x="0" y="0"/>
          <a:chExt cx="0" cy="0"/>
        </a:xfrm>
      </p:grpSpPr>
      <p:sp>
        <p:nvSpPr>
          <p:cNvPr id="90" name="Google Shape;90;p7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2"/>
              </a:buClr>
              <a:buSzPts val="4100"/>
              <a:buFont typeface="Lucida Sans"/>
              <a:buNone/>
              <a:defRPr b="1" i="0" sz="4100" u="none" cap="none" strike="noStrik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1" name="Google Shape;91;p74"/>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92" name="Google Shape;92;p74"/>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dk1"/>
                </a:solidFill>
                <a:latin typeface="Lucida Sans"/>
                <a:ea typeface="Lucida Sans"/>
                <a:cs typeface="Lucida Sans"/>
                <a:sym typeface="Lucida Sans"/>
              </a:defRPr>
            </a:lvl1pPr>
            <a:lvl2pPr lvl="1"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93" name="Google Shape;93;p74"/>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Lucida Sans"/>
                <a:ea typeface="Lucida Sans"/>
                <a:cs typeface="Lucida Sans"/>
                <a:sym typeface="Lucida Sans"/>
              </a:defRPr>
            </a:lvl1pPr>
            <a:lvl2pPr lvl="1"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94" name="Google Shape;94;p74"/>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1pPr>
            <a:lvl2pPr indent="0" lvl="1"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2pPr>
            <a:lvl3pPr indent="0" lvl="2"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3pPr>
            <a:lvl4pPr indent="0" lvl="3"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4pPr>
            <a:lvl5pPr indent="0" lvl="4"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5pPr>
            <a:lvl6pPr indent="0" lvl="5"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6pPr>
            <a:lvl7pPr indent="0" lvl="6"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7pPr>
            <a:lvl8pPr indent="0" lvl="7"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8pPr>
            <a:lvl9pPr indent="0" lvl="8"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2"/>
  </p:sldLayoutIdLst>
  <p:transition>
    <p:diamond/>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04" name="Shape 104"/>
        <p:cNvGrpSpPr/>
        <p:nvPr/>
      </p:nvGrpSpPr>
      <p:grpSpPr>
        <a:xfrm>
          <a:off x="0" y="0"/>
          <a:ext cx="0" cy="0"/>
          <a:chOff x="0" y="0"/>
          <a:chExt cx="0" cy="0"/>
        </a:xfrm>
      </p:grpSpPr>
      <p:sp>
        <p:nvSpPr>
          <p:cNvPr id="105" name="Google Shape;105;p7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2"/>
              </a:buClr>
              <a:buSzPts val="4100"/>
              <a:buFont typeface="Lucida Sans"/>
              <a:buNone/>
              <a:defRPr b="1" i="0" sz="4100" u="none" cap="none" strike="noStrik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6" name="Google Shape;106;p76"/>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107" name="Google Shape;107;p76"/>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dk1"/>
                </a:solidFill>
                <a:latin typeface="Lucida Sans"/>
                <a:ea typeface="Lucida Sans"/>
                <a:cs typeface="Lucida Sans"/>
                <a:sym typeface="Lucida Sans"/>
              </a:defRPr>
            </a:lvl1pPr>
            <a:lvl2pPr lvl="1"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108" name="Google Shape;108;p76"/>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Lucida Sans"/>
                <a:ea typeface="Lucida Sans"/>
                <a:cs typeface="Lucida Sans"/>
                <a:sym typeface="Lucida Sans"/>
              </a:defRPr>
            </a:lvl1pPr>
            <a:lvl2pPr lvl="1"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109" name="Google Shape;109;p76"/>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1pPr>
            <a:lvl2pPr indent="0" lvl="1"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2pPr>
            <a:lvl3pPr indent="0" lvl="2"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3pPr>
            <a:lvl4pPr indent="0" lvl="3"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4pPr>
            <a:lvl5pPr indent="0" lvl="4"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5pPr>
            <a:lvl6pPr indent="0" lvl="5"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6pPr>
            <a:lvl7pPr indent="0" lvl="6"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7pPr>
            <a:lvl8pPr indent="0" lvl="7"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8pPr>
            <a:lvl9pPr indent="0" lvl="8"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2" r:id="rId2"/>
  </p:sldLayoutIdLst>
  <p:transition>
    <p:diamond/>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17" name="Shape 117"/>
        <p:cNvGrpSpPr/>
        <p:nvPr/>
      </p:nvGrpSpPr>
      <p:grpSpPr>
        <a:xfrm>
          <a:off x="0" y="0"/>
          <a:ext cx="0" cy="0"/>
          <a:chOff x="0" y="0"/>
          <a:chExt cx="0" cy="0"/>
        </a:xfrm>
      </p:grpSpPr>
      <p:sp>
        <p:nvSpPr>
          <p:cNvPr id="118" name="Google Shape;118;p78"/>
          <p:cNvSpPr/>
          <p:nvPr/>
        </p:nvSpPr>
        <p:spPr>
          <a:xfrm>
            <a:off x="500062" y="5945187"/>
            <a:ext cx="4940300" cy="920750"/>
          </a:xfrm>
          <a:custGeom>
            <a:rect b="b" l="l" r="r" t="t"/>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Lucida Sans"/>
              <a:ea typeface="Lucida Sans"/>
              <a:cs typeface="Lucida Sans"/>
              <a:sym typeface="Lucida Sans"/>
            </a:endParaRPr>
          </a:p>
        </p:txBody>
      </p:sp>
      <p:sp>
        <p:nvSpPr>
          <p:cNvPr id="119" name="Google Shape;119;p78"/>
          <p:cNvSpPr/>
          <p:nvPr/>
        </p:nvSpPr>
        <p:spPr>
          <a:xfrm>
            <a:off x="485775" y="5938837"/>
            <a:ext cx="3690937"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Lucida Sans"/>
              <a:ea typeface="Lucida Sans"/>
              <a:cs typeface="Lucida Sans"/>
              <a:sym typeface="Lucida Sans"/>
            </a:endParaRPr>
          </a:p>
        </p:txBody>
      </p:sp>
      <p:sp>
        <p:nvSpPr>
          <p:cNvPr id="120" name="Google Shape;120;p78"/>
          <p:cNvSpPr/>
          <p:nvPr/>
        </p:nvSpPr>
        <p:spPr>
          <a:xfrm>
            <a:off x="-6042" y="5791253"/>
            <a:ext cx="3402314" cy="1080868"/>
          </a:xfrm>
          <a:prstGeom prst="rtTriangle">
            <a:avLst/>
          </a:pr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ucida Sans"/>
              <a:buNone/>
            </a:pPr>
            <a:r>
              <a:t/>
            </a:r>
            <a:endParaRPr b="0" i="0" sz="1800" u="none" cap="none" strike="noStrike">
              <a:solidFill>
                <a:schemeClr val="lt1"/>
              </a:solidFill>
              <a:latin typeface="Lucida Sans"/>
              <a:ea typeface="Lucida Sans"/>
              <a:cs typeface="Lucida Sans"/>
              <a:sym typeface="Lucida Sans"/>
            </a:endParaRPr>
          </a:p>
        </p:txBody>
      </p:sp>
      <p:pic>
        <p:nvPicPr>
          <p:cNvPr id="121" name="Google Shape;121;p78"/>
          <p:cNvPicPr preferRelativeResize="0"/>
          <p:nvPr/>
        </p:nvPicPr>
        <p:blipFill rotWithShape="1">
          <a:blip r:embed="rId3">
            <a:alphaModFix/>
          </a:blip>
          <a:srcRect b="0" l="0" r="0" t="0"/>
          <a:stretch/>
        </p:blipFill>
        <p:spPr>
          <a:xfrm>
            <a:off x="-19050" y="5772150"/>
            <a:ext cx="3421062" cy="1109662"/>
          </a:xfrm>
          <a:prstGeom prst="rect">
            <a:avLst/>
          </a:prstGeom>
          <a:noFill/>
          <a:ln>
            <a:noFill/>
          </a:ln>
        </p:spPr>
      </p:pic>
      <p:sp>
        <p:nvSpPr>
          <p:cNvPr id="122" name="Google Shape;122;p78"/>
          <p:cNvSpPr/>
          <p:nvPr/>
        </p:nvSpPr>
        <p:spPr>
          <a:xfrm>
            <a:off x="8664575" y="4987925"/>
            <a:ext cx="182562"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lim="800000"/>
            <a:headEnd len="sm" w="sm" type="none"/>
            <a:tailEnd len="sm" w="sm" type="none"/>
          </a:ln>
          <a:effectLst>
            <a:outerShdw blurRad="63500" dir="5400000" dist="25400">
              <a:srgbClr val="000000">
                <a:alpha val="45882"/>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Lucida Sans"/>
              <a:ea typeface="Lucida Sans"/>
              <a:cs typeface="Lucida Sans"/>
              <a:sym typeface="Lucida Sans"/>
            </a:endParaRPr>
          </a:p>
        </p:txBody>
      </p:sp>
      <p:sp>
        <p:nvSpPr>
          <p:cNvPr id="123" name="Google Shape;123;p78"/>
          <p:cNvSpPr/>
          <p:nvPr/>
        </p:nvSpPr>
        <p:spPr>
          <a:xfrm>
            <a:off x="8477250" y="4987925"/>
            <a:ext cx="182562"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lim="800000"/>
            <a:headEnd len="sm" w="sm" type="none"/>
            <a:tailEnd len="sm" w="sm" type="none"/>
          </a:ln>
          <a:effectLst>
            <a:outerShdw blurRad="63500" dir="5400000" dist="25400">
              <a:srgbClr val="000000">
                <a:alpha val="45882"/>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Lucida Sans"/>
              <a:ea typeface="Lucida Sans"/>
              <a:cs typeface="Lucida Sans"/>
              <a:sym typeface="Lucida Sans"/>
            </a:endParaRPr>
          </a:p>
        </p:txBody>
      </p:sp>
      <p:sp>
        <p:nvSpPr>
          <p:cNvPr id="124" name="Google Shape;124;p7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2"/>
              </a:buClr>
              <a:buSzPts val="4100"/>
              <a:buFont typeface="Lucida Sans"/>
              <a:buNone/>
              <a:defRPr b="1" i="0" sz="4100" u="none" cap="none" strike="noStrik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5" name="Google Shape;125;p78"/>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126" name="Google Shape;126;p78"/>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dk1"/>
                </a:solidFill>
                <a:latin typeface="Lucida Sans"/>
                <a:ea typeface="Lucida Sans"/>
                <a:cs typeface="Lucida Sans"/>
                <a:sym typeface="Lucida Sans"/>
              </a:defRPr>
            </a:lvl1pPr>
            <a:lvl2pPr lvl="1"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127" name="Google Shape;127;p78"/>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Lucida Sans"/>
                <a:ea typeface="Lucida Sans"/>
                <a:cs typeface="Lucida Sans"/>
                <a:sym typeface="Lucida Sans"/>
              </a:defRPr>
            </a:lvl1pPr>
            <a:lvl2pPr lvl="1"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lnSpc>
                <a:spcPct val="100000"/>
              </a:lnSpc>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128" name="Google Shape;128;p78"/>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1pPr>
            <a:lvl2pPr indent="0" lvl="1"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2pPr>
            <a:lvl3pPr indent="0" lvl="2"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3pPr>
            <a:lvl4pPr indent="0" lvl="3"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4pPr>
            <a:lvl5pPr indent="0" lvl="4"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5pPr>
            <a:lvl6pPr indent="0" lvl="5"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6pPr>
            <a:lvl7pPr indent="0" lvl="6"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7pPr>
            <a:lvl8pPr indent="0" lvl="7"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8pPr>
            <a:lvl9pPr indent="0" lvl="8"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4" r:id="rId4"/>
  </p:sldLayoutIdLst>
  <p:transition>
    <p:diamond/>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7.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0.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2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2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
          <p:cNvSpPr txBox="1"/>
          <p:nvPr>
            <p:ph idx="4294967295" type="ctrTitle"/>
          </p:nvPr>
        </p:nvSpPr>
        <p:spPr>
          <a:xfrm>
            <a:off x="685800" y="1752601"/>
            <a:ext cx="7772400" cy="1829761"/>
          </a:xfrm>
          <a:prstGeom prst="rect">
            <a:avLst/>
          </a:prstGeom>
          <a:noFill/>
          <a:ln>
            <a:noFill/>
          </a:ln>
        </p:spPr>
        <p:txBody>
          <a:bodyPr anchorCtr="0" anchor="b" bIns="45700" lIns="91425" spcFirstLastPara="1" rIns="91425" wrap="square" tIns="45700">
            <a:normAutofit/>
          </a:bodyPr>
          <a:lstStyle/>
          <a:p>
            <a:pPr indent="0" lvl="0" marL="0" marR="0" rtl="0" algn="r">
              <a:lnSpc>
                <a:spcPct val="100000"/>
              </a:lnSpc>
              <a:spcBef>
                <a:spcPts val="0"/>
              </a:spcBef>
              <a:spcAft>
                <a:spcPts val="0"/>
              </a:spcAft>
              <a:buClr>
                <a:schemeClr val="dk2"/>
              </a:buClr>
              <a:buSzPts val="4800"/>
              <a:buFont typeface="Calibri"/>
              <a:buNone/>
            </a:pPr>
            <a:r>
              <a:rPr b="1" i="0" lang="en-US" sz="4800" u="none" cap="none" strike="noStrike">
                <a:solidFill>
                  <a:schemeClr val="dk2"/>
                </a:solidFill>
                <a:latin typeface="Calibri"/>
                <a:ea typeface="Calibri"/>
                <a:cs typeface="Calibri"/>
                <a:sym typeface="Calibri"/>
              </a:rPr>
              <a:t>Διασφάλιση Ποιότητας Αγροτικών Προϊόντων</a:t>
            </a:r>
            <a:endParaRPr b="1" i="0" sz="4800" u="none" cap="none" strike="noStrike">
              <a:solidFill>
                <a:schemeClr val="dk2"/>
              </a:solidFill>
              <a:latin typeface="Calibri"/>
              <a:ea typeface="Calibri"/>
              <a:cs typeface="Calibri"/>
              <a:sym typeface="Calibri"/>
            </a:endParaRPr>
          </a:p>
        </p:txBody>
      </p:sp>
      <p:sp>
        <p:nvSpPr>
          <p:cNvPr id="141" name="Google Shape;141;p1"/>
          <p:cNvSpPr txBox="1"/>
          <p:nvPr>
            <p:ph idx="1" type="subTitle"/>
          </p:nvPr>
        </p:nvSpPr>
        <p:spPr>
          <a:xfrm>
            <a:off x="685800" y="3611562"/>
            <a:ext cx="7772400" cy="1200150"/>
          </a:xfrm>
          <a:prstGeom prst="rect">
            <a:avLst/>
          </a:prstGeom>
          <a:noFill/>
          <a:ln>
            <a:noFill/>
          </a:ln>
        </p:spPr>
        <p:txBody>
          <a:bodyPr anchorCtr="0" anchor="t" bIns="45700" lIns="45700" spcFirstLastPara="1" rIns="45700" wrap="square" tIns="45700">
            <a:normAutofit/>
          </a:bodyPr>
          <a:lstStyle/>
          <a:p>
            <a:pPr indent="0" lvl="0" marL="0" rtl="0" algn="r">
              <a:lnSpc>
                <a:spcPct val="80000"/>
              </a:lnSpc>
              <a:spcBef>
                <a:spcPts val="0"/>
              </a:spcBef>
              <a:spcAft>
                <a:spcPts val="0"/>
              </a:spcAft>
              <a:buSzPts val="1292"/>
              <a:buNone/>
            </a:pPr>
            <a:r>
              <a:t/>
            </a:r>
            <a:endParaRPr b="0" i="0" sz="1900" u="none">
              <a:solidFill>
                <a:schemeClr val="dk2"/>
              </a:solidFill>
              <a:latin typeface="Calibri"/>
              <a:ea typeface="Calibri"/>
              <a:cs typeface="Calibri"/>
              <a:sym typeface="Calibri"/>
            </a:endParaRPr>
          </a:p>
          <a:p>
            <a:pPr indent="0" lvl="0" marL="0" rtl="0" algn="r">
              <a:lnSpc>
                <a:spcPct val="80000"/>
              </a:lnSpc>
              <a:spcBef>
                <a:spcPts val="400"/>
              </a:spcBef>
              <a:spcAft>
                <a:spcPts val="0"/>
              </a:spcAft>
              <a:buSzPts val="1292"/>
              <a:buNone/>
            </a:pPr>
            <a:r>
              <a:t/>
            </a:r>
            <a:endParaRPr b="0" i="0" sz="1900" u="none">
              <a:solidFill>
                <a:schemeClr val="dk2"/>
              </a:solidFill>
              <a:latin typeface="Calibri"/>
              <a:ea typeface="Calibri"/>
              <a:cs typeface="Calibri"/>
              <a:sym typeface="Calibri"/>
            </a:endParaRPr>
          </a:p>
          <a:p>
            <a:pPr indent="0" lvl="0" marL="0" rtl="0" algn="r">
              <a:lnSpc>
                <a:spcPct val="80000"/>
              </a:lnSpc>
              <a:spcBef>
                <a:spcPts val="400"/>
              </a:spcBef>
              <a:spcAft>
                <a:spcPts val="0"/>
              </a:spcAft>
              <a:buSzPts val="1292"/>
              <a:buNone/>
            </a:pPr>
            <a:r>
              <a:t/>
            </a:r>
            <a:endParaRPr b="0" i="0" sz="1900" u="none">
              <a:solidFill>
                <a:schemeClr val="dk2"/>
              </a:solidFill>
              <a:latin typeface="Calibri"/>
              <a:ea typeface="Calibri"/>
              <a:cs typeface="Calibri"/>
              <a:sym typeface="Calibri"/>
            </a:endParaRPr>
          </a:p>
          <a:p>
            <a:pPr indent="0" lvl="0" marL="0" rtl="0" algn="r">
              <a:lnSpc>
                <a:spcPct val="80000"/>
              </a:lnSpc>
              <a:spcBef>
                <a:spcPts val="400"/>
              </a:spcBef>
              <a:spcAft>
                <a:spcPts val="0"/>
              </a:spcAft>
              <a:buSzPts val="1292"/>
              <a:buNone/>
            </a:pPr>
            <a:r>
              <a:rPr b="0" i="0" lang="en-US" sz="1900" u="none">
                <a:solidFill>
                  <a:schemeClr val="dk2"/>
                </a:solidFill>
                <a:latin typeface="Calibri"/>
                <a:ea typeface="Calibri"/>
                <a:cs typeface="Calibri"/>
                <a:sym typeface="Calibri"/>
              </a:rPr>
              <a:t>  Εταιρεία Έρευνας Και Ανάπτυξης Βορείου Έβρου </a:t>
            </a:r>
            <a:endParaRPr/>
          </a:p>
        </p:txBody>
      </p:sp>
    </p:spTree>
  </p:cSld>
  <p:clrMapOvr>
    <a:masterClrMapping/>
  </p:clrMapOvr>
  <p:transition>
    <p:diamond/>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0"/>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100000"/>
              </a:lnSpc>
              <a:spcBef>
                <a:spcPts val="0"/>
              </a:spcBef>
              <a:spcAft>
                <a:spcPts val="0"/>
              </a:spcAft>
              <a:buClr>
                <a:schemeClr val="accent1"/>
              </a:buClr>
              <a:buSzPts val="1836"/>
              <a:buFont typeface="Noto Sans Symbols"/>
              <a:buChar char="🞂"/>
            </a:pPr>
            <a:r>
              <a:rPr b="0" i="0" lang="en-US" sz="2700" u="none" cap="none" strike="noStrike">
                <a:solidFill>
                  <a:schemeClr val="dk1"/>
                </a:solidFill>
                <a:latin typeface="Calibri"/>
                <a:ea typeface="Calibri"/>
                <a:cs typeface="Calibri"/>
                <a:sym typeface="Calibri"/>
              </a:rPr>
              <a:t>Καλύπτει θέματα ασφάλειας, σύστασης, συσκευασίας,προέλευσης και επισήμανσης (ετικέτας) των τροφίμων.</a:t>
            </a:r>
            <a:endParaRPr/>
          </a:p>
          <a:p>
            <a:pPr indent="-255587" lvl="0" marL="365125" marR="0" rtl="0" algn="just">
              <a:lnSpc>
                <a:spcPct val="100000"/>
              </a:lnSpc>
              <a:spcBef>
                <a:spcPts val="400"/>
              </a:spcBef>
              <a:spcAft>
                <a:spcPts val="0"/>
              </a:spcAft>
              <a:buClr>
                <a:schemeClr val="accent1"/>
              </a:buClr>
              <a:buSzPts val="1836"/>
              <a:buFont typeface="Noto Sans Symbols"/>
              <a:buChar char="🞂"/>
            </a:pPr>
            <a:r>
              <a:rPr b="0" i="0" lang="en-US" sz="2700" u="none" cap="none" strike="noStrike">
                <a:solidFill>
                  <a:schemeClr val="dk1"/>
                </a:solidFill>
                <a:latin typeface="Calibri"/>
                <a:ea typeface="Calibri"/>
                <a:cs typeface="Calibri"/>
                <a:sym typeface="Calibri"/>
              </a:rPr>
              <a:t>Η γνώση της νομοθεσίας και η τήρησή της είναι υποχρεωτική και χαρακτηρίζει τον σωστό επαγγελματία παραγωγής τροφίμων.</a:t>
            </a:r>
            <a:endParaRPr/>
          </a:p>
          <a:p>
            <a:pPr indent="-255587" lvl="0" marL="365125" marR="0" rtl="0" algn="just">
              <a:lnSpc>
                <a:spcPct val="100000"/>
              </a:lnSpc>
              <a:spcBef>
                <a:spcPts val="400"/>
              </a:spcBef>
              <a:spcAft>
                <a:spcPts val="0"/>
              </a:spcAft>
              <a:buClr>
                <a:schemeClr val="accent1"/>
              </a:buClr>
              <a:buSzPts val="1836"/>
              <a:buFont typeface="Noto Sans Symbols"/>
              <a:buChar char="🞂"/>
            </a:pPr>
            <a:r>
              <a:rPr b="0" i="0" lang="en-US" sz="2700" u="none" cap="none" strike="noStrike">
                <a:solidFill>
                  <a:schemeClr val="dk1"/>
                </a:solidFill>
                <a:latin typeface="Calibri"/>
                <a:ea typeface="Calibri"/>
                <a:cs typeface="Calibri"/>
                <a:sym typeface="Calibri"/>
              </a:rPr>
              <a:t>η νομοθεσία των τροφίμων μπορεί να διαφέρει από μια χώρα σε άλλη.</a:t>
            </a:r>
            <a:endParaRPr/>
          </a:p>
        </p:txBody>
      </p:sp>
      <p:sp>
        <p:nvSpPr>
          <p:cNvPr id="203" name="Google Shape;203;p10"/>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4.Η νομοθεσία των τροφίμων</a:t>
            </a:r>
            <a:endParaRPr b="1" i="0" sz="4100" u="none" cap="none" strike="noStrike">
              <a:solidFill>
                <a:schemeClr val="dk2"/>
              </a:solidFill>
              <a:latin typeface="Calibri"/>
              <a:ea typeface="Calibri"/>
              <a:cs typeface="Calibri"/>
              <a:sym typeface="Calibri"/>
            </a:endParaRPr>
          </a:p>
        </p:txBody>
      </p:sp>
      <p:sp>
        <p:nvSpPr>
          <p:cNvPr id="204" name="Google Shape;204;p10"/>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1"/>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rmAutofit/>
          </a:bodyPr>
          <a:lstStyle/>
          <a:p>
            <a:pPr indent="-255587" lvl="0" marL="365125" marR="0" rtl="0" algn="just">
              <a:lnSpc>
                <a:spcPct val="100000"/>
              </a:lnSpc>
              <a:spcBef>
                <a:spcPts val="0"/>
              </a:spcBef>
              <a:spcAft>
                <a:spcPts val="0"/>
              </a:spcAft>
              <a:buClr>
                <a:schemeClr val="accent1"/>
              </a:buClr>
              <a:buSzPts val="1836"/>
              <a:buFont typeface="Noto Sans Symbols"/>
              <a:buChar char="🞂"/>
            </a:pPr>
            <a:r>
              <a:rPr b="0" i="0" lang="en-US" sz="2700" u="none" cap="none" strike="noStrike">
                <a:solidFill>
                  <a:schemeClr val="dk1"/>
                </a:solidFill>
                <a:latin typeface="Calibri"/>
                <a:ea typeface="Calibri"/>
                <a:cs typeface="Calibri"/>
                <a:sym typeface="Calibri"/>
              </a:rPr>
              <a:t>υπάρχουν 3 τύποι μικροβιολογικών κριτηρίων που καθορίζονται από τη Διεθνή Επιτροπή Μικροβιολογικών Προδιαγραφών (ICMSF):</a:t>
            </a:r>
            <a:endParaRPr/>
          </a:p>
          <a:p>
            <a:pPr indent="-255587" lvl="0" marL="365125" marR="0" rtl="0" algn="just">
              <a:lnSpc>
                <a:spcPct val="100000"/>
              </a:lnSpc>
              <a:spcBef>
                <a:spcPts val="400"/>
              </a:spcBef>
              <a:spcAft>
                <a:spcPts val="0"/>
              </a:spcAft>
              <a:buClr>
                <a:schemeClr val="accent1"/>
              </a:buClr>
              <a:buSzPts val="1836"/>
              <a:buFont typeface="Lucida Sans"/>
              <a:buAutoNum type="arabicPeriod"/>
            </a:pPr>
            <a:r>
              <a:rPr b="0" i="0" lang="en-US" sz="2700" u="none" cap="none" strike="noStrike">
                <a:solidFill>
                  <a:schemeClr val="dk1"/>
                </a:solidFill>
                <a:latin typeface="Calibri"/>
                <a:ea typeface="Calibri"/>
                <a:cs typeface="Calibri"/>
                <a:sym typeface="Calibri"/>
              </a:rPr>
              <a:t>Μικροβιολογικά πρότυπα.</a:t>
            </a:r>
            <a:endParaRPr/>
          </a:p>
          <a:p>
            <a:pPr indent="-255587" lvl="0" marL="365125" marR="0" rtl="0" algn="just">
              <a:lnSpc>
                <a:spcPct val="100000"/>
              </a:lnSpc>
              <a:spcBef>
                <a:spcPts val="400"/>
              </a:spcBef>
              <a:spcAft>
                <a:spcPts val="0"/>
              </a:spcAft>
              <a:buClr>
                <a:schemeClr val="accent1"/>
              </a:buClr>
              <a:buSzPts val="1836"/>
              <a:buFont typeface="Lucida Sans"/>
              <a:buAutoNum type="arabicPeriod"/>
            </a:pPr>
            <a:r>
              <a:rPr b="0" i="0" lang="en-US" sz="2700" u="none" cap="none" strike="noStrike">
                <a:solidFill>
                  <a:schemeClr val="dk1"/>
                </a:solidFill>
                <a:latin typeface="Calibri"/>
                <a:ea typeface="Calibri"/>
                <a:cs typeface="Calibri"/>
                <a:sym typeface="Calibri"/>
              </a:rPr>
              <a:t>Μικροβιολογική προδιαγραφή για το εμπόριο που αποτελεί όρο αποδοχής του τροφίμου από τον αγοραστή.</a:t>
            </a:r>
            <a:endParaRPr/>
          </a:p>
          <a:p>
            <a:pPr indent="-255587" lvl="0" marL="365125" marR="0" rtl="0" algn="just">
              <a:lnSpc>
                <a:spcPct val="100000"/>
              </a:lnSpc>
              <a:spcBef>
                <a:spcPts val="400"/>
              </a:spcBef>
              <a:spcAft>
                <a:spcPts val="0"/>
              </a:spcAft>
              <a:buClr>
                <a:schemeClr val="accent1"/>
              </a:buClr>
              <a:buSzPts val="1836"/>
              <a:buFont typeface="Lucida Sans"/>
              <a:buAutoNum type="arabicPeriod"/>
            </a:pPr>
            <a:r>
              <a:rPr b="0" i="0" lang="en-US" sz="2700" u="none" cap="none" strike="noStrike">
                <a:solidFill>
                  <a:schemeClr val="dk1"/>
                </a:solidFill>
                <a:latin typeface="Calibri"/>
                <a:ea typeface="Calibri"/>
                <a:cs typeface="Calibri"/>
                <a:sym typeface="Calibri"/>
              </a:rPr>
              <a:t>Μικροβιολογική οδηγία που εφαρμόζεται κατά τον μικροβιολογικό έλεγχο της αποδοχής ενός προϊόντος ή μιας διαδικασίας.</a:t>
            </a:r>
            <a:endParaRPr/>
          </a:p>
          <a:p>
            <a:pPr indent="-139446" lvl="0" marL="365760" marR="0" rtl="0" algn="l">
              <a:spcBef>
                <a:spcPts val="400"/>
              </a:spcBef>
              <a:spcAft>
                <a:spcPts val="0"/>
              </a:spcAft>
              <a:buClr>
                <a:schemeClr val="accent1"/>
              </a:buClr>
              <a:buSzPts val="1836"/>
              <a:buFont typeface="Noto Sans Symbols"/>
              <a:buNone/>
            </a:pPr>
            <a:r>
              <a:t/>
            </a:r>
            <a:endParaRPr b="0" i="0" sz="2700" u="none">
              <a:solidFill>
                <a:schemeClr val="dk1"/>
              </a:solidFill>
              <a:latin typeface="Calibri"/>
              <a:ea typeface="Calibri"/>
              <a:cs typeface="Calibri"/>
              <a:sym typeface="Calibri"/>
            </a:endParaRPr>
          </a:p>
        </p:txBody>
      </p:sp>
      <p:sp>
        <p:nvSpPr>
          <p:cNvPr id="210" name="Google Shape;210;p11"/>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4.Η νομοθεσία των τροφίμων</a:t>
            </a:r>
            <a:endParaRPr b="1" i="0" sz="4100" u="none" cap="none" strike="noStrike">
              <a:solidFill>
                <a:schemeClr val="dk2"/>
              </a:solidFill>
              <a:latin typeface="Calibri"/>
              <a:ea typeface="Calibri"/>
              <a:cs typeface="Calibri"/>
              <a:sym typeface="Calibri"/>
            </a:endParaRPr>
          </a:p>
        </p:txBody>
      </p:sp>
      <p:sp>
        <p:nvSpPr>
          <p:cNvPr id="211" name="Google Shape;211;p11"/>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2"/>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Η διαμόρφωση του κόστους είναι δυνατόν να επηρεάσει σημαντικά την ποιότητα των τροφίμων διότι έχει σχέση με τη δυνατότητα απορρόφησης των τροφίμων από την αγορά.</a:t>
            </a:r>
            <a:endParaRPr/>
          </a:p>
        </p:txBody>
      </p:sp>
      <p:sp>
        <p:nvSpPr>
          <p:cNvPr id="217" name="Google Shape;217;p12"/>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5.Το κόστος παραγωγής</a:t>
            </a:r>
            <a:endParaRPr b="1" i="0" sz="4100" u="none" cap="none" strike="noStrike">
              <a:solidFill>
                <a:schemeClr val="dk2"/>
              </a:solidFill>
              <a:latin typeface="Calibri"/>
              <a:ea typeface="Calibri"/>
              <a:cs typeface="Calibri"/>
              <a:sym typeface="Calibri"/>
            </a:endParaRPr>
          </a:p>
        </p:txBody>
      </p:sp>
      <p:sp>
        <p:nvSpPr>
          <p:cNvPr id="218" name="Google Shape;218;p12"/>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3"/>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Κοινωνικοί λόγοι επιβάλλουν την παραγωγή τροφίμων με τα παρακάτω χαρακτηριστικά :</a:t>
            </a:r>
            <a:endParaRPr/>
          </a:p>
          <a:p>
            <a:pPr indent="-228599" lvl="1" marL="620712" marR="0" rtl="0" algn="just">
              <a:lnSpc>
                <a:spcPct val="100000"/>
              </a:lnSpc>
              <a:spcBef>
                <a:spcPts val="300"/>
              </a:spcBef>
              <a:spcAft>
                <a:spcPts val="0"/>
              </a:spcAft>
              <a:buClr>
                <a:schemeClr val="accent1"/>
              </a:buClr>
              <a:buSzPts val="2300"/>
              <a:buFont typeface="Noto Sans Symbols"/>
              <a:buChar char="▪"/>
            </a:pPr>
            <a:r>
              <a:rPr b="0" i="0" lang="en-US" sz="2300" u="none" cap="none" strike="noStrike">
                <a:solidFill>
                  <a:schemeClr val="dk1"/>
                </a:solidFill>
                <a:latin typeface="Calibri"/>
                <a:ea typeface="Calibri"/>
                <a:cs typeface="Calibri"/>
                <a:sym typeface="Calibri"/>
              </a:rPr>
              <a:t>Φρέσκα</a:t>
            </a:r>
            <a:endParaRPr/>
          </a:p>
          <a:p>
            <a:pPr indent="-228599" lvl="1" marL="620712" marR="0" rtl="0" algn="just">
              <a:lnSpc>
                <a:spcPct val="100000"/>
              </a:lnSpc>
              <a:spcBef>
                <a:spcPts val="300"/>
              </a:spcBef>
              <a:spcAft>
                <a:spcPts val="0"/>
              </a:spcAft>
              <a:buClr>
                <a:schemeClr val="accent1"/>
              </a:buClr>
              <a:buSzPts val="2300"/>
              <a:buFont typeface="Noto Sans Symbols"/>
              <a:buChar char="▪"/>
            </a:pPr>
            <a:r>
              <a:rPr b="0" i="0" lang="en-US" sz="2300" u="none" cap="none" strike="noStrike">
                <a:solidFill>
                  <a:schemeClr val="dk1"/>
                </a:solidFill>
                <a:latin typeface="Calibri"/>
                <a:ea typeface="Calibri"/>
                <a:cs typeface="Calibri"/>
                <a:sym typeface="Calibri"/>
              </a:rPr>
              <a:t>Ικανά να διατηρηθούν</a:t>
            </a:r>
            <a:endParaRPr/>
          </a:p>
          <a:p>
            <a:pPr indent="-228599" lvl="1" marL="620712" marR="0" rtl="0" algn="just">
              <a:lnSpc>
                <a:spcPct val="100000"/>
              </a:lnSpc>
              <a:spcBef>
                <a:spcPts val="300"/>
              </a:spcBef>
              <a:spcAft>
                <a:spcPts val="0"/>
              </a:spcAft>
              <a:buClr>
                <a:schemeClr val="accent1"/>
              </a:buClr>
              <a:buSzPts val="2300"/>
              <a:buFont typeface="Noto Sans Symbols"/>
              <a:buChar char="▪"/>
            </a:pPr>
            <a:r>
              <a:rPr b="0" i="0" lang="en-US" sz="2300" u="none" cap="none" strike="noStrike">
                <a:solidFill>
                  <a:schemeClr val="dk1"/>
                </a:solidFill>
                <a:latin typeface="Calibri"/>
                <a:ea typeface="Calibri"/>
                <a:cs typeface="Calibri"/>
                <a:sym typeface="Calibri"/>
              </a:rPr>
              <a:t>Γρήγορα στην προετοιμασία</a:t>
            </a:r>
            <a:endParaRPr/>
          </a:p>
          <a:p>
            <a:pPr indent="-228599" lvl="1" marL="620712" marR="0" rtl="0" algn="just">
              <a:lnSpc>
                <a:spcPct val="100000"/>
              </a:lnSpc>
              <a:spcBef>
                <a:spcPts val="300"/>
              </a:spcBef>
              <a:spcAft>
                <a:spcPts val="0"/>
              </a:spcAft>
              <a:buClr>
                <a:schemeClr val="accent1"/>
              </a:buClr>
              <a:buSzPts val="2300"/>
              <a:buFont typeface="Noto Sans Symbols"/>
              <a:buChar char="▪"/>
            </a:pPr>
            <a:r>
              <a:rPr b="0" i="0" lang="en-US" sz="2300" u="none" cap="none" strike="noStrike">
                <a:solidFill>
                  <a:schemeClr val="dk1"/>
                </a:solidFill>
                <a:latin typeface="Calibri"/>
                <a:ea typeface="Calibri"/>
                <a:cs typeface="Calibri"/>
                <a:sym typeface="Calibri"/>
              </a:rPr>
              <a:t>Υγιεινά</a:t>
            </a:r>
            <a:endParaRPr/>
          </a:p>
          <a:p>
            <a:pPr indent="-228599" lvl="1" marL="620712" marR="0" rtl="0" algn="just">
              <a:lnSpc>
                <a:spcPct val="100000"/>
              </a:lnSpc>
              <a:spcBef>
                <a:spcPts val="300"/>
              </a:spcBef>
              <a:spcAft>
                <a:spcPts val="0"/>
              </a:spcAft>
              <a:buClr>
                <a:schemeClr val="accent1"/>
              </a:buClr>
              <a:buSzPts val="2300"/>
              <a:buFont typeface="Noto Sans Symbols"/>
              <a:buChar char="▪"/>
            </a:pPr>
            <a:r>
              <a:rPr b="0" i="0" lang="en-US" sz="2300" u="none" cap="none" strike="noStrike">
                <a:solidFill>
                  <a:schemeClr val="dk1"/>
                </a:solidFill>
                <a:latin typeface="Calibri"/>
                <a:ea typeface="Calibri"/>
                <a:cs typeface="Calibri"/>
                <a:sym typeface="Calibri"/>
              </a:rPr>
              <a:t>Εύκολα στην προμήθεια</a:t>
            </a:r>
            <a:endParaRPr/>
          </a:p>
        </p:txBody>
      </p:sp>
      <p:sp>
        <p:nvSpPr>
          <p:cNvPr id="224" name="Google Shape;224;p13"/>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0"/>
              </a:spcAft>
              <a:buClr>
                <a:schemeClr val="dk2"/>
              </a:buClr>
              <a:buSzPct val="100000"/>
              <a:buFont typeface="Calibri"/>
              <a:buNone/>
            </a:pPr>
            <a:r>
              <a:rPr b="1" i="0" lang="en-US" sz="4100" u="none" cap="none" strike="noStrike">
                <a:solidFill>
                  <a:schemeClr val="dk2"/>
                </a:solidFill>
                <a:latin typeface="Calibri"/>
                <a:ea typeface="Calibri"/>
                <a:cs typeface="Calibri"/>
                <a:sym typeface="Calibri"/>
              </a:rPr>
              <a:t>6.Η προσαρμογή στο νέο προφίλ των τροφίμων</a:t>
            </a:r>
            <a:endParaRPr b="1" i="0" sz="4100" u="none" cap="none" strike="noStrike">
              <a:solidFill>
                <a:schemeClr val="dk2"/>
              </a:solidFill>
              <a:latin typeface="Calibri"/>
              <a:ea typeface="Calibri"/>
              <a:cs typeface="Calibri"/>
              <a:sym typeface="Calibri"/>
            </a:endParaRPr>
          </a:p>
        </p:txBody>
      </p:sp>
      <p:sp>
        <p:nvSpPr>
          <p:cNvPr id="225" name="Google Shape;225;p13"/>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4"/>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Οι κίνδυνοι που μπορεί να επηρεάσουν την υγιεινή των τροφίμων είναι :</a:t>
            </a:r>
            <a:endParaRPr/>
          </a:p>
          <a:p>
            <a:pPr indent="-457199" lvl="1" marL="849312" marR="0" rtl="0" algn="l">
              <a:lnSpc>
                <a:spcPct val="100000"/>
              </a:lnSpc>
              <a:spcBef>
                <a:spcPts val="300"/>
              </a:spcBef>
              <a:spcAft>
                <a:spcPts val="0"/>
              </a:spcAft>
              <a:buClr>
                <a:schemeClr val="accent1"/>
              </a:buClr>
              <a:buSzPts val="2300"/>
              <a:buFont typeface="Lucida Sans"/>
              <a:buAutoNum type="arabicPeriod"/>
            </a:pPr>
            <a:r>
              <a:rPr b="0" i="0" lang="en-US" sz="2300" u="none" cap="none" strike="noStrike">
                <a:solidFill>
                  <a:schemeClr val="dk1"/>
                </a:solidFill>
                <a:latin typeface="Calibri"/>
                <a:ea typeface="Calibri"/>
                <a:cs typeface="Calibri"/>
                <a:sym typeface="Calibri"/>
              </a:rPr>
              <a:t>Μικροβιολογικοί </a:t>
            </a:r>
            <a:endParaRPr/>
          </a:p>
          <a:p>
            <a:pPr indent="-457199" lvl="1" marL="849312" marR="0" rtl="0" algn="l">
              <a:lnSpc>
                <a:spcPct val="100000"/>
              </a:lnSpc>
              <a:spcBef>
                <a:spcPts val="300"/>
              </a:spcBef>
              <a:spcAft>
                <a:spcPts val="0"/>
              </a:spcAft>
              <a:buClr>
                <a:schemeClr val="accent1"/>
              </a:buClr>
              <a:buSzPts val="2300"/>
              <a:buFont typeface="Lucida Sans"/>
              <a:buAutoNum type="arabicPeriod"/>
            </a:pPr>
            <a:r>
              <a:rPr b="0" i="0" lang="en-US" sz="2300" u="none" cap="none" strike="noStrike">
                <a:solidFill>
                  <a:schemeClr val="dk1"/>
                </a:solidFill>
                <a:latin typeface="Calibri"/>
                <a:ea typeface="Calibri"/>
                <a:cs typeface="Calibri"/>
                <a:sym typeface="Calibri"/>
              </a:rPr>
              <a:t>Χημικοί</a:t>
            </a:r>
            <a:endParaRPr/>
          </a:p>
          <a:p>
            <a:pPr indent="-457199" lvl="1" marL="849312" marR="0" rtl="0" algn="l">
              <a:lnSpc>
                <a:spcPct val="100000"/>
              </a:lnSpc>
              <a:spcBef>
                <a:spcPts val="300"/>
              </a:spcBef>
              <a:spcAft>
                <a:spcPts val="0"/>
              </a:spcAft>
              <a:buClr>
                <a:schemeClr val="accent1"/>
              </a:buClr>
              <a:buSzPts val="2300"/>
              <a:buFont typeface="Lucida Sans"/>
              <a:buAutoNum type="arabicPeriod"/>
            </a:pPr>
            <a:r>
              <a:rPr b="0" i="0" lang="en-US" sz="2300" u="none" cap="none" strike="noStrike">
                <a:solidFill>
                  <a:schemeClr val="dk1"/>
                </a:solidFill>
                <a:latin typeface="Calibri"/>
                <a:ea typeface="Calibri"/>
                <a:cs typeface="Calibri"/>
                <a:sym typeface="Calibri"/>
              </a:rPr>
              <a:t>Φυσικοί </a:t>
            </a:r>
            <a:endParaRPr/>
          </a:p>
        </p:txBody>
      </p:sp>
      <p:sp>
        <p:nvSpPr>
          <p:cNvPr id="231" name="Google Shape;231;p14"/>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Κίνδυνοι Τροφίμων</a:t>
            </a:r>
            <a:endParaRPr b="1" i="0" sz="4100" u="none" cap="none" strike="noStrike">
              <a:solidFill>
                <a:schemeClr val="dk2"/>
              </a:solidFill>
              <a:latin typeface="Calibri"/>
              <a:ea typeface="Calibri"/>
              <a:cs typeface="Calibri"/>
              <a:sym typeface="Calibri"/>
            </a:endParaRPr>
          </a:p>
        </p:txBody>
      </p:sp>
      <p:sp>
        <p:nvSpPr>
          <p:cNvPr id="232" name="Google Shape;232;p14"/>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5"/>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514349" lvl="0" marL="623887" marR="0" rtl="0" algn="l">
              <a:lnSpc>
                <a:spcPct val="100000"/>
              </a:lnSpc>
              <a:spcBef>
                <a:spcPts val="0"/>
              </a:spcBef>
              <a:spcAft>
                <a:spcPts val="0"/>
              </a:spcAft>
              <a:buClr>
                <a:schemeClr val="accent1"/>
              </a:buClr>
              <a:buSzPts val="1836"/>
              <a:buFont typeface="Lucida Sans"/>
              <a:buAutoNum type="arabicPeriod"/>
            </a:pPr>
            <a:r>
              <a:rPr b="0" i="0" lang="en-US" sz="2700" u="none">
                <a:solidFill>
                  <a:schemeClr val="dk1"/>
                </a:solidFill>
                <a:latin typeface="Calibri"/>
                <a:ea typeface="Calibri"/>
                <a:cs typeface="Calibri"/>
                <a:sym typeface="Calibri"/>
              </a:rPr>
              <a:t>Πρωτόζωα</a:t>
            </a:r>
            <a:endParaRPr/>
          </a:p>
          <a:p>
            <a:pPr indent="-514349" lvl="0" marL="623887" marR="0" rtl="0" algn="l">
              <a:lnSpc>
                <a:spcPct val="100000"/>
              </a:lnSpc>
              <a:spcBef>
                <a:spcPts val="400"/>
              </a:spcBef>
              <a:spcAft>
                <a:spcPts val="0"/>
              </a:spcAft>
              <a:buClr>
                <a:schemeClr val="accent1"/>
              </a:buClr>
              <a:buSzPts val="1836"/>
              <a:buFont typeface="Lucida Sans"/>
              <a:buAutoNum type="arabicPeriod"/>
            </a:pPr>
            <a:r>
              <a:rPr b="0" i="0" lang="en-US" sz="2700" u="none">
                <a:solidFill>
                  <a:schemeClr val="dk1"/>
                </a:solidFill>
                <a:latin typeface="Calibri"/>
                <a:ea typeface="Calibri"/>
                <a:cs typeface="Calibri"/>
                <a:sym typeface="Calibri"/>
              </a:rPr>
              <a:t>Φύκη</a:t>
            </a:r>
            <a:endParaRPr/>
          </a:p>
          <a:p>
            <a:pPr indent="-514349" lvl="0" marL="623887" marR="0" rtl="0" algn="l">
              <a:lnSpc>
                <a:spcPct val="100000"/>
              </a:lnSpc>
              <a:spcBef>
                <a:spcPts val="400"/>
              </a:spcBef>
              <a:spcAft>
                <a:spcPts val="0"/>
              </a:spcAft>
              <a:buClr>
                <a:schemeClr val="accent1"/>
              </a:buClr>
              <a:buSzPts val="1836"/>
              <a:buFont typeface="Lucida Sans"/>
              <a:buAutoNum type="arabicPeriod"/>
            </a:pPr>
            <a:r>
              <a:rPr b="0" i="0" lang="en-US" sz="2700" u="none">
                <a:solidFill>
                  <a:schemeClr val="dk1"/>
                </a:solidFill>
                <a:latin typeface="Calibri"/>
                <a:ea typeface="Calibri"/>
                <a:cs typeface="Calibri"/>
                <a:sym typeface="Calibri"/>
              </a:rPr>
              <a:t>Παράσιτα</a:t>
            </a:r>
            <a:endParaRPr/>
          </a:p>
          <a:p>
            <a:pPr indent="-514349" lvl="0" marL="623887" marR="0" rtl="0" algn="l">
              <a:lnSpc>
                <a:spcPct val="100000"/>
              </a:lnSpc>
              <a:spcBef>
                <a:spcPts val="400"/>
              </a:spcBef>
              <a:spcAft>
                <a:spcPts val="0"/>
              </a:spcAft>
              <a:buClr>
                <a:schemeClr val="accent1"/>
              </a:buClr>
              <a:buSzPts val="1836"/>
              <a:buFont typeface="Lucida Sans"/>
              <a:buAutoNum type="arabicPeriod"/>
            </a:pPr>
            <a:r>
              <a:rPr b="0" i="0" lang="en-US" sz="2700" u="none">
                <a:solidFill>
                  <a:schemeClr val="dk1"/>
                </a:solidFill>
                <a:latin typeface="Calibri"/>
                <a:ea typeface="Calibri"/>
                <a:cs typeface="Calibri"/>
                <a:sym typeface="Calibri"/>
              </a:rPr>
              <a:t>Ιοί</a:t>
            </a:r>
            <a:endParaRPr/>
          </a:p>
          <a:p>
            <a:pPr indent="-514349" lvl="0" marL="623887" marR="0" rtl="0" algn="l">
              <a:lnSpc>
                <a:spcPct val="100000"/>
              </a:lnSpc>
              <a:spcBef>
                <a:spcPts val="400"/>
              </a:spcBef>
              <a:spcAft>
                <a:spcPts val="0"/>
              </a:spcAft>
              <a:buClr>
                <a:schemeClr val="accent1"/>
              </a:buClr>
              <a:buSzPts val="1836"/>
              <a:buFont typeface="Lucida Sans"/>
              <a:buAutoNum type="arabicPeriod"/>
            </a:pPr>
            <a:r>
              <a:rPr b="0" i="0" lang="en-US" sz="2700" u="none">
                <a:solidFill>
                  <a:schemeClr val="dk1"/>
                </a:solidFill>
                <a:latin typeface="Calibri"/>
                <a:ea typeface="Calibri"/>
                <a:cs typeface="Calibri"/>
                <a:sym typeface="Calibri"/>
              </a:rPr>
              <a:t>Ζύμες</a:t>
            </a:r>
            <a:endParaRPr/>
          </a:p>
          <a:p>
            <a:pPr indent="-514349" lvl="0" marL="623887" marR="0" rtl="0" algn="l">
              <a:lnSpc>
                <a:spcPct val="100000"/>
              </a:lnSpc>
              <a:spcBef>
                <a:spcPts val="400"/>
              </a:spcBef>
              <a:spcAft>
                <a:spcPts val="0"/>
              </a:spcAft>
              <a:buClr>
                <a:schemeClr val="accent1"/>
              </a:buClr>
              <a:buSzPts val="1836"/>
              <a:buFont typeface="Lucida Sans"/>
              <a:buAutoNum type="arabicPeriod"/>
            </a:pPr>
            <a:r>
              <a:rPr b="0" i="0" lang="en-US" sz="2700" u="none">
                <a:solidFill>
                  <a:schemeClr val="dk1"/>
                </a:solidFill>
                <a:latin typeface="Calibri"/>
                <a:ea typeface="Calibri"/>
                <a:cs typeface="Calibri"/>
                <a:sym typeface="Calibri"/>
              </a:rPr>
              <a:t>Μύκητες</a:t>
            </a:r>
            <a:endParaRPr/>
          </a:p>
          <a:p>
            <a:pPr indent="-514349" lvl="0" marL="623887" marR="0" rtl="0" algn="l">
              <a:lnSpc>
                <a:spcPct val="100000"/>
              </a:lnSpc>
              <a:spcBef>
                <a:spcPts val="400"/>
              </a:spcBef>
              <a:spcAft>
                <a:spcPts val="0"/>
              </a:spcAft>
              <a:buClr>
                <a:schemeClr val="accent1"/>
              </a:buClr>
              <a:buSzPts val="1836"/>
              <a:buFont typeface="Lucida Sans"/>
              <a:buAutoNum type="arabicPeriod"/>
            </a:pPr>
            <a:r>
              <a:rPr b="0" i="0" lang="en-US" sz="2700" u="none">
                <a:solidFill>
                  <a:schemeClr val="dk1"/>
                </a:solidFill>
                <a:latin typeface="Calibri"/>
                <a:ea typeface="Calibri"/>
                <a:cs typeface="Calibri"/>
                <a:sym typeface="Calibri"/>
              </a:rPr>
              <a:t>Βακτήρια</a:t>
            </a:r>
            <a:endParaRPr/>
          </a:p>
        </p:txBody>
      </p:sp>
      <p:sp>
        <p:nvSpPr>
          <p:cNvPr id="238" name="Google Shape;238;p15"/>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Μικροβιολογικοί Κίνδυνοι</a:t>
            </a:r>
            <a:endParaRPr b="1" i="0" sz="4100" u="none" cap="none" strike="noStrike">
              <a:solidFill>
                <a:schemeClr val="dk2"/>
              </a:solidFill>
              <a:latin typeface="Calibri"/>
              <a:ea typeface="Calibri"/>
              <a:cs typeface="Calibri"/>
              <a:sym typeface="Calibri"/>
            </a:endParaRPr>
          </a:p>
        </p:txBody>
      </p:sp>
      <p:sp>
        <p:nvSpPr>
          <p:cNvPr id="239" name="Google Shape;239;p15"/>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6"/>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514349" lvl="0" marL="623887" marR="0" rtl="0" algn="l">
              <a:lnSpc>
                <a:spcPct val="100000"/>
              </a:lnSpc>
              <a:spcBef>
                <a:spcPts val="0"/>
              </a:spcBef>
              <a:spcAft>
                <a:spcPts val="0"/>
              </a:spcAft>
              <a:buClr>
                <a:schemeClr val="accent1"/>
              </a:buClr>
              <a:buSzPts val="1836"/>
              <a:buFont typeface="Lucida Sans"/>
              <a:buAutoNum type="arabicPeriod"/>
            </a:pPr>
            <a:r>
              <a:rPr b="0" i="0" lang="en-US" sz="2700" u="none">
                <a:solidFill>
                  <a:schemeClr val="dk1"/>
                </a:solidFill>
                <a:latin typeface="Calibri"/>
                <a:ea typeface="Calibri"/>
                <a:cs typeface="Calibri"/>
                <a:sym typeface="Calibri"/>
              </a:rPr>
              <a:t>το έδαφος και το νερό</a:t>
            </a:r>
            <a:endParaRPr/>
          </a:p>
          <a:p>
            <a:pPr indent="-514349" lvl="0" marL="623887" marR="0" rtl="0" algn="l">
              <a:lnSpc>
                <a:spcPct val="100000"/>
              </a:lnSpc>
              <a:spcBef>
                <a:spcPts val="400"/>
              </a:spcBef>
              <a:spcAft>
                <a:spcPts val="0"/>
              </a:spcAft>
              <a:buClr>
                <a:schemeClr val="accent1"/>
              </a:buClr>
              <a:buSzPts val="1836"/>
              <a:buFont typeface="Lucida Sans"/>
              <a:buAutoNum type="arabicPeriod"/>
            </a:pPr>
            <a:r>
              <a:rPr b="0" i="0" lang="en-US" sz="2700" u="none">
                <a:solidFill>
                  <a:schemeClr val="dk1"/>
                </a:solidFill>
                <a:latin typeface="Calibri"/>
                <a:ea typeface="Calibri"/>
                <a:cs typeface="Calibri"/>
                <a:sym typeface="Calibri"/>
              </a:rPr>
              <a:t>τα φυτά</a:t>
            </a:r>
            <a:endParaRPr/>
          </a:p>
          <a:p>
            <a:pPr indent="-514349" lvl="0" marL="623887" marR="0" rtl="0" algn="l">
              <a:lnSpc>
                <a:spcPct val="100000"/>
              </a:lnSpc>
              <a:spcBef>
                <a:spcPts val="400"/>
              </a:spcBef>
              <a:spcAft>
                <a:spcPts val="0"/>
              </a:spcAft>
              <a:buClr>
                <a:schemeClr val="accent1"/>
              </a:buClr>
              <a:buSzPts val="1836"/>
              <a:buFont typeface="Lucida Sans"/>
              <a:buAutoNum type="arabicPeriod"/>
            </a:pPr>
            <a:r>
              <a:rPr b="0" i="0" lang="en-US" sz="2700" u="none">
                <a:solidFill>
                  <a:schemeClr val="dk1"/>
                </a:solidFill>
                <a:latin typeface="Calibri"/>
                <a:ea typeface="Calibri"/>
                <a:cs typeface="Calibri"/>
                <a:sym typeface="Calibri"/>
              </a:rPr>
              <a:t>σκεύη και εργαλεία τροφίμων</a:t>
            </a:r>
            <a:endParaRPr/>
          </a:p>
          <a:p>
            <a:pPr indent="-514349" lvl="0" marL="623887" marR="0" rtl="0" algn="l">
              <a:lnSpc>
                <a:spcPct val="100000"/>
              </a:lnSpc>
              <a:spcBef>
                <a:spcPts val="400"/>
              </a:spcBef>
              <a:spcAft>
                <a:spcPts val="0"/>
              </a:spcAft>
              <a:buClr>
                <a:schemeClr val="accent1"/>
              </a:buClr>
              <a:buSzPts val="1836"/>
              <a:buFont typeface="Lucida Sans"/>
              <a:buAutoNum type="arabicPeriod"/>
            </a:pPr>
            <a:r>
              <a:rPr b="0" i="0" lang="en-US" sz="2700" u="none">
                <a:solidFill>
                  <a:schemeClr val="dk1"/>
                </a:solidFill>
                <a:latin typeface="Calibri"/>
                <a:ea typeface="Calibri"/>
                <a:cs typeface="Calibri"/>
                <a:sym typeface="Calibri"/>
              </a:rPr>
              <a:t>εντερικός σωλήνας ανθρώπων και ζώων</a:t>
            </a:r>
            <a:endParaRPr/>
          </a:p>
          <a:p>
            <a:pPr indent="-514349" lvl="0" marL="623887" marR="0" rtl="0" algn="l">
              <a:lnSpc>
                <a:spcPct val="100000"/>
              </a:lnSpc>
              <a:spcBef>
                <a:spcPts val="400"/>
              </a:spcBef>
              <a:spcAft>
                <a:spcPts val="0"/>
              </a:spcAft>
              <a:buClr>
                <a:schemeClr val="accent1"/>
              </a:buClr>
              <a:buSzPts val="1836"/>
              <a:buFont typeface="Lucida Sans"/>
              <a:buAutoNum type="arabicPeriod"/>
            </a:pPr>
            <a:r>
              <a:rPr b="0" i="0" lang="en-US" sz="2700" u="none">
                <a:solidFill>
                  <a:schemeClr val="dk1"/>
                </a:solidFill>
                <a:latin typeface="Calibri"/>
                <a:ea typeface="Calibri"/>
                <a:cs typeface="Calibri"/>
                <a:sym typeface="Calibri"/>
              </a:rPr>
              <a:t>χειριστές των τροφίμων</a:t>
            </a:r>
            <a:endParaRPr/>
          </a:p>
          <a:p>
            <a:pPr indent="-514349" lvl="0" marL="623887" marR="0" rtl="0" algn="l">
              <a:lnSpc>
                <a:spcPct val="100000"/>
              </a:lnSpc>
              <a:spcBef>
                <a:spcPts val="400"/>
              </a:spcBef>
              <a:spcAft>
                <a:spcPts val="0"/>
              </a:spcAft>
              <a:buClr>
                <a:schemeClr val="accent1"/>
              </a:buClr>
              <a:buSzPts val="1836"/>
              <a:buFont typeface="Lucida Sans"/>
              <a:buAutoNum type="arabicPeriod"/>
            </a:pPr>
            <a:r>
              <a:rPr b="0" i="0" lang="en-US" sz="2700" u="none">
                <a:solidFill>
                  <a:schemeClr val="dk1"/>
                </a:solidFill>
                <a:latin typeface="Calibri"/>
                <a:ea typeface="Calibri"/>
                <a:cs typeface="Calibri"/>
                <a:sym typeface="Calibri"/>
              </a:rPr>
              <a:t>ζωοτροφές</a:t>
            </a:r>
            <a:endParaRPr/>
          </a:p>
          <a:p>
            <a:pPr indent="-514349" lvl="0" marL="623887" marR="0" rtl="0" algn="l">
              <a:lnSpc>
                <a:spcPct val="100000"/>
              </a:lnSpc>
              <a:spcBef>
                <a:spcPts val="400"/>
              </a:spcBef>
              <a:spcAft>
                <a:spcPts val="0"/>
              </a:spcAft>
              <a:buClr>
                <a:schemeClr val="accent1"/>
              </a:buClr>
              <a:buSzPts val="1836"/>
              <a:buFont typeface="Lucida Sans"/>
              <a:buAutoNum type="arabicPeriod"/>
            </a:pPr>
            <a:r>
              <a:rPr b="0" i="0" lang="en-US" sz="2700" u="none">
                <a:solidFill>
                  <a:schemeClr val="dk1"/>
                </a:solidFill>
                <a:latin typeface="Calibri"/>
                <a:ea typeface="Calibri"/>
                <a:cs typeface="Calibri"/>
                <a:sym typeface="Calibri"/>
              </a:rPr>
              <a:t>το δέρμα των ζώων</a:t>
            </a:r>
            <a:endParaRPr/>
          </a:p>
          <a:p>
            <a:pPr indent="-514349" lvl="0" marL="623887" marR="0" rtl="0" algn="l">
              <a:lnSpc>
                <a:spcPct val="100000"/>
              </a:lnSpc>
              <a:spcBef>
                <a:spcPts val="400"/>
              </a:spcBef>
              <a:spcAft>
                <a:spcPts val="0"/>
              </a:spcAft>
              <a:buClr>
                <a:schemeClr val="accent1"/>
              </a:buClr>
              <a:buSzPts val="1836"/>
              <a:buFont typeface="Lucida Sans"/>
              <a:buAutoNum type="arabicPeriod"/>
            </a:pPr>
            <a:r>
              <a:rPr b="0" i="0" lang="en-US" sz="2700" u="none">
                <a:solidFill>
                  <a:schemeClr val="dk1"/>
                </a:solidFill>
                <a:latin typeface="Calibri"/>
                <a:ea typeface="Calibri"/>
                <a:cs typeface="Calibri"/>
                <a:sym typeface="Calibri"/>
              </a:rPr>
              <a:t>αέρας και σκόνη</a:t>
            </a:r>
            <a:endParaRPr/>
          </a:p>
        </p:txBody>
      </p:sp>
      <p:sp>
        <p:nvSpPr>
          <p:cNvPr id="245" name="Google Shape;245;p16"/>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3200"/>
              <a:buFont typeface="Calibri"/>
              <a:buNone/>
            </a:pPr>
            <a:r>
              <a:rPr b="1" i="0" lang="en-US" sz="3200" u="none" cap="none" strike="noStrike">
                <a:solidFill>
                  <a:schemeClr val="dk2"/>
                </a:solidFill>
                <a:latin typeface="Calibri"/>
                <a:ea typeface="Calibri"/>
                <a:cs typeface="Calibri"/>
                <a:sym typeface="Calibri"/>
              </a:rPr>
              <a:t>Πηγές μόλυνσης με μικροοργανισμούς</a:t>
            </a:r>
            <a:endParaRPr b="1" i="0" sz="3200" u="none" cap="none" strike="noStrike">
              <a:solidFill>
                <a:schemeClr val="dk2"/>
              </a:solidFill>
              <a:latin typeface="Calibri"/>
              <a:ea typeface="Calibri"/>
              <a:cs typeface="Calibri"/>
              <a:sym typeface="Calibri"/>
            </a:endParaRPr>
          </a:p>
        </p:txBody>
      </p:sp>
      <p:sp>
        <p:nvSpPr>
          <p:cNvPr id="246" name="Google Shape;246;p16"/>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7"/>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rmAutofit/>
          </a:bodyPr>
          <a:lstStyle/>
          <a:p>
            <a:pPr indent="-255587" lvl="0" marL="365125" marR="0" rtl="0" algn="just">
              <a:lnSpc>
                <a:spcPct val="80000"/>
              </a:lnSpc>
              <a:spcBef>
                <a:spcPts val="0"/>
              </a:spcBef>
              <a:spcAft>
                <a:spcPts val="0"/>
              </a:spcAft>
              <a:buClr>
                <a:schemeClr val="accent1"/>
              </a:buClr>
              <a:buSzPts val="1700"/>
              <a:buFont typeface="Noto Sans Symbols"/>
              <a:buChar char="🞂"/>
            </a:pPr>
            <a:r>
              <a:rPr b="0" i="0" lang="en-US" sz="2500" u="none">
                <a:solidFill>
                  <a:schemeClr val="dk1"/>
                </a:solidFill>
                <a:latin typeface="Calibri"/>
                <a:ea typeface="Calibri"/>
                <a:cs typeface="Calibri"/>
                <a:sym typeface="Calibri"/>
              </a:rPr>
              <a:t>χημικές ουσίες από τη χρήση γεωργικών φαρμάκων</a:t>
            </a:r>
            <a:endParaRPr/>
          </a:p>
          <a:p>
            <a:pPr indent="-255587" lvl="0" marL="365125" marR="0" rtl="0" algn="just">
              <a:lnSpc>
                <a:spcPct val="80000"/>
              </a:lnSpc>
              <a:spcBef>
                <a:spcPts val="400"/>
              </a:spcBef>
              <a:spcAft>
                <a:spcPts val="0"/>
              </a:spcAft>
              <a:buClr>
                <a:schemeClr val="accent1"/>
              </a:buClr>
              <a:buSzPts val="1700"/>
              <a:buFont typeface="Noto Sans Symbols"/>
              <a:buNone/>
            </a:pPr>
            <a:r>
              <a:t/>
            </a:r>
            <a:endParaRPr b="0" i="0" sz="2500" u="none">
              <a:solidFill>
                <a:schemeClr val="dk1"/>
              </a:solidFill>
              <a:latin typeface="Calibri"/>
              <a:ea typeface="Calibri"/>
              <a:cs typeface="Calibri"/>
              <a:sym typeface="Calibri"/>
            </a:endParaRPr>
          </a:p>
          <a:p>
            <a:pPr indent="-255587" lvl="0" marL="365125" marR="0" rtl="0" algn="just">
              <a:lnSpc>
                <a:spcPct val="80000"/>
              </a:lnSpc>
              <a:spcBef>
                <a:spcPts val="400"/>
              </a:spcBef>
              <a:spcAft>
                <a:spcPts val="0"/>
              </a:spcAft>
              <a:buClr>
                <a:schemeClr val="accent1"/>
              </a:buClr>
              <a:buSzPts val="1700"/>
              <a:buFont typeface="Noto Sans Symbols"/>
              <a:buChar char="🞂"/>
            </a:pPr>
            <a:r>
              <a:rPr b="0" i="0" lang="en-US" sz="2500" u="none">
                <a:solidFill>
                  <a:schemeClr val="dk1"/>
                </a:solidFill>
                <a:latin typeface="Calibri"/>
                <a:ea typeface="Calibri"/>
                <a:cs typeface="Calibri"/>
                <a:sym typeface="Calibri"/>
              </a:rPr>
              <a:t>χημικές ουσίες από το περιβάλλον (τοξικές ουσίες μολύβδου, ψευδαργύρου, αρσενικού, υδραργύρου, κυανίου και ραδιενεργές ουσίες)</a:t>
            </a:r>
            <a:endParaRPr/>
          </a:p>
          <a:p>
            <a:pPr indent="-255587" lvl="0" marL="365125" marR="0" rtl="0" algn="just">
              <a:lnSpc>
                <a:spcPct val="80000"/>
              </a:lnSpc>
              <a:spcBef>
                <a:spcPts val="400"/>
              </a:spcBef>
              <a:spcAft>
                <a:spcPts val="0"/>
              </a:spcAft>
              <a:buClr>
                <a:schemeClr val="accent1"/>
              </a:buClr>
              <a:buSzPts val="1700"/>
              <a:buFont typeface="Noto Sans Symbols"/>
              <a:buNone/>
            </a:pPr>
            <a:r>
              <a:t/>
            </a:r>
            <a:endParaRPr b="0" i="0" sz="2500" u="none">
              <a:solidFill>
                <a:schemeClr val="dk1"/>
              </a:solidFill>
              <a:latin typeface="Calibri"/>
              <a:ea typeface="Calibri"/>
              <a:cs typeface="Calibri"/>
              <a:sym typeface="Calibri"/>
            </a:endParaRPr>
          </a:p>
          <a:p>
            <a:pPr indent="-255587" lvl="0" marL="365125" marR="0" rtl="0" algn="just">
              <a:lnSpc>
                <a:spcPct val="80000"/>
              </a:lnSpc>
              <a:spcBef>
                <a:spcPts val="400"/>
              </a:spcBef>
              <a:spcAft>
                <a:spcPts val="0"/>
              </a:spcAft>
              <a:buClr>
                <a:schemeClr val="accent1"/>
              </a:buClr>
              <a:buSzPts val="1700"/>
              <a:buFont typeface="Noto Sans Symbols"/>
              <a:buChar char="🞂"/>
            </a:pPr>
            <a:r>
              <a:rPr b="0" i="0" lang="en-US" sz="2500" u="none">
                <a:solidFill>
                  <a:schemeClr val="dk1"/>
                </a:solidFill>
                <a:latin typeface="Calibri"/>
                <a:ea typeface="Calibri"/>
                <a:cs typeface="Calibri"/>
                <a:sym typeface="Calibri"/>
              </a:rPr>
              <a:t>συντηρητικά, ενισχυτές αρώματος, θρεπτικά πρόσθετα, χρωστικές ουσίες που δεν ικανοποιούν τις απαιτήσεις του Κώδικα Τροφίμων &amp; Ποτών</a:t>
            </a:r>
            <a:endParaRPr/>
          </a:p>
          <a:p>
            <a:pPr indent="-255587" lvl="0" marL="365125" marR="0" rtl="0" algn="just">
              <a:lnSpc>
                <a:spcPct val="80000"/>
              </a:lnSpc>
              <a:spcBef>
                <a:spcPts val="400"/>
              </a:spcBef>
              <a:spcAft>
                <a:spcPts val="0"/>
              </a:spcAft>
              <a:buClr>
                <a:schemeClr val="accent1"/>
              </a:buClr>
              <a:buSzPts val="1700"/>
              <a:buFont typeface="Noto Sans Symbols"/>
              <a:buNone/>
            </a:pPr>
            <a:r>
              <a:t/>
            </a:r>
            <a:endParaRPr b="0" i="0" sz="2500" u="none">
              <a:solidFill>
                <a:schemeClr val="dk1"/>
              </a:solidFill>
              <a:latin typeface="Calibri"/>
              <a:ea typeface="Calibri"/>
              <a:cs typeface="Calibri"/>
              <a:sym typeface="Calibri"/>
            </a:endParaRPr>
          </a:p>
          <a:p>
            <a:pPr indent="-255587" lvl="0" marL="365125" marR="0" rtl="0" algn="just">
              <a:lnSpc>
                <a:spcPct val="80000"/>
              </a:lnSpc>
              <a:spcBef>
                <a:spcPts val="400"/>
              </a:spcBef>
              <a:spcAft>
                <a:spcPts val="0"/>
              </a:spcAft>
              <a:buClr>
                <a:schemeClr val="accent1"/>
              </a:buClr>
              <a:buSzPts val="1700"/>
              <a:buFont typeface="Noto Sans Symbols"/>
              <a:buChar char="🞂"/>
            </a:pPr>
            <a:r>
              <a:rPr b="0" i="0" lang="en-US" sz="2500" u="none">
                <a:solidFill>
                  <a:schemeClr val="dk1"/>
                </a:solidFill>
                <a:latin typeface="Calibri"/>
                <a:ea typeface="Calibri"/>
                <a:cs typeface="Calibri"/>
                <a:sym typeface="Calibri"/>
              </a:rPr>
              <a:t>απορρυπαντικά και απολυμαντικά κατά τη διαχείριση των τροφίμων από το προσωπικό όταν δεν τηρούνται οι κανόνες ορθής υγιεινής πρακτικής</a:t>
            </a:r>
            <a:endParaRPr/>
          </a:p>
        </p:txBody>
      </p:sp>
      <p:sp>
        <p:nvSpPr>
          <p:cNvPr id="252" name="Google Shape;252;p17"/>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Χημικοί Κίνδυνοι</a:t>
            </a:r>
            <a:endParaRPr b="1" i="0" sz="4100" u="none" cap="none" strike="noStrike">
              <a:solidFill>
                <a:schemeClr val="dk2"/>
              </a:solidFill>
              <a:latin typeface="Calibri"/>
              <a:ea typeface="Calibri"/>
              <a:cs typeface="Calibri"/>
              <a:sym typeface="Calibri"/>
            </a:endParaRPr>
          </a:p>
        </p:txBody>
      </p:sp>
      <p:sp>
        <p:nvSpPr>
          <p:cNvPr id="253" name="Google Shape;253;p17"/>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8"/>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κομμάτια γυαλιών   </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κομμάτια ξύλων  </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μέταλλα</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κόκκαλα</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έντομα και τρωκτικά</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πέτρες</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πλαστικά αντικείμενα του προσωπικού </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τμήματα του εξοπλισμού </a:t>
            </a:r>
            <a:endParaRPr/>
          </a:p>
        </p:txBody>
      </p:sp>
      <p:sp>
        <p:nvSpPr>
          <p:cNvPr id="259" name="Google Shape;259;p18"/>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Φυσικοί Κίνδυνοι</a:t>
            </a:r>
            <a:endParaRPr b="1" i="0" sz="4100" u="none" cap="none" strike="noStrike">
              <a:solidFill>
                <a:schemeClr val="dk2"/>
              </a:solidFill>
              <a:latin typeface="Calibri"/>
              <a:ea typeface="Calibri"/>
              <a:cs typeface="Calibri"/>
              <a:sym typeface="Calibri"/>
            </a:endParaRPr>
          </a:p>
        </p:txBody>
      </p:sp>
      <p:sp>
        <p:nvSpPr>
          <p:cNvPr id="260" name="Google Shape;260;p18"/>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9"/>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514349" lvl="0" marL="623887" marR="0" rtl="0" algn="l">
              <a:lnSpc>
                <a:spcPct val="100000"/>
              </a:lnSpc>
              <a:spcBef>
                <a:spcPts val="0"/>
              </a:spcBef>
              <a:spcAft>
                <a:spcPts val="0"/>
              </a:spcAft>
              <a:buClr>
                <a:schemeClr val="accent1"/>
              </a:buClr>
              <a:buSzPts val="1836"/>
              <a:buFont typeface="Lucida Sans"/>
              <a:buAutoNum type="arabicPeriod"/>
            </a:pPr>
            <a:r>
              <a:rPr b="0" i="0" lang="en-US" sz="2700" u="none">
                <a:solidFill>
                  <a:schemeClr val="dk1"/>
                </a:solidFill>
                <a:latin typeface="Calibri"/>
                <a:ea typeface="Calibri"/>
                <a:cs typeface="Calibri"/>
                <a:sym typeface="Calibri"/>
              </a:rPr>
              <a:t>καλά εκπαιδευμένο εργατικό δυναμικό</a:t>
            </a:r>
            <a:endParaRPr/>
          </a:p>
          <a:p>
            <a:pPr indent="-397763" lvl="0" marL="623887" marR="0" rtl="0" algn="l">
              <a:lnSpc>
                <a:spcPct val="100000"/>
              </a:lnSpc>
              <a:spcBef>
                <a:spcPts val="400"/>
              </a:spcBef>
              <a:spcAft>
                <a:spcPts val="0"/>
              </a:spcAft>
              <a:buClr>
                <a:schemeClr val="accent1"/>
              </a:buClr>
              <a:buSzPts val="1836"/>
              <a:buFont typeface="Lucida Sans"/>
              <a:buNone/>
            </a:pPr>
            <a:r>
              <a:t/>
            </a:r>
            <a:endParaRPr b="0" i="0" sz="2700" u="none">
              <a:solidFill>
                <a:schemeClr val="dk1"/>
              </a:solidFill>
              <a:latin typeface="Calibri"/>
              <a:ea typeface="Calibri"/>
              <a:cs typeface="Calibri"/>
              <a:sym typeface="Calibri"/>
            </a:endParaRPr>
          </a:p>
          <a:p>
            <a:pPr indent="-514349" lvl="0" marL="623887" marR="0" rtl="0" algn="l">
              <a:lnSpc>
                <a:spcPct val="100000"/>
              </a:lnSpc>
              <a:spcBef>
                <a:spcPts val="400"/>
              </a:spcBef>
              <a:spcAft>
                <a:spcPts val="0"/>
              </a:spcAft>
              <a:buClr>
                <a:schemeClr val="accent1"/>
              </a:buClr>
              <a:buSzPts val="1836"/>
              <a:buFont typeface="Lucida Sans"/>
              <a:buAutoNum type="arabicPeriod"/>
            </a:pPr>
            <a:r>
              <a:rPr b="0" i="0" lang="en-US" sz="2700" u="none">
                <a:solidFill>
                  <a:schemeClr val="dk1"/>
                </a:solidFill>
                <a:latin typeface="Calibri"/>
                <a:ea typeface="Calibri"/>
                <a:cs typeface="Calibri"/>
                <a:sym typeface="Calibri"/>
              </a:rPr>
              <a:t>επιθεώρηση των εγκαταστάσεων και των διαδικασιών που συνδέονται με τη μικροβιολογική δοκιμασία</a:t>
            </a:r>
            <a:endParaRPr/>
          </a:p>
          <a:p>
            <a:pPr indent="-397763" lvl="0" marL="623887" marR="0" rtl="0" algn="l">
              <a:lnSpc>
                <a:spcPct val="100000"/>
              </a:lnSpc>
              <a:spcBef>
                <a:spcPts val="400"/>
              </a:spcBef>
              <a:spcAft>
                <a:spcPts val="0"/>
              </a:spcAft>
              <a:buClr>
                <a:schemeClr val="accent1"/>
              </a:buClr>
              <a:buSzPts val="1836"/>
              <a:buFont typeface="Lucida Sans"/>
              <a:buNone/>
            </a:pPr>
            <a:r>
              <a:t/>
            </a:r>
            <a:endParaRPr b="0" i="0" sz="2700" u="none">
              <a:solidFill>
                <a:schemeClr val="dk1"/>
              </a:solidFill>
              <a:latin typeface="Calibri"/>
              <a:ea typeface="Calibri"/>
              <a:cs typeface="Calibri"/>
              <a:sym typeface="Calibri"/>
            </a:endParaRPr>
          </a:p>
          <a:p>
            <a:pPr indent="-514349" lvl="0" marL="623887" marR="0" rtl="0" algn="l">
              <a:lnSpc>
                <a:spcPct val="100000"/>
              </a:lnSpc>
              <a:spcBef>
                <a:spcPts val="400"/>
              </a:spcBef>
              <a:spcAft>
                <a:spcPts val="0"/>
              </a:spcAft>
              <a:buClr>
                <a:schemeClr val="accent1"/>
              </a:buClr>
              <a:buSzPts val="1836"/>
              <a:buFont typeface="Lucida Sans"/>
              <a:buAutoNum type="arabicPeriod"/>
            </a:pPr>
            <a:r>
              <a:rPr b="0" i="0" lang="en-US" sz="2700" u="none">
                <a:solidFill>
                  <a:schemeClr val="dk1"/>
                </a:solidFill>
                <a:latin typeface="Calibri"/>
                <a:ea typeface="Calibri"/>
                <a:cs typeface="Calibri"/>
                <a:sym typeface="Calibri"/>
              </a:rPr>
              <a:t>εξοπλισμός</a:t>
            </a:r>
            <a:endParaRPr/>
          </a:p>
          <a:p>
            <a:pPr indent="-397763" lvl="0" marL="623887" marR="0" rtl="0" algn="l">
              <a:lnSpc>
                <a:spcPct val="100000"/>
              </a:lnSpc>
              <a:spcBef>
                <a:spcPts val="400"/>
              </a:spcBef>
              <a:spcAft>
                <a:spcPts val="0"/>
              </a:spcAft>
              <a:buClr>
                <a:schemeClr val="accent1"/>
              </a:buClr>
              <a:buSzPts val="1836"/>
              <a:buFont typeface="Lucida Sans"/>
              <a:buNone/>
            </a:pPr>
            <a:r>
              <a:t/>
            </a:r>
            <a:endParaRPr b="0" i="0" sz="2700" u="none">
              <a:solidFill>
                <a:schemeClr val="dk1"/>
              </a:solidFill>
              <a:latin typeface="Calibri"/>
              <a:ea typeface="Calibri"/>
              <a:cs typeface="Calibri"/>
              <a:sym typeface="Calibri"/>
            </a:endParaRPr>
          </a:p>
          <a:p>
            <a:pPr indent="-514349" lvl="0" marL="623887" marR="0" rtl="0" algn="l">
              <a:lnSpc>
                <a:spcPct val="100000"/>
              </a:lnSpc>
              <a:spcBef>
                <a:spcPts val="400"/>
              </a:spcBef>
              <a:spcAft>
                <a:spcPts val="0"/>
              </a:spcAft>
              <a:buClr>
                <a:schemeClr val="accent1"/>
              </a:buClr>
              <a:buSzPts val="1836"/>
              <a:buFont typeface="Lucida Sans"/>
              <a:buAutoNum type="arabicPeriod"/>
            </a:pPr>
            <a:r>
              <a:rPr b="0" i="0" lang="en-US" sz="2700" u="none">
                <a:solidFill>
                  <a:schemeClr val="dk1"/>
                </a:solidFill>
                <a:latin typeface="Calibri"/>
                <a:ea typeface="Calibri"/>
                <a:cs typeface="Calibri"/>
                <a:sym typeface="Calibri"/>
              </a:rPr>
              <a:t>καθαρισμός και απολύμανση</a:t>
            </a:r>
            <a:endParaRPr/>
          </a:p>
        </p:txBody>
      </p:sp>
      <p:sp>
        <p:nvSpPr>
          <p:cNvPr id="266" name="Google Shape;266;p19"/>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Έλεγχος στην Πηγή Παραγωγής</a:t>
            </a:r>
            <a:endParaRPr b="1" i="0" sz="4100" u="none" cap="none" strike="noStrike">
              <a:solidFill>
                <a:schemeClr val="dk2"/>
              </a:solidFill>
              <a:latin typeface="Calibri"/>
              <a:ea typeface="Calibri"/>
              <a:cs typeface="Calibri"/>
              <a:sym typeface="Calibri"/>
            </a:endParaRPr>
          </a:p>
        </p:txBody>
      </p:sp>
      <p:sp>
        <p:nvSpPr>
          <p:cNvPr id="267" name="Google Shape;267;p19"/>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rmAutofit/>
          </a:bodyPr>
          <a:lstStyle/>
          <a:p>
            <a:pPr indent="-255587" lvl="0" marL="365125" marR="0" rtl="0" algn="just">
              <a:lnSpc>
                <a:spcPct val="100000"/>
              </a:lnSpc>
              <a:spcBef>
                <a:spcPts val="0"/>
              </a:spcBef>
              <a:spcAft>
                <a:spcPts val="0"/>
              </a:spcAft>
              <a:buClr>
                <a:schemeClr val="accent1"/>
              </a:buClr>
              <a:buSzPts val="1700"/>
              <a:buFont typeface="Noto Sans Symbols"/>
              <a:buChar char="🞂"/>
            </a:pPr>
            <a:r>
              <a:rPr b="0" i="0" lang="en-US" sz="2500" u="none" cap="none" strike="noStrike">
                <a:solidFill>
                  <a:schemeClr val="dk1"/>
                </a:solidFill>
                <a:latin typeface="Calibri"/>
                <a:ea typeface="Calibri"/>
                <a:cs typeface="Calibri"/>
                <a:sym typeface="Calibri"/>
              </a:rPr>
              <a:t>Οι καταναλωτές ολοένα και περισσότερο αναζητούν πιστοποιημένα προϊόντα ποιότητας, καθώς και προϊόντα που συνδέονται με τη γεωγραφική τους προέλευση. </a:t>
            </a:r>
            <a:endParaRPr/>
          </a:p>
          <a:p>
            <a:pPr indent="-255587" lvl="0" marL="365125" marR="0" rtl="0" algn="just">
              <a:lnSpc>
                <a:spcPct val="100000"/>
              </a:lnSpc>
              <a:spcBef>
                <a:spcPts val="400"/>
              </a:spcBef>
              <a:spcAft>
                <a:spcPts val="0"/>
              </a:spcAft>
              <a:buClr>
                <a:schemeClr val="accent1"/>
              </a:buClr>
              <a:buSzPts val="1700"/>
              <a:buFont typeface="Noto Sans Symbols"/>
              <a:buChar char="🞂"/>
            </a:pPr>
            <a:r>
              <a:rPr b="0" i="0" lang="en-US" sz="2500" u="none" cap="none" strike="noStrike">
                <a:solidFill>
                  <a:schemeClr val="dk1"/>
                </a:solidFill>
                <a:latin typeface="Calibri"/>
                <a:ea typeface="Calibri"/>
                <a:cs typeface="Calibri"/>
                <a:sym typeface="Calibri"/>
              </a:rPr>
              <a:t>Σημαντική παράμετρος για να εξακολουθούν οι παραγωγοί να παράγουν ένα ευρύ φάσμα ποιοτικών προϊόντων, ανταμοιβόμενοι δίκαια για τους </a:t>
            </a:r>
            <a:r>
              <a:rPr lang="en-US" sz="2500">
                <a:latin typeface="Calibri"/>
                <a:ea typeface="Calibri"/>
                <a:cs typeface="Calibri"/>
                <a:sym typeface="Calibri"/>
              </a:rPr>
              <a:t>κόπους</a:t>
            </a:r>
            <a:r>
              <a:rPr b="0" i="0" lang="en-US" sz="2500" u="none" cap="none" strike="noStrike">
                <a:solidFill>
                  <a:schemeClr val="dk1"/>
                </a:solidFill>
                <a:latin typeface="Calibri"/>
                <a:ea typeface="Calibri"/>
                <a:cs typeface="Calibri"/>
                <a:sym typeface="Calibri"/>
              </a:rPr>
              <a:t> τους, είναι η χρήση σημάτων ή ενδείξεων στη συσκευασία που γνωστοποιούν στους καταναλωτές την ταυτότητα, τα ιδιαίτερα χαρακτηριστικά των προϊόντων, όπως και τις εγγυήσεις που συνεπάγεται η επισήμανσή τους.</a:t>
            </a:r>
            <a:endParaRPr/>
          </a:p>
        </p:txBody>
      </p:sp>
      <p:sp>
        <p:nvSpPr>
          <p:cNvPr id="147" name="Google Shape;147;p2"/>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148" name="Google Shape;148;p2"/>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Εισαγωγή</a:t>
            </a:r>
            <a:endParaRPr b="1" i="0" sz="4100" u="none" cap="none" strike="noStrike">
              <a:solidFill>
                <a:schemeClr val="dk2"/>
              </a:solidFill>
              <a:latin typeface="Calibri"/>
              <a:ea typeface="Calibri"/>
              <a:cs typeface="Calibri"/>
              <a:sym typeface="Calibri"/>
            </a:endParaRPr>
          </a:p>
        </p:txBody>
      </p:sp>
    </p:spTree>
  </p:cSld>
  <p:clrMapOvr>
    <a:masterClrMapping/>
  </p:clrMapOvr>
  <p:transition>
    <p:diamond/>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0"/>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Οι χειριστές τροφίμων πρέπει να εκπαιδευτούν για τα τρόφιμα και την προσωπική τους υγιεινή για την αποφυγή τροφικών δηλητηριάσεων</a:t>
            </a:r>
            <a:endParaRPr/>
          </a:p>
          <a:p>
            <a:pPr indent="-139001" lvl="0" marL="365125" marR="0" rtl="0" algn="just">
              <a:lnSpc>
                <a:spcPct val="100000"/>
              </a:lnSpc>
              <a:spcBef>
                <a:spcPts val="400"/>
              </a:spcBef>
              <a:spcAft>
                <a:spcPts val="0"/>
              </a:spcAft>
              <a:buClr>
                <a:schemeClr val="accent1"/>
              </a:buClr>
              <a:buSzPts val="1836"/>
              <a:buFont typeface="Noto Sans Symbols"/>
              <a:buNone/>
            </a:pPr>
            <a:r>
              <a:t/>
            </a:r>
            <a:endParaRPr b="0" i="0" sz="2700" u="none">
              <a:solidFill>
                <a:schemeClr val="dk1"/>
              </a:solidFill>
              <a:latin typeface="Calibri"/>
              <a:ea typeface="Calibri"/>
              <a:cs typeface="Calibri"/>
              <a:sym typeface="Calibri"/>
            </a:endParaRPr>
          </a:p>
          <a:p>
            <a:pPr indent="-255587" lvl="0" marL="365125" marR="0" rtl="0" algn="just">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Πρέπει να γίνεται συστηματικός έλεγχος της μικροχλωρίδας τους για να ανιχνευθούν οι υγιείς μικροβιοφορείς</a:t>
            </a:r>
            <a:endParaRPr/>
          </a:p>
          <a:p>
            <a:pPr indent="-139001" lvl="0" marL="365125" marR="0" rtl="0" algn="just">
              <a:lnSpc>
                <a:spcPct val="100000"/>
              </a:lnSpc>
              <a:spcBef>
                <a:spcPts val="400"/>
              </a:spcBef>
              <a:spcAft>
                <a:spcPts val="0"/>
              </a:spcAft>
              <a:buClr>
                <a:schemeClr val="accent1"/>
              </a:buClr>
              <a:buSzPts val="1836"/>
              <a:buFont typeface="Noto Sans Symbols"/>
              <a:buNone/>
            </a:pPr>
            <a:r>
              <a:t/>
            </a:r>
            <a:endParaRPr b="0" i="0" sz="2700" u="none">
              <a:solidFill>
                <a:schemeClr val="dk1"/>
              </a:solidFill>
              <a:latin typeface="Calibri"/>
              <a:ea typeface="Calibri"/>
              <a:cs typeface="Calibri"/>
              <a:sym typeface="Calibri"/>
            </a:endParaRPr>
          </a:p>
          <a:p>
            <a:pPr indent="-255587" lvl="0" marL="365125" marR="0" rtl="0" algn="just">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Σωστός χειρισμός, αποθήκευση και πάγωμα των τροφίμων</a:t>
            </a:r>
            <a:endParaRPr/>
          </a:p>
        </p:txBody>
      </p:sp>
      <p:sp>
        <p:nvSpPr>
          <p:cNvPr id="273" name="Google Shape;273;p20"/>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1.Εκπαίδευση</a:t>
            </a:r>
            <a:endParaRPr b="1" i="0" sz="4100" u="none" cap="none" strike="noStrike">
              <a:solidFill>
                <a:schemeClr val="dk2"/>
              </a:solidFill>
              <a:latin typeface="Calibri"/>
              <a:ea typeface="Calibri"/>
              <a:cs typeface="Calibri"/>
              <a:sym typeface="Calibri"/>
            </a:endParaRPr>
          </a:p>
        </p:txBody>
      </p:sp>
      <p:sp>
        <p:nvSpPr>
          <p:cNvPr id="274" name="Google Shape;274;p20"/>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1"/>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rmAutofit/>
          </a:bodyPr>
          <a:lstStyle/>
          <a:p>
            <a:pPr indent="-255587" lvl="0" marL="365125" marR="0" rtl="0" algn="just">
              <a:lnSpc>
                <a:spcPct val="90000"/>
              </a:lnSpc>
              <a:spcBef>
                <a:spcPts val="0"/>
              </a:spcBef>
              <a:spcAft>
                <a:spcPts val="0"/>
              </a:spcAft>
              <a:buClr>
                <a:schemeClr val="accent1"/>
              </a:buClr>
              <a:buSzPts val="1700"/>
              <a:buFont typeface="Noto Sans Symbols"/>
              <a:buChar char="🞂"/>
            </a:pPr>
            <a:r>
              <a:rPr b="1" i="0" lang="en-US" sz="2500" u="none">
                <a:solidFill>
                  <a:schemeClr val="dk1"/>
                </a:solidFill>
                <a:latin typeface="Calibri"/>
                <a:ea typeface="Calibri"/>
                <a:cs typeface="Calibri"/>
                <a:sym typeface="Calibri"/>
              </a:rPr>
              <a:t>χώροι</a:t>
            </a:r>
            <a:r>
              <a:rPr b="0" i="0" lang="en-US" sz="2500" u="none">
                <a:solidFill>
                  <a:schemeClr val="dk1"/>
                </a:solidFill>
                <a:latin typeface="Calibri"/>
                <a:ea typeface="Calibri"/>
                <a:cs typeface="Calibri"/>
                <a:sym typeface="Calibri"/>
              </a:rPr>
              <a:t>: σε καλή κατάσταση, πρέπει να αερίζονται και να ελέγχεται συστηματικά η θερμοκρασία και η σχετική υγρασία</a:t>
            </a:r>
            <a:endParaRPr/>
          </a:p>
          <a:p>
            <a:pPr indent="-147637" lvl="0" marL="365125" marR="0" rtl="0" algn="just">
              <a:lnSpc>
                <a:spcPct val="90000"/>
              </a:lnSpc>
              <a:spcBef>
                <a:spcPts val="400"/>
              </a:spcBef>
              <a:spcAft>
                <a:spcPts val="0"/>
              </a:spcAft>
              <a:buClr>
                <a:schemeClr val="accent1"/>
              </a:buClr>
              <a:buSzPts val="1700"/>
              <a:buFont typeface="Noto Sans Symbols"/>
              <a:buNone/>
            </a:pPr>
            <a:r>
              <a:t/>
            </a:r>
            <a:endParaRPr b="0" i="0" sz="2500" u="none">
              <a:solidFill>
                <a:schemeClr val="dk1"/>
              </a:solidFill>
              <a:latin typeface="Calibri"/>
              <a:ea typeface="Calibri"/>
              <a:cs typeface="Calibri"/>
              <a:sym typeface="Calibri"/>
            </a:endParaRPr>
          </a:p>
          <a:p>
            <a:pPr indent="-255587" lvl="0" marL="365125" marR="0" rtl="0" algn="just">
              <a:lnSpc>
                <a:spcPct val="90000"/>
              </a:lnSpc>
              <a:spcBef>
                <a:spcPts val="400"/>
              </a:spcBef>
              <a:spcAft>
                <a:spcPts val="0"/>
              </a:spcAft>
              <a:buClr>
                <a:schemeClr val="accent1"/>
              </a:buClr>
              <a:buSzPts val="1700"/>
              <a:buFont typeface="Noto Sans Symbols"/>
              <a:buChar char="🞂"/>
            </a:pPr>
            <a:r>
              <a:rPr b="1" i="0" lang="en-US" sz="2500" u="none">
                <a:solidFill>
                  <a:schemeClr val="dk1"/>
                </a:solidFill>
                <a:latin typeface="Calibri"/>
                <a:ea typeface="Calibri"/>
                <a:cs typeface="Calibri"/>
                <a:sym typeface="Calibri"/>
              </a:rPr>
              <a:t>πατώματα</a:t>
            </a:r>
            <a:r>
              <a:rPr b="0" i="0" lang="en-US" sz="2500" u="none">
                <a:solidFill>
                  <a:schemeClr val="dk1"/>
                </a:solidFill>
                <a:latin typeface="Calibri"/>
                <a:ea typeface="Calibri"/>
                <a:cs typeface="Calibri"/>
                <a:sym typeface="Calibri"/>
              </a:rPr>
              <a:t>: ανθεκτικό υλικό κατασκευής που να πλένεται εύκολα και να μην φέρουν ρωγμές</a:t>
            </a:r>
            <a:endParaRPr/>
          </a:p>
          <a:p>
            <a:pPr indent="-147637" lvl="0" marL="365125" marR="0" rtl="0" algn="just">
              <a:lnSpc>
                <a:spcPct val="90000"/>
              </a:lnSpc>
              <a:spcBef>
                <a:spcPts val="400"/>
              </a:spcBef>
              <a:spcAft>
                <a:spcPts val="0"/>
              </a:spcAft>
              <a:buClr>
                <a:schemeClr val="accent1"/>
              </a:buClr>
              <a:buSzPts val="1700"/>
              <a:buFont typeface="Noto Sans Symbols"/>
              <a:buNone/>
            </a:pPr>
            <a:r>
              <a:t/>
            </a:r>
            <a:endParaRPr b="0" i="0" sz="2500" u="none">
              <a:solidFill>
                <a:schemeClr val="dk1"/>
              </a:solidFill>
              <a:latin typeface="Calibri"/>
              <a:ea typeface="Calibri"/>
              <a:cs typeface="Calibri"/>
              <a:sym typeface="Calibri"/>
            </a:endParaRPr>
          </a:p>
          <a:p>
            <a:pPr indent="-255587" lvl="0" marL="365125" marR="0" rtl="0" algn="just">
              <a:lnSpc>
                <a:spcPct val="90000"/>
              </a:lnSpc>
              <a:spcBef>
                <a:spcPts val="400"/>
              </a:spcBef>
              <a:spcAft>
                <a:spcPts val="0"/>
              </a:spcAft>
              <a:buClr>
                <a:schemeClr val="accent1"/>
              </a:buClr>
              <a:buSzPts val="1700"/>
              <a:buFont typeface="Noto Sans Symbols"/>
              <a:buChar char="🞂"/>
            </a:pPr>
            <a:r>
              <a:rPr b="1" i="0" lang="en-US" sz="2500" u="none">
                <a:solidFill>
                  <a:schemeClr val="dk1"/>
                </a:solidFill>
                <a:latin typeface="Calibri"/>
                <a:ea typeface="Calibri"/>
                <a:cs typeface="Calibri"/>
                <a:sym typeface="Calibri"/>
              </a:rPr>
              <a:t>τοίχοι</a:t>
            </a:r>
            <a:r>
              <a:rPr b="0" i="0" lang="en-US" sz="2500" u="none">
                <a:solidFill>
                  <a:schemeClr val="dk1"/>
                </a:solidFill>
                <a:latin typeface="Calibri"/>
                <a:ea typeface="Calibri"/>
                <a:cs typeface="Calibri"/>
                <a:sym typeface="Calibri"/>
              </a:rPr>
              <a:t>: ομαλή εσωτερική επιφάνεια, καθαρισμός και απολύμανση, ελαφρά χρωματισμένοι</a:t>
            </a:r>
            <a:endParaRPr/>
          </a:p>
          <a:p>
            <a:pPr indent="-147637" lvl="0" marL="365125" marR="0" rtl="0" algn="just">
              <a:lnSpc>
                <a:spcPct val="90000"/>
              </a:lnSpc>
              <a:spcBef>
                <a:spcPts val="400"/>
              </a:spcBef>
              <a:spcAft>
                <a:spcPts val="0"/>
              </a:spcAft>
              <a:buClr>
                <a:schemeClr val="accent1"/>
              </a:buClr>
              <a:buSzPts val="1700"/>
              <a:buFont typeface="Noto Sans Symbols"/>
              <a:buNone/>
            </a:pPr>
            <a:r>
              <a:t/>
            </a:r>
            <a:endParaRPr b="0" i="0" sz="2500" u="none">
              <a:solidFill>
                <a:schemeClr val="dk1"/>
              </a:solidFill>
              <a:latin typeface="Calibri"/>
              <a:ea typeface="Calibri"/>
              <a:cs typeface="Calibri"/>
              <a:sym typeface="Calibri"/>
            </a:endParaRPr>
          </a:p>
          <a:p>
            <a:pPr indent="-255587" lvl="0" marL="365125" marR="0" rtl="0" algn="just">
              <a:lnSpc>
                <a:spcPct val="90000"/>
              </a:lnSpc>
              <a:spcBef>
                <a:spcPts val="400"/>
              </a:spcBef>
              <a:spcAft>
                <a:spcPts val="0"/>
              </a:spcAft>
              <a:buClr>
                <a:schemeClr val="accent1"/>
              </a:buClr>
              <a:buSzPts val="1700"/>
              <a:buFont typeface="Noto Sans Symbols"/>
              <a:buChar char="🞂"/>
            </a:pPr>
            <a:r>
              <a:rPr b="1" i="0" lang="en-US" sz="2500" u="none">
                <a:solidFill>
                  <a:schemeClr val="dk1"/>
                </a:solidFill>
                <a:latin typeface="Calibri"/>
                <a:ea typeface="Calibri"/>
                <a:cs typeface="Calibri"/>
                <a:sym typeface="Calibri"/>
              </a:rPr>
              <a:t>γωνίες</a:t>
            </a:r>
            <a:r>
              <a:rPr b="0" i="0" lang="en-US" sz="2500" u="none">
                <a:solidFill>
                  <a:schemeClr val="dk1"/>
                </a:solidFill>
                <a:latin typeface="Calibri"/>
                <a:ea typeface="Calibri"/>
                <a:cs typeface="Calibri"/>
                <a:sym typeface="Calibri"/>
              </a:rPr>
              <a:t>: πρέπει να καλυφθούν για να διευκολύνουν τον καθαρισμό</a:t>
            </a:r>
            <a:endParaRPr/>
          </a:p>
        </p:txBody>
      </p:sp>
      <p:sp>
        <p:nvSpPr>
          <p:cNvPr id="280" name="Google Shape;280;p21"/>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2.Εγκαταστάσεις και Διαδικασίες</a:t>
            </a:r>
            <a:endParaRPr b="1" i="0" sz="4100" u="none" cap="none" strike="noStrike">
              <a:solidFill>
                <a:schemeClr val="dk2"/>
              </a:solidFill>
              <a:latin typeface="Calibri"/>
              <a:ea typeface="Calibri"/>
              <a:cs typeface="Calibri"/>
              <a:sym typeface="Calibri"/>
            </a:endParaRPr>
          </a:p>
        </p:txBody>
      </p:sp>
      <p:sp>
        <p:nvSpPr>
          <p:cNvPr id="281" name="Google Shape;281;p21"/>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2"/>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rmAutofit/>
          </a:bodyPr>
          <a:lstStyle/>
          <a:p>
            <a:pPr indent="-255587" lvl="0" marL="365125" marR="0" rtl="0" algn="just">
              <a:lnSpc>
                <a:spcPct val="90000"/>
              </a:lnSpc>
              <a:spcBef>
                <a:spcPts val="0"/>
              </a:spcBef>
              <a:spcAft>
                <a:spcPts val="0"/>
              </a:spcAft>
              <a:buClr>
                <a:schemeClr val="accent1"/>
              </a:buClr>
              <a:buSzPts val="1836"/>
              <a:buFont typeface="Noto Sans Symbols"/>
              <a:buChar char="🞂"/>
            </a:pPr>
            <a:r>
              <a:rPr b="1" i="0" lang="en-US" sz="2700" u="none">
                <a:solidFill>
                  <a:schemeClr val="dk1"/>
                </a:solidFill>
                <a:latin typeface="Calibri"/>
                <a:ea typeface="Calibri"/>
                <a:cs typeface="Calibri"/>
                <a:sym typeface="Calibri"/>
              </a:rPr>
              <a:t>παράθυρα</a:t>
            </a:r>
            <a:r>
              <a:rPr b="0" i="0" lang="en-US" sz="2700" u="none">
                <a:solidFill>
                  <a:schemeClr val="dk1"/>
                </a:solidFill>
                <a:latin typeface="Calibri"/>
                <a:ea typeface="Calibri"/>
                <a:cs typeface="Calibri"/>
                <a:sym typeface="Calibri"/>
              </a:rPr>
              <a:t>: σίτες και αυτόματες πόρτες</a:t>
            </a:r>
            <a:endParaRPr/>
          </a:p>
          <a:p>
            <a:pPr indent="-255587" lvl="0" marL="365125" marR="0" rtl="0" algn="just">
              <a:lnSpc>
                <a:spcPct val="90000"/>
              </a:lnSpc>
              <a:spcBef>
                <a:spcPts val="400"/>
              </a:spcBef>
              <a:spcAft>
                <a:spcPts val="0"/>
              </a:spcAft>
              <a:buClr>
                <a:schemeClr val="accent1"/>
              </a:buClr>
              <a:buSzPts val="1836"/>
              <a:buFont typeface="Noto Sans Symbols"/>
              <a:buNone/>
            </a:pPr>
            <a:r>
              <a:t/>
            </a:r>
            <a:endParaRPr b="0" i="0" sz="2700" u="none">
              <a:solidFill>
                <a:schemeClr val="dk1"/>
              </a:solidFill>
              <a:latin typeface="Calibri"/>
              <a:ea typeface="Calibri"/>
              <a:cs typeface="Calibri"/>
              <a:sym typeface="Calibri"/>
            </a:endParaRPr>
          </a:p>
          <a:p>
            <a:pPr indent="-255587" lvl="0" marL="365125" marR="0" rtl="0" algn="just">
              <a:lnSpc>
                <a:spcPct val="90000"/>
              </a:lnSpc>
              <a:spcBef>
                <a:spcPts val="400"/>
              </a:spcBef>
              <a:spcAft>
                <a:spcPts val="0"/>
              </a:spcAft>
              <a:buClr>
                <a:schemeClr val="accent1"/>
              </a:buClr>
              <a:buSzPts val="1836"/>
              <a:buFont typeface="Noto Sans Symbols"/>
              <a:buChar char="🞂"/>
            </a:pPr>
            <a:r>
              <a:rPr b="1" i="0" lang="en-US" sz="2700" u="none">
                <a:solidFill>
                  <a:schemeClr val="dk1"/>
                </a:solidFill>
                <a:latin typeface="Calibri"/>
                <a:ea typeface="Calibri"/>
                <a:cs typeface="Calibri"/>
                <a:sym typeface="Calibri"/>
              </a:rPr>
              <a:t>τουαλέτες</a:t>
            </a:r>
            <a:r>
              <a:rPr b="0" i="0" lang="en-US" sz="2700" u="none">
                <a:solidFill>
                  <a:schemeClr val="dk1"/>
                </a:solidFill>
                <a:latin typeface="Calibri"/>
                <a:ea typeface="Calibri"/>
                <a:cs typeface="Calibri"/>
                <a:sym typeface="Calibri"/>
              </a:rPr>
              <a:t>: καθαρές, να μην επικοινωνούν με τις περιοχές επεξεργασίας των τροφίμων</a:t>
            </a:r>
            <a:endParaRPr/>
          </a:p>
          <a:p>
            <a:pPr indent="-139001" lvl="0" marL="365125" marR="0" rtl="0" algn="just">
              <a:lnSpc>
                <a:spcPct val="90000"/>
              </a:lnSpc>
              <a:spcBef>
                <a:spcPts val="400"/>
              </a:spcBef>
              <a:spcAft>
                <a:spcPts val="0"/>
              </a:spcAft>
              <a:buClr>
                <a:schemeClr val="accent1"/>
              </a:buClr>
              <a:buSzPts val="1836"/>
              <a:buFont typeface="Noto Sans Symbols"/>
              <a:buNone/>
            </a:pPr>
            <a:r>
              <a:t/>
            </a:r>
            <a:endParaRPr b="0" i="0" sz="2700" u="none">
              <a:solidFill>
                <a:schemeClr val="dk1"/>
              </a:solidFill>
              <a:latin typeface="Calibri"/>
              <a:ea typeface="Calibri"/>
              <a:cs typeface="Calibri"/>
              <a:sym typeface="Calibri"/>
            </a:endParaRPr>
          </a:p>
          <a:p>
            <a:pPr indent="-255587" lvl="0" marL="365125" marR="0" rtl="0" algn="just">
              <a:lnSpc>
                <a:spcPct val="90000"/>
              </a:lnSpc>
              <a:spcBef>
                <a:spcPts val="400"/>
              </a:spcBef>
              <a:spcAft>
                <a:spcPts val="0"/>
              </a:spcAft>
              <a:buClr>
                <a:schemeClr val="accent1"/>
              </a:buClr>
              <a:buSzPts val="1836"/>
              <a:buFont typeface="Noto Sans Symbols"/>
              <a:buNone/>
            </a:pPr>
            <a:r>
              <a:rPr b="1" i="0" lang="en-US" sz="2700" u="none">
                <a:solidFill>
                  <a:schemeClr val="dk1"/>
                </a:solidFill>
                <a:latin typeface="Calibri"/>
                <a:ea typeface="Calibri"/>
                <a:cs typeface="Calibri"/>
                <a:sym typeface="Calibri"/>
              </a:rPr>
              <a:t>	Πρέπει να υπάρχουν</a:t>
            </a:r>
            <a:r>
              <a:rPr b="0" i="0" lang="en-US" sz="2700" u="none">
                <a:solidFill>
                  <a:schemeClr val="dk1"/>
                </a:solidFill>
                <a:latin typeface="Calibri"/>
                <a:ea typeface="Calibri"/>
                <a:cs typeface="Calibri"/>
                <a:sym typeface="Calibri"/>
              </a:rPr>
              <a:t>: ζεστό νερό, σαπούνι, ξηραντήρας για τα υγρά χέρια, πετσέτες μιας χρήσεως.</a:t>
            </a:r>
            <a:endParaRPr/>
          </a:p>
          <a:p>
            <a:pPr indent="-255587" lvl="0" marL="365125" marR="0" rtl="0" algn="just">
              <a:lnSpc>
                <a:spcPct val="90000"/>
              </a:lnSpc>
              <a:spcBef>
                <a:spcPts val="400"/>
              </a:spcBef>
              <a:spcAft>
                <a:spcPts val="0"/>
              </a:spcAft>
              <a:buClr>
                <a:schemeClr val="accent1"/>
              </a:buClr>
              <a:buSzPts val="1836"/>
              <a:buFont typeface="Noto Sans Symbols"/>
              <a:buNone/>
            </a:pPr>
            <a:r>
              <a:t/>
            </a:r>
            <a:endParaRPr b="0" i="0" sz="2700" u="none">
              <a:solidFill>
                <a:schemeClr val="dk1"/>
              </a:solidFill>
              <a:latin typeface="Calibri"/>
              <a:ea typeface="Calibri"/>
              <a:cs typeface="Calibri"/>
              <a:sym typeface="Calibri"/>
            </a:endParaRPr>
          </a:p>
          <a:p>
            <a:pPr indent="-255587" lvl="0" marL="365125" marR="0" rtl="0" algn="just">
              <a:lnSpc>
                <a:spcPct val="90000"/>
              </a:lnSpc>
              <a:spcBef>
                <a:spcPts val="400"/>
              </a:spcBef>
              <a:spcAft>
                <a:spcPts val="0"/>
              </a:spcAft>
              <a:buClr>
                <a:schemeClr val="accent1"/>
              </a:buClr>
              <a:buSzPts val="1836"/>
              <a:buFont typeface="Noto Sans Symbols"/>
              <a:buNone/>
            </a:pPr>
            <a:r>
              <a:rPr b="0" i="0" lang="en-US" sz="2700" u="none">
                <a:solidFill>
                  <a:schemeClr val="dk1"/>
                </a:solidFill>
                <a:latin typeface="Calibri"/>
                <a:ea typeface="Calibri"/>
                <a:cs typeface="Calibri"/>
                <a:sym typeface="Calibri"/>
              </a:rPr>
              <a:t>	Οι περιοχές υψηλού και χαμηλού κινδύνου πρέπει να χωρίζονται.</a:t>
            </a:r>
            <a:endParaRPr/>
          </a:p>
        </p:txBody>
      </p:sp>
      <p:sp>
        <p:nvSpPr>
          <p:cNvPr id="287" name="Google Shape;287;p22"/>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2.Εγκαταστάσεις και Διαδικασίες</a:t>
            </a:r>
            <a:endParaRPr b="1" i="0" sz="4100" u="none" cap="none" strike="noStrike">
              <a:solidFill>
                <a:schemeClr val="dk2"/>
              </a:solidFill>
              <a:latin typeface="Calibri"/>
              <a:ea typeface="Calibri"/>
              <a:cs typeface="Calibri"/>
              <a:sym typeface="Calibri"/>
            </a:endParaRPr>
          </a:p>
        </p:txBody>
      </p:sp>
      <p:sp>
        <p:nvSpPr>
          <p:cNvPr id="288" name="Google Shape;288;p22"/>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3"/>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rmAutofit/>
          </a:bodyPr>
          <a:lstStyle/>
          <a:p>
            <a:pPr indent="-255587" lvl="0" marL="365125" marR="0" rtl="0" algn="l">
              <a:lnSpc>
                <a:spcPct val="90000"/>
              </a:lnSpc>
              <a:spcBef>
                <a:spcPts val="0"/>
              </a:spcBef>
              <a:spcAft>
                <a:spcPts val="0"/>
              </a:spcAft>
              <a:buClr>
                <a:schemeClr val="accent1"/>
              </a:buClr>
              <a:buSzPts val="1836"/>
              <a:buFont typeface="Noto Sans Symbols"/>
              <a:buNone/>
            </a:pPr>
            <a:r>
              <a:rPr b="0" i="0" lang="en-US" sz="2700" u="none">
                <a:solidFill>
                  <a:schemeClr val="dk1"/>
                </a:solidFill>
                <a:latin typeface="Calibri"/>
                <a:ea typeface="Calibri"/>
                <a:cs typeface="Calibri"/>
                <a:sym typeface="Calibri"/>
              </a:rPr>
              <a:t>	</a:t>
            </a:r>
            <a:r>
              <a:rPr b="1" i="0" lang="en-US" sz="2700" u="none">
                <a:solidFill>
                  <a:schemeClr val="dk1"/>
                </a:solidFill>
                <a:latin typeface="Calibri"/>
                <a:ea typeface="Calibri"/>
                <a:cs typeface="Calibri"/>
                <a:sym typeface="Calibri"/>
              </a:rPr>
              <a:t>Κύριος στόχος</a:t>
            </a:r>
            <a:r>
              <a:rPr b="0" i="0" lang="en-US" sz="2700" u="none">
                <a:solidFill>
                  <a:schemeClr val="dk1"/>
                </a:solidFill>
                <a:latin typeface="Calibri"/>
                <a:ea typeface="Calibri"/>
                <a:cs typeface="Calibri"/>
                <a:sym typeface="Calibri"/>
              </a:rPr>
              <a:t>: Υγιεινή Προετοιμασία της Τροφής </a:t>
            </a:r>
            <a:endParaRPr/>
          </a:p>
          <a:p>
            <a:pPr indent="-255587" lvl="0" marL="365125" marR="0" rtl="0" algn="l">
              <a:lnSpc>
                <a:spcPct val="90000"/>
              </a:lnSpc>
              <a:spcBef>
                <a:spcPts val="400"/>
              </a:spcBef>
              <a:spcAft>
                <a:spcPts val="0"/>
              </a:spcAft>
              <a:buClr>
                <a:schemeClr val="accent1"/>
              </a:buClr>
              <a:buSzPts val="1836"/>
              <a:buFont typeface="Noto Sans Symbols"/>
              <a:buNone/>
            </a:pPr>
            <a:r>
              <a:t/>
            </a:r>
            <a:endParaRPr b="0" i="0" sz="2700" u="none">
              <a:solidFill>
                <a:schemeClr val="dk1"/>
              </a:solidFill>
              <a:latin typeface="Calibri"/>
              <a:ea typeface="Calibri"/>
              <a:cs typeface="Calibri"/>
              <a:sym typeface="Calibri"/>
            </a:endParaRPr>
          </a:p>
          <a:p>
            <a:pPr indent="-255587" lvl="0" marL="365125" marR="0" rtl="0" algn="l">
              <a:lnSpc>
                <a:spcPct val="90000"/>
              </a:lnSpc>
              <a:spcBef>
                <a:spcPts val="40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Επιφάνειες που έρχονται σε επαφή με τα τρόφιμα :</a:t>
            </a:r>
            <a:endParaRPr/>
          </a:p>
          <a:p>
            <a:pPr indent="-228599" lvl="1" marL="620712" marR="0" rtl="0" algn="l">
              <a:lnSpc>
                <a:spcPct val="90000"/>
              </a:lnSpc>
              <a:spcBef>
                <a:spcPts val="300"/>
              </a:spcBef>
              <a:spcAft>
                <a:spcPts val="0"/>
              </a:spcAft>
              <a:buClr>
                <a:schemeClr val="accent1"/>
              </a:buClr>
              <a:buSzPts val="2300"/>
              <a:buFont typeface="Arial"/>
              <a:buChar char="•"/>
            </a:pPr>
            <a:r>
              <a:rPr b="0" i="0" lang="en-US" sz="2300" u="none" cap="none" strike="noStrike">
                <a:solidFill>
                  <a:schemeClr val="dk1"/>
                </a:solidFill>
                <a:latin typeface="Calibri"/>
                <a:ea typeface="Calibri"/>
                <a:cs typeface="Calibri"/>
                <a:sym typeface="Calibri"/>
              </a:rPr>
              <a:t>Αδρανής </a:t>
            </a:r>
            <a:endParaRPr/>
          </a:p>
          <a:p>
            <a:pPr indent="-228599" lvl="1" marL="620712" marR="0" rtl="0" algn="l">
              <a:lnSpc>
                <a:spcPct val="90000"/>
              </a:lnSpc>
              <a:spcBef>
                <a:spcPts val="300"/>
              </a:spcBef>
              <a:spcAft>
                <a:spcPts val="0"/>
              </a:spcAft>
              <a:buClr>
                <a:schemeClr val="accent1"/>
              </a:buClr>
              <a:buSzPts val="2300"/>
              <a:buFont typeface="Arial"/>
              <a:buChar char="•"/>
            </a:pPr>
            <a:r>
              <a:rPr b="0" i="0" lang="en-US" sz="2300" u="none" cap="none" strike="noStrike">
                <a:solidFill>
                  <a:schemeClr val="dk1"/>
                </a:solidFill>
                <a:latin typeface="Calibri"/>
                <a:ea typeface="Calibri"/>
                <a:cs typeface="Calibri"/>
                <a:sym typeface="Calibri"/>
              </a:rPr>
              <a:t>Μικροβιολογικά καθαρές</a:t>
            </a:r>
            <a:endParaRPr/>
          </a:p>
          <a:p>
            <a:pPr indent="-228599" lvl="1" marL="620712" marR="0" rtl="0" algn="l">
              <a:lnSpc>
                <a:spcPct val="90000"/>
              </a:lnSpc>
              <a:spcBef>
                <a:spcPts val="300"/>
              </a:spcBef>
              <a:spcAft>
                <a:spcPts val="0"/>
              </a:spcAft>
              <a:buClr>
                <a:schemeClr val="accent1"/>
              </a:buClr>
              <a:buSzPts val="2300"/>
              <a:buFont typeface="Arial"/>
              <a:buChar char="•"/>
            </a:pPr>
            <a:r>
              <a:rPr b="0" i="0" lang="en-US" sz="2300" u="none" cap="none" strike="noStrike">
                <a:solidFill>
                  <a:schemeClr val="dk1"/>
                </a:solidFill>
                <a:latin typeface="Calibri"/>
                <a:ea typeface="Calibri"/>
                <a:cs typeface="Calibri"/>
                <a:sym typeface="Calibri"/>
              </a:rPr>
              <a:t>Ορατές για την επιθεώρηση</a:t>
            </a:r>
            <a:endParaRPr/>
          </a:p>
          <a:p>
            <a:pPr indent="-228599" lvl="1" marL="620712" marR="0" rtl="0" algn="l">
              <a:lnSpc>
                <a:spcPct val="90000"/>
              </a:lnSpc>
              <a:spcBef>
                <a:spcPts val="300"/>
              </a:spcBef>
              <a:spcAft>
                <a:spcPts val="0"/>
              </a:spcAft>
              <a:buClr>
                <a:schemeClr val="accent1"/>
              </a:buClr>
              <a:buSzPts val="2300"/>
              <a:buFont typeface="Arial"/>
              <a:buChar char="•"/>
            </a:pPr>
            <a:r>
              <a:rPr b="0" i="0" lang="en-US" sz="2300" u="none" cap="none" strike="noStrike">
                <a:solidFill>
                  <a:schemeClr val="dk1"/>
                </a:solidFill>
                <a:latin typeface="Calibri"/>
                <a:ea typeface="Calibri"/>
                <a:cs typeface="Calibri"/>
                <a:sym typeface="Calibri"/>
              </a:rPr>
              <a:t>Εύκολα προσιτές</a:t>
            </a:r>
            <a:endParaRPr/>
          </a:p>
          <a:p>
            <a:pPr indent="-228599" lvl="1" marL="620712" marR="0" rtl="0" algn="l">
              <a:lnSpc>
                <a:spcPct val="90000"/>
              </a:lnSpc>
              <a:spcBef>
                <a:spcPts val="300"/>
              </a:spcBef>
              <a:spcAft>
                <a:spcPts val="0"/>
              </a:spcAft>
              <a:buClr>
                <a:schemeClr val="accent1"/>
              </a:buClr>
              <a:buSzPts val="2300"/>
              <a:buFont typeface="Arial"/>
              <a:buChar char="•"/>
            </a:pPr>
            <a:r>
              <a:rPr b="0" i="0" lang="en-US" sz="2300" u="none" cap="none" strike="noStrike">
                <a:solidFill>
                  <a:schemeClr val="dk1"/>
                </a:solidFill>
                <a:latin typeface="Calibri"/>
                <a:ea typeface="Calibri"/>
                <a:cs typeface="Calibri"/>
                <a:sym typeface="Calibri"/>
              </a:rPr>
              <a:t>Δυνατότητα αυτοστραγγίσματος</a:t>
            </a:r>
            <a:endParaRPr/>
          </a:p>
          <a:p>
            <a:pPr indent="-82549" lvl="1" marL="620712" marR="0" rtl="0" algn="l">
              <a:lnSpc>
                <a:spcPct val="90000"/>
              </a:lnSpc>
              <a:spcBef>
                <a:spcPts val="300"/>
              </a:spcBef>
              <a:spcAft>
                <a:spcPts val="0"/>
              </a:spcAft>
              <a:buClr>
                <a:schemeClr val="accent1"/>
              </a:buClr>
              <a:buSzPts val="2300"/>
              <a:buFont typeface="Verdana"/>
              <a:buNone/>
            </a:pPr>
            <a:r>
              <a:t/>
            </a:r>
            <a:endParaRPr b="0" i="0" sz="2300" u="none" cap="none" strike="noStrike">
              <a:solidFill>
                <a:schemeClr val="dk1"/>
              </a:solidFill>
              <a:latin typeface="Calibri"/>
              <a:ea typeface="Calibri"/>
              <a:cs typeface="Calibri"/>
              <a:sym typeface="Calibri"/>
            </a:endParaRPr>
          </a:p>
          <a:p>
            <a:pPr indent="-255587" lvl="0" marL="365125" marR="0" rtl="0" algn="l">
              <a:lnSpc>
                <a:spcPct val="90000"/>
              </a:lnSpc>
              <a:spcBef>
                <a:spcPts val="40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Καθαρισμός του πατώματος – Ο εξοπλισμός πρέπει να προστατεύει τα τρόφιμα από εξωτερικές μολύνσεις</a:t>
            </a:r>
            <a:endParaRPr/>
          </a:p>
        </p:txBody>
      </p:sp>
      <p:sp>
        <p:nvSpPr>
          <p:cNvPr id="294" name="Google Shape;294;p23"/>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3.Εξοπλισμός</a:t>
            </a:r>
            <a:endParaRPr b="1" i="0" sz="4100" u="none" cap="none" strike="noStrike">
              <a:solidFill>
                <a:schemeClr val="dk2"/>
              </a:solidFill>
              <a:latin typeface="Calibri"/>
              <a:ea typeface="Calibri"/>
              <a:cs typeface="Calibri"/>
              <a:sym typeface="Calibri"/>
            </a:endParaRPr>
          </a:p>
        </p:txBody>
      </p:sp>
      <p:sp>
        <p:nvSpPr>
          <p:cNvPr id="295" name="Google Shape;295;p23"/>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4"/>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rmAutofit/>
          </a:bodyPr>
          <a:lstStyle/>
          <a:p>
            <a:pPr indent="-255587" lvl="0" marL="365125" marR="0" rtl="0" algn="just">
              <a:lnSpc>
                <a:spcPct val="90000"/>
              </a:lnSpc>
              <a:spcBef>
                <a:spcPts val="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Οι διαδικασίες καθαρισμού περιλαμβάνουν τα ακόλουθα στάδια :</a:t>
            </a:r>
            <a:endParaRPr/>
          </a:p>
          <a:p>
            <a:pPr indent="-255587" lvl="0" marL="365125" marR="0" rtl="0" algn="just">
              <a:lnSpc>
                <a:spcPct val="90000"/>
              </a:lnSpc>
              <a:spcBef>
                <a:spcPts val="400"/>
              </a:spcBef>
              <a:spcAft>
                <a:spcPts val="0"/>
              </a:spcAft>
              <a:buClr>
                <a:schemeClr val="accent1"/>
              </a:buClr>
              <a:buSzPts val="1836"/>
              <a:buFont typeface="Lucida Sans"/>
              <a:buAutoNum type="arabicPeriod"/>
            </a:pPr>
            <a:r>
              <a:rPr b="1" i="0" lang="en-US" sz="2700" u="none">
                <a:solidFill>
                  <a:schemeClr val="dk1"/>
                </a:solidFill>
                <a:latin typeface="Calibri"/>
                <a:ea typeface="Calibri"/>
                <a:cs typeface="Calibri"/>
                <a:sym typeface="Calibri"/>
              </a:rPr>
              <a:t>Φυσικός Καθαρισμός</a:t>
            </a:r>
            <a:r>
              <a:rPr b="0" i="0" lang="en-US" sz="2700" u="none">
                <a:solidFill>
                  <a:schemeClr val="dk1"/>
                </a:solidFill>
                <a:latin typeface="Calibri"/>
                <a:ea typeface="Calibri"/>
                <a:cs typeface="Calibri"/>
                <a:sym typeface="Calibri"/>
              </a:rPr>
              <a:t>: αφαίρεση χώματος και ρύπανσης</a:t>
            </a:r>
            <a:endParaRPr/>
          </a:p>
          <a:p>
            <a:pPr indent="-139001" lvl="0" marL="365125" marR="0" rtl="0" algn="just">
              <a:lnSpc>
                <a:spcPct val="90000"/>
              </a:lnSpc>
              <a:spcBef>
                <a:spcPts val="400"/>
              </a:spcBef>
              <a:spcAft>
                <a:spcPts val="0"/>
              </a:spcAft>
              <a:buClr>
                <a:schemeClr val="accent1"/>
              </a:buClr>
              <a:buSzPts val="1836"/>
              <a:buFont typeface="Lucida Sans"/>
              <a:buNone/>
            </a:pPr>
            <a:r>
              <a:t/>
            </a:r>
            <a:endParaRPr b="0" i="0" sz="2700" u="none">
              <a:solidFill>
                <a:schemeClr val="dk1"/>
              </a:solidFill>
              <a:latin typeface="Calibri"/>
              <a:ea typeface="Calibri"/>
              <a:cs typeface="Calibri"/>
              <a:sym typeface="Calibri"/>
            </a:endParaRPr>
          </a:p>
          <a:p>
            <a:pPr indent="-255587" lvl="0" marL="365125" marR="0" rtl="0" algn="just">
              <a:lnSpc>
                <a:spcPct val="90000"/>
              </a:lnSpc>
              <a:spcBef>
                <a:spcPts val="400"/>
              </a:spcBef>
              <a:spcAft>
                <a:spcPts val="0"/>
              </a:spcAft>
              <a:buClr>
                <a:schemeClr val="accent1"/>
              </a:buClr>
              <a:buSzPts val="1836"/>
              <a:buFont typeface="Lucida Sans"/>
              <a:buAutoNum type="arabicPeriod"/>
            </a:pPr>
            <a:r>
              <a:rPr b="1" i="0" lang="en-US" sz="2700" u="none">
                <a:solidFill>
                  <a:schemeClr val="dk1"/>
                </a:solidFill>
                <a:latin typeface="Calibri"/>
                <a:ea typeface="Calibri"/>
                <a:cs typeface="Calibri"/>
                <a:sym typeface="Calibri"/>
              </a:rPr>
              <a:t>Μικροβιολογικός Καθαρισμός</a:t>
            </a:r>
            <a:r>
              <a:rPr b="0" i="0" lang="en-US" sz="2700" u="none">
                <a:solidFill>
                  <a:schemeClr val="dk1"/>
                </a:solidFill>
                <a:latin typeface="Calibri"/>
                <a:ea typeface="Calibri"/>
                <a:cs typeface="Calibri"/>
                <a:sym typeface="Calibri"/>
              </a:rPr>
              <a:t>: Μείωση του αριθμού των μικροοργανισμών στα αποδεκτά επίπεδα</a:t>
            </a:r>
            <a:endParaRPr/>
          </a:p>
          <a:p>
            <a:pPr indent="-139001" lvl="0" marL="365125" marR="0" rtl="0" algn="just">
              <a:lnSpc>
                <a:spcPct val="90000"/>
              </a:lnSpc>
              <a:spcBef>
                <a:spcPts val="400"/>
              </a:spcBef>
              <a:spcAft>
                <a:spcPts val="0"/>
              </a:spcAft>
              <a:buClr>
                <a:schemeClr val="accent1"/>
              </a:buClr>
              <a:buSzPts val="1836"/>
              <a:buFont typeface="Noto Sans Symbols"/>
              <a:buNone/>
            </a:pPr>
            <a:r>
              <a:t/>
            </a:r>
            <a:endParaRPr b="0" i="0" sz="2700" u="none">
              <a:solidFill>
                <a:schemeClr val="dk1"/>
              </a:solidFill>
              <a:latin typeface="Calibri"/>
              <a:ea typeface="Calibri"/>
              <a:cs typeface="Calibri"/>
              <a:sym typeface="Calibri"/>
            </a:endParaRPr>
          </a:p>
          <a:p>
            <a:pPr indent="-255587" lvl="0" marL="365125" marR="0" rtl="0" algn="just">
              <a:lnSpc>
                <a:spcPct val="90000"/>
              </a:lnSpc>
              <a:spcBef>
                <a:spcPts val="400"/>
              </a:spcBef>
              <a:spcAft>
                <a:spcPts val="0"/>
              </a:spcAft>
              <a:buClr>
                <a:schemeClr val="accent1"/>
              </a:buClr>
              <a:buSzPts val="1836"/>
              <a:buFont typeface="Noto Sans Symbols"/>
              <a:buNone/>
            </a:pPr>
            <a:r>
              <a:rPr b="0" i="0" lang="en-US" sz="2700" u="none">
                <a:solidFill>
                  <a:schemeClr val="dk1"/>
                </a:solidFill>
                <a:latin typeface="Calibri"/>
                <a:ea typeface="Calibri"/>
                <a:cs typeface="Calibri"/>
                <a:sym typeface="Calibri"/>
              </a:rPr>
              <a:t> 	Σε πολλές περιπτώσεις χρησιμοποιούνται απορρυπαντικά και απολυμαντικά.</a:t>
            </a:r>
            <a:endParaRPr/>
          </a:p>
        </p:txBody>
      </p:sp>
      <p:sp>
        <p:nvSpPr>
          <p:cNvPr id="301" name="Google Shape;301;p24"/>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4.Καθαρισμός και απολύμανση</a:t>
            </a:r>
            <a:endParaRPr b="1" i="0" sz="4100" u="none" cap="none" strike="noStrike">
              <a:solidFill>
                <a:schemeClr val="dk2"/>
              </a:solidFill>
              <a:latin typeface="Calibri"/>
              <a:ea typeface="Calibri"/>
              <a:cs typeface="Calibri"/>
              <a:sym typeface="Calibri"/>
            </a:endParaRPr>
          </a:p>
        </p:txBody>
      </p:sp>
      <p:sp>
        <p:nvSpPr>
          <p:cNvPr id="302" name="Google Shape;302;p24"/>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5"/>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100000"/>
              </a:lnSpc>
              <a:spcBef>
                <a:spcPts val="0"/>
              </a:spcBef>
              <a:spcAft>
                <a:spcPts val="0"/>
              </a:spcAft>
              <a:buClr>
                <a:schemeClr val="accent1"/>
              </a:buClr>
              <a:buSzPts val="1836"/>
              <a:buFont typeface="Noto Sans Symbols"/>
              <a:buChar char="🞂"/>
            </a:pPr>
            <a:r>
              <a:rPr b="1" i="0" lang="en-US" sz="2700" u="none">
                <a:solidFill>
                  <a:schemeClr val="dk1"/>
                </a:solidFill>
                <a:latin typeface="Calibri"/>
                <a:ea typeface="Calibri"/>
                <a:cs typeface="Calibri"/>
                <a:sym typeface="Calibri"/>
              </a:rPr>
              <a:t>Έννοια-ορισμός</a:t>
            </a:r>
            <a:r>
              <a:rPr b="0" i="0" lang="en-US" sz="2700" u="none">
                <a:solidFill>
                  <a:schemeClr val="dk1"/>
                </a:solidFill>
                <a:latin typeface="Calibri"/>
                <a:ea typeface="Calibri"/>
                <a:cs typeface="Calibri"/>
                <a:sym typeface="Calibri"/>
              </a:rPr>
              <a:t>                           </a:t>
            </a:r>
            <a:endParaRPr/>
          </a:p>
          <a:p>
            <a:pPr indent="-255587" lvl="0" marL="365125" marR="0" rtl="0" algn="just">
              <a:lnSpc>
                <a:spcPct val="100000"/>
              </a:lnSpc>
              <a:spcBef>
                <a:spcPts val="400"/>
              </a:spcBef>
              <a:spcAft>
                <a:spcPts val="0"/>
              </a:spcAft>
              <a:buClr>
                <a:schemeClr val="accent1"/>
              </a:buClr>
              <a:buSzPts val="1836"/>
              <a:buFont typeface="Noto Sans Symbols"/>
              <a:buNone/>
            </a:pPr>
            <a:r>
              <a:rPr b="0" i="0" lang="en-US" sz="2700" u="none">
                <a:solidFill>
                  <a:schemeClr val="dk1"/>
                </a:solidFill>
                <a:latin typeface="Calibri"/>
                <a:ea typeface="Calibri"/>
                <a:cs typeface="Calibri"/>
                <a:sym typeface="Calibri"/>
              </a:rPr>
              <a:t>	Συσκευασία ενός αγροτικού προϊόντος ονομάζεται η τοποθέτηση του μέσα σε ειδικό υλικό, για να καταστεί δυνατή, ασφαλής και αποδοτική η διακίνησή του ως τους καταναλωτές</a:t>
            </a:r>
            <a:endParaRPr/>
          </a:p>
        </p:txBody>
      </p:sp>
      <p:sp>
        <p:nvSpPr>
          <p:cNvPr id="308" name="Google Shape;308;p25"/>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3600"/>
              <a:buFont typeface="Calibri"/>
              <a:buNone/>
            </a:pPr>
            <a:r>
              <a:rPr b="1" i="0" lang="en-US" sz="3600" u="none" cap="none" strike="noStrike">
                <a:solidFill>
                  <a:schemeClr val="dk2"/>
                </a:solidFill>
                <a:latin typeface="Calibri"/>
                <a:ea typeface="Calibri"/>
                <a:cs typeface="Calibri"/>
                <a:sym typeface="Calibri"/>
              </a:rPr>
              <a:t>Συσκευασία Αγροτικών Προϊόντων</a:t>
            </a:r>
            <a:endParaRPr b="1" i="0" sz="3600" u="none" cap="none" strike="noStrike">
              <a:solidFill>
                <a:schemeClr val="dk2"/>
              </a:solidFill>
              <a:latin typeface="Calibri"/>
              <a:ea typeface="Calibri"/>
              <a:cs typeface="Calibri"/>
              <a:sym typeface="Calibri"/>
            </a:endParaRPr>
          </a:p>
        </p:txBody>
      </p:sp>
      <p:sp>
        <p:nvSpPr>
          <p:cNvPr id="309" name="Google Shape;309;p25"/>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6"/>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rmAutofit/>
          </a:bodyPr>
          <a:lstStyle/>
          <a:p>
            <a:pPr indent="-255587" lvl="0" marL="365125" marR="0" rtl="0" algn="just">
              <a:lnSpc>
                <a:spcPct val="90000"/>
              </a:lnSpc>
              <a:spcBef>
                <a:spcPts val="0"/>
              </a:spcBef>
              <a:spcAft>
                <a:spcPts val="0"/>
              </a:spcAft>
              <a:buClr>
                <a:schemeClr val="accent1"/>
              </a:buClr>
              <a:buSzPts val="1700"/>
              <a:buFont typeface="Noto Sans Symbols"/>
              <a:buChar char="🞂"/>
            </a:pPr>
            <a:r>
              <a:rPr b="0" i="0" lang="en-US" sz="2500" u="none">
                <a:solidFill>
                  <a:schemeClr val="dk1"/>
                </a:solidFill>
                <a:latin typeface="Calibri"/>
                <a:ea typeface="Calibri"/>
                <a:cs typeface="Calibri"/>
                <a:sym typeface="Calibri"/>
              </a:rPr>
              <a:t>Η μεταφορά των προϊόντων ως τους καταναλωτές </a:t>
            </a:r>
            <a:endParaRPr/>
          </a:p>
          <a:p>
            <a:pPr indent="-147637" lvl="0" marL="365125" marR="0" rtl="0" algn="just">
              <a:lnSpc>
                <a:spcPct val="90000"/>
              </a:lnSpc>
              <a:spcBef>
                <a:spcPts val="400"/>
              </a:spcBef>
              <a:spcAft>
                <a:spcPts val="0"/>
              </a:spcAft>
              <a:buClr>
                <a:schemeClr val="accent1"/>
              </a:buClr>
              <a:buSzPts val="1700"/>
              <a:buFont typeface="Noto Sans Symbols"/>
              <a:buNone/>
            </a:pPr>
            <a:r>
              <a:t/>
            </a:r>
            <a:endParaRPr b="0" i="0" sz="2500" u="none">
              <a:solidFill>
                <a:schemeClr val="dk1"/>
              </a:solidFill>
              <a:latin typeface="Calibri"/>
              <a:ea typeface="Calibri"/>
              <a:cs typeface="Calibri"/>
              <a:sym typeface="Calibri"/>
            </a:endParaRPr>
          </a:p>
          <a:p>
            <a:pPr indent="-255587" lvl="0" marL="365125" marR="0" rtl="0" algn="just">
              <a:lnSpc>
                <a:spcPct val="90000"/>
              </a:lnSpc>
              <a:spcBef>
                <a:spcPts val="400"/>
              </a:spcBef>
              <a:spcAft>
                <a:spcPts val="0"/>
              </a:spcAft>
              <a:buClr>
                <a:schemeClr val="accent1"/>
              </a:buClr>
              <a:buSzPts val="1700"/>
              <a:buFont typeface="Noto Sans Symbols"/>
              <a:buChar char="🞂"/>
            </a:pPr>
            <a:r>
              <a:rPr b="0" i="0" lang="en-US" sz="2500" u="none">
                <a:solidFill>
                  <a:schemeClr val="dk1"/>
                </a:solidFill>
                <a:latin typeface="Calibri"/>
                <a:ea typeface="Calibri"/>
                <a:cs typeface="Calibri"/>
                <a:sym typeface="Calibri"/>
              </a:rPr>
              <a:t>Η προστασία των προϊόντων (φυσικούς, περιβαλλοντικούς κινδύνους και ασθένειες) </a:t>
            </a:r>
            <a:endParaRPr/>
          </a:p>
          <a:p>
            <a:pPr indent="-147637" lvl="0" marL="365125" marR="0" rtl="0" algn="just">
              <a:lnSpc>
                <a:spcPct val="90000"/>
              </a:lnSpc>
              <a:spcBef>
                <a:spcPts val="400"/>
              </a:spcBef>
              <a:spcAft>
                <a:spcPts val="0"/>
              </a:spcAft>
              <a:buClr>
                <a:schemeClr val="accent1"/>
              </a:buClr>
              <a:buSzPts val="1700"/>
              <a:buFont typeface="Noto Sans Symbols"/>
              <a:buNone/>
            </a:pPr>
            <a:r>
              <a:t/>
            </a:r>
            <a:endParaRPr b="0" i="0" sz="2500" u="none">
              <a:solidFill>
                <a:schemeClr val="dk1"/>
              </a:solidFill>
              <a:latin typeface="Calibri"/>
              <a:ea typeface="Calibri"/>
              <a:cs typeface="Calibri"/>
              <a:sym typeface="Calibri"/>
            </a:endParaRPr>
          </a:p>
          <a:p>
            <a:pPr indent="-255587" lvl="0" marL="365125" marR="0" rtl="0" algn="just">
              <a:lnSpc>
                <a:spcPct val="90000"/>
              </a:lnSpc>
              <a:spcBef>
                <a:spcPts val="400"/>
              </a:spcBef>
              <a:spcAft>
                <a:spcPts val="0"/>
              </a:spcAft>
              <a:buClr>
                <a:schemeClr val="accent1"/>
              </a:buClr>
              <a:buSzPts val="1700"/>
              <a:buFont typeface="Noto Sans Symbols"/>
              <a:buChar char="🞂"/>
            </a:pPr>
            <a:r>
              <a:rPr b="0" i="0" lang="en-US" sz="2500" u="none">
                <a:solidFill>
                  <a:schemeClr val="dk1"/>
                </a:solidFill>
                <a:latin typeface="Calibri"/>
                <a:ea typeface="Calibri"/>
                <a:cs typeface="Calibri"/>
                <a:sym typeface="Calibri"/>
              </a:rPr>
              <a:t>Αποδοτική διακίνηση των προϊόντων(μεγιστοποιεί τον ωφέλιμο χώρο του μεταφορικού μέσου και της αποθήκευσης επιταχύνει τη φόρτωση και εκφόρτωση του οχήματος χωρίς να επιβαρύνει πολύ την τελική τιμή) </a:t>
            </a:r>
            <a:endParaRPr/>
          </a:p>
          <a:p>
            <a:pPr indent="-147637" lvl="0" marL="365125" marR="0" rtl="0" algn="just">
              <a:lnSpc>
                <a:spcPct val="90000"/>
              </a:lnSpc>
              <a:spcBef>
                <a:spcPts val="400"/>
              </a:spcBef>
              <a:spcAft>
                <a:spcPts val="0"/>
              </a:spcAft>
              <a:buClr>
                <a:schemeClr val="accent1"/>
              </a:buClr>
              <a:buSzPts val="1700"/>
              <a:buFont typeface="Noto Sans Symbols"/>
              <a:buNone/>
            </a:pPr>
            <a:r>
              <a:t/>
            </a:r>
            <a:endParaRPr b="0" i="0" sz="2500" u="none">
              <a:solidFill>
                <a:schemeClr val="dk1"/>
              </a:solidFill>
              <a:latin typeface="Calibri"/>
              <a:ea typeface="Calibri"/>
              <a:cs typeface="Calibri"/>
              <a:sym typeface="Calibri"/>
            </a:endParaRPr>
          </a:p>
          <a:p>
            <a:pPr indent="-255587" lvl="0" marL="365125" marR="0" rtl="0" algn="just">
              <a:lnSpc>
                <a:spcPct val="90000"/>
              </a:lnSpc>
              <a:spcBef>
                <a:spcPts val="400"/>
              </a:spcBef>
              <a:spcAft>
                <a:spcPts val="0"/>
              </a:spcAft>
              <a:buClr>
                <a:schemeClr val="accent1"/>
              </a:buClr>
              <a:buSzPts val="1700"/>
              <a:buFont typeface="Noto Sans Symbols"/>
              <a:buChar char="🞂"/>
            </a:pPr>
            <a:r>
              <a:rPr b="0" i="0" lang="en-US" sz="2500" u="none">
                <a:solidFill>
                  <a:schemeClr val="dk1"/>
                </a:solidFill>
                <a:latin typeface="Calibri"/>
                <a:ea typeface="Calibri"/>
                <a:cs typeface="Calibri"/>
                <a:sym typeface="Calibri"/>
              </a:rPr>
              <a:t>Προώθηση των πωλήσεων </a:t>
            </a:r>
            <a:endParaRPr/>
          </a:p>
        </p:txBody>
      </p:sp>
      <p:sp>
        <p:nvSpPr>
          <p:cNvPr id="315" name="Google Shape;315;p26"/>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Σκοποί της συσκευασίας</a:t>
            </a:r>
            <a:endParaRPr b="1" i="0" sz="4100" u="none" cap="none" strike="noStrike">
              <a:solidFill>
                <a:schemeClr val="dk2"/>
              </a:solidFill>
              <a:latin typeface="Calibri"/>
              <a:ea typeface="Calibri"/>
              <a:cs typeface="Calibri"/>
              <a:sym typeface="Calibri"/>
            </a:endParaRPr>
          </a:p>
        </p:txBody>
      </p:sp>
      <p:sp>
        <p:nvSpPr>
          <p:cNvPr id="316" name="Google Shape;316;p26"/>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7"/>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Ανάλογα με το σκοπό για τον οποίο γίνεται η συσκευασία: </a:t>
            </a:r>
            <a:endParaRPr/>
          </a:p>
          <a:p>
            <a:pPr indent="-228599" lvl="1" marL="620712" marR="0" rtl="0" algn="just">
              <a:lnSpc>
                <a:spcPct val="100000"/>
              </a:lnSpc>
              <a:spcBef>
                <a:spcPts val="300"/>
              </a:spcBef>
              <a:spcAft>
                <a:spcPts val="0"/>
              </a:spcAft>
              <a:buClr>
                <a:schemeClr val="accent1"/>
              </a:buClr>
              <a:buSzPts val="2300"/>
              <a:buFont typeface="Noto Sans Symbols"/>
              <a:buChar char="❑"/>
            </a:pPr>
            <a:r>
              <a:rPr b="1" i="0" lang="en-US" sz="2300" u="none" cap="none" strike="noStrike">
                <a:solidFill>
                  <a:schemeClr val="dk1"/>
                </a:solidFill>
                <a:latin typeface="Calibri"/>
                <a:ea typeface="Calibri"/>
                <a:cs typeface="Calibri"/>
                <a:sym typeface="Calibri"/>
              </a:rPr>
              <a:t>Συσκευασία διακίνησης ή προστατευτική</a:t>
            </a:r>
            <a:r>
              <a:rPr b="0" i="0" lang="en-US" sz="2300" u="none" cap="none" strike="noStrike">
                <a:solidFill>
                  <a:schemeClr val="dk1"/>
                </a:solidFill>
                <a:latin typeface="Calibri"/>
                <a:ea typeface="Calibri"/>
                <a:cs typeface="Calibri"/>
                <a:sym typeface="Calibri"/>
              </a:rPr>
              <a:t> συσκευασία (ανθεκτικό υλικό, καλής ποιότητας, κατάλληλο σχήμα και μέγεθος για την αξιοποίηση του μεταφορικού και αποθηκευτικού χώρου) </a:t>
            </a:r>
            <a:endParaRPr/>
          </a:p>
          <a:p>
            <a:pPr indent="-82549" lvl="1" marL="620712" marR="0" rtl="0" algn="just">
              <a:lnSpc>
                <a:spcPct val="100000"/>
              </a:lnSpc>
              <a:spcBef>
                <a:spcPts val="300"/>
              </a:spcBef>
              <a:spcAft>
                <a:spcPts val="0"/>
              </a:spcAft>
              <a:buClr>
                <a:schemeClr val="accent1"/>
              </a:buClr>
              <a:buSzPts val="2300"/>
              <a:buFont typeface="Noto Sans Symbols"/>
              <a:buNone/>
            </a:pPr>
            <a:r>
              <a:t/>
            </a:r>
            <a:endParaRPr b="0" i="0" sz="2300" u="none" cap="none" strike="noStrike">
              <a:solidFill>
                <a:schemeClr val="dk1"/>
              </a:solidFill>
              <a:latin typeface="Calibri"/>
              <a:ea typeface="Calibri"/>
              <a:cs typeface="Calibri"/>
              <a:sym typeface="Calibri"/>
            </a:endParaRPr>
          </a:p>
          <a:p>
            <a:pPr indent="-228599" lvl="1" marL="620712" marR="0" rtl="0" algn="just">
              <a:lnSpc>
                <a:spcPct val="100000"/>
              </a:lnSpc>
              <a:spcBef>
                <a:spcPts val="300"/>
              </a:spcBef>
              <a:spcAft>
                <a:spcPts val="0"/>
              </a:spcAft>
              <a:buClr>
                <a:schemeClr val="accent1"/>
              </a:buClr>
              <a:buSzPts val="2300"/>
              <a:buFont typeface="Noto Sans Symbols"/>
              <a:buChar char="❑"/>
            </a:pPr>
            <a:r>
              <a:rPr b="1" i="0" lang="en-US" sz="2300" u="none" cap="none" strike="noStrike">
                <a:solidFill>
                  <a:schemeClr val="dk1"/>
                </a:solidFill>
                <a:latin typeface="Calibri"/>
                <a:ea typeface="Calibri"/>
                <a:cs typeface="Calibri"/>
                <a:sym typeface="Calibri"/>
              </a:rPr>
              <a:t>Καταναλωτική συσκευασία </a:t>
            </a:r>
            <a:r>
              <a:rPr b="0" i="0" lang="en-US" sz="2300" u="none" cap="none" strike="noStrike">
                <a:solidFill>
                  <a:schemeClr val="dk1"/>
                </a:solidFill>
                <a:latin typeface="Calibri"/>
                <a:ea typeface="Calibri"/>
                <a:cs typeface="Calibri"/>
                <a:sym typeface="Calibri"/>
              </a:rPr>
              <a:t>(Απαιτούμενο μέγεθος, ευκολία χρήσης του υλικού συσκευασίας, η ποιότητα του υλικού συσκευασίας, η χρησιμότητα του υλικού συσκευασίας) </a:t>
            </a:r>
            <a:endParaRPr/>
          </a:p>
        </p:txBody>
      </p:sp>
      <p:sp>
        <p:nvSpPr>
          <p:cNvPr id="322" name="Google Shape;322;p27"/>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Διάκριση της Συσκευασίας</a:t>
            </a:r>
            <a:endParaRPr b="1" i="0" sz="4100" u="none" cap="none" strike="noStrike">
              <a:solidFill>
                <a:schemeClr val="dk2"/>
              </a:solidFill>
              <a:latin typeface="Calibri"/>
              <a:ea typeface="Calibri"/>
              <a:cs typeface="Calibri"/>
              <a:sym typeface="Calibri"/>
            </a:endParaRPr>
          </a:p>
        </p:txBody>
      </p:sp>
      <p:sp>
        <p:nvSpPr>
          <p:cNvPr id="323" name="Google Shape;323;p27"/>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8"/>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Ανάλογα με τη δυνατότητα επανάχρησης ή όχι του υλικού συσκευασίας: </a:t>
            </a:r>
            <a:endParaRPr/>
          </a:p>
          <a:p>
            <a:pPr indent="-228599" lvl="1" marL="620712" marR="0" rtl="0" algn="just">
              <a:lnSpc>
                <a:spcPct val="100000"/>
              </a:lnSpc>
              <a:spcBef>
                <a:spcPts val="300"/>
              </a:spcBef>
              <a:spcAft>
                <a:spcPts val="0"/>
              </a:spcAft>
              <a:buClr>
                <a:schemeClr val="accent1"/>
              </a:buClr>
              <a:buSzPts val="2300"/>
              <a:buFont typeface="Noto Sans Symbols"/>
              <a:buChar char="▪"/>
            </a:pPr>
            <a:r>
              <a:rPr b="0" i="0" lang="en-US" sz="2300" u="none" cap="none" strike="noStrike">
                <a:solidFill>
                  <a:schemeClr val="dk1"/>
                </a:solidFill>
                <a:latin typeface="Calibri"/>
                <a:ea typeface="Calibri"/>
                <a:cs typeface="Calibri"/>
                <a:sym typeface="Calibri"/>
              </a:rPr>
              <a:t>Συσκευασία μιας χρήσης </a:t>
            </a:r>
            <a:endParaRPr/>
          </a:p>
          <a:p>
            <a:pPr indent="-228599" lvl="1" marL="620712" marR="0" rtl="0" algn="just">
              <a:lnSpc>
                <a:spcPct val="100000"/>
              </a:lnSpc>
              <a:spcBef>
                <a:spcPts val="300"/>
              </a:spcBef>
              <a:spcAft>
                <a:spcPts val="0"/>
              </a:spcAft>
              <a:buClr>
                <a:schemeClr val="accent1"/>
              </a:buClr>
              <a:buSzPts val="2300"/>
              <a:buFont typeface="Noto Sans Symbols"/>
              <a:buChar char="▪"/>
            </a:pPr>
            <a:r>
              <a:rPr b="0" i="0" lang="en-US" sz="2300" u="none" cap="none" strike="noStrike">
                <a:solidFill>
                  <a:schemeClr val="dk1"/>
                </a:solidFill>
                <a:latin typeface="Calibri"/>
                <a:ea typeface="Calibri"/>
                <a:cs typeface="Calibri"/>
                <a:sym typeface="Calibri"/>
              </a:rPr>
              <a:t>Συσκευασία επανάχρησης </a:t>
            </a:r>
            <a:endParaRPr/>
          </a:p>
          <a:p>
            <a:pPr indent="-139001" lvl="0" marL="365125" marR="0" rtl="0" algn="just">
              <a:lnSpc>
                <a:spcPct val="100000"/>
              </a:lnSpc>
              <a:spcBef>
                <a:spcPts val="400"/>
              </a:spcBef>
              <a:spcAft>
                <a:spcPts val="0"/>
              </a:spcAft>
              <a:buClr>
                <a:schemeClr val="accent1"/>
              </a:buClr>
              <a:buSzPts val="1836"/>
              <a:buFont typeface="Noto Sans Symbols"/>
              <a:buNone/>
            </a:pPr>
            <a:r>
              <a:t/>
            </a:r>
            <a:endParaRPr b="0" i="0" sz="2700" u="none">
              <a:solidFill>
                <a:schemeClr val="dk1"/>
              </a:solidFill>
              <a:latin typeface="Calibri"/>
              <a:ea typeface="Calibri"/>
              <a:cs typeface="Calibri"/>
              <a:sym typeface="Calibri"/>
            </a:endParaRPr>
          </a:p>
          <a:p>
            <a:pPr indent="-255587" lvl="0" marL="365125" marR="0" rtl="0" algn="just">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Ανάλογα με το πόσες φορές συσκευάζεται ένα προϊόν η καταναλωτική συσκευασία διακρίνεται: </a:t>
            </a:r>
            <a:endParaRPr/>
          </a:p>
          <a:p>
            <a:pPr indent="-228599" lvl="1" marL="620712" marR="0" rtl="0" algn="just">
              <a:lnSpc>
                <a:spcPct val="100000"/>
              </a:lnSpc>
              <a:spcBef>
                <a:spcPts val="300"/>
              </a:spcBef>
              <a:spcAft>
                <a:spcPts val="0"/>
              </a:spcAft>
              <a:buClr>
                <a:schemeClr val="accent1"/>
              </a:buClr>
              <a:buSzPts val="2300"/>
              <a:buFont typeface="Noto Sans Symbols"/>
              <a:buChar char="▪"/>
            </a:pPr>
            <a:r>
              <a:rPr b="0" i="0" lang="en-US" sz="2300" u="none" cap="none" strike="noStrike">
                <a:solidFill>
                  <a:schemeClr val="dk1"/>
                </a:solidFill>
                <a:latin typeface="Calibri"/>
                <a:ea typeface="Calibri"/>
                <a:cs typeface="Calibri"/>
                <a:sym typeface="Calibri"/>
              </a:rPr>
              <a:t>Απλή συσκευασία </a:t>
            </a:r>
            <a:endParaRPr/>
          </a:p>
          <a:p>
            <a:pPr indent="-228599" lvl="1" marL="620712" marR="0" rtl="0" algn="just">
              <a:lnSpc>
                <a:spcPct val="100000"/>
              </a:lnSpc>
              <a:spcBef>
                <a:spcPts val="300"/>
              </a:spcBef>
              <a:spcAft>
                <a:spcPts val="0"/>
              </a:spcAft>
              <a:buClr>
                <a:schemeClr val="accent1"/>
              </a:buClr>
              <a:buSzPts val="2300"/>
              <a:buFont typeface="Noto Sans Symbols"/>
              <a:buChar char="▪"/>
            </a:pPr>
            <a:r>
              <a:rPr b="0" i="0" lang="en-US" sz="2300" u="none" cap="none" strike="noStrike">
                <a:solidFill>
                  <a:schemeClr val="dk1"/>
                </a:solidFill>
                <a:latin typeface="Calibri"/>
                <a:ea typeface="Calibri"/>
                <a:cs typeface="Calibri"/>
                <a:sym typeface="Calibri"/>
              </a:rPr>
              <a:t>Πολλαπλή συσκευασία </a:t>
            </a:r>
            <a:endParaRPr/>
          </a:p>
        </p:txBody>
      </p:sp>
      <p:sp>
        <p:nvSpPr>
          <p:cNvPr id="329" name="Google Shape;329;p28"/>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Διάκριση της Συσκευασίας</a:t>
            </a:r>
            <a:endParaRPr b="1" i="0" sz="4100" u="none" cap="none" strike="noStrike">
              <a:solidFill>
                <a:schemeClr val="dk2"/>
              </a:solidFill>
              <a:latin typeface="Calibri"/>
              <a:ea typeface="Calibri"/>
              <a:cs typeface="Calibri"/>
              <a:sym typeface="Calibri"/>
            </a:endParaRPr>
          </a:p>
        </p:txBody>
      </p:sp>
      <p:sp>
        <p:nvSpPr>
          <p:cNvPr id="330" name="Google Shape;330;p28"/>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9"/>
          <p:cNvSpPr txBox="1"/>
          <p:nvPr>
            <p:ph idx="1" type="body"/>
          </p:nvPr>
        </p:nvSpPr>
        <p:spPr>
          <a:xfrm>
            <a:off x="457200" y="1481137"/>
            <a:ext cx="4038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700"/>
              <a:buFont typeface="Noto Sans Symbols"/>
              <a:buChar char="🞂"/>
            </a:pPr>
            <a:r>
              <a:rPr b="0" i="0" lang="en-US" sz="2500" u="none">
                <a:solidFill>
                  <a:schemeClr val="dk1"/>
                </a:solidFill>
                <a:latin typeface="Calibri"/>
                <a:ea typeface="Calibri"/>
                <a:cs typeface="Calibri"/>
                <a:sym typeface="Calibri"/>
              </a:rPr>
              <a:t>Χαρακτηριστικά υλικών συσκευασίας:</a:t>
            </a:r>
            <a:endParaRPr/>
          </a:p>
          <a:p>
            <a:pPr indent="-228599" lvl="1" marL="620712" marR="0" rtl="0" algn="l">
              <a:lnSpc>
                <a:spcPct val="100000"/>
              </a:lnSpc>
              <a:spcBef>
                <a:spcPts val="300"/>
              </a:spcBef>
              <a:spcAft>
                <a:spcPts val="0"/>
              </a:spcAft>
              <a:buClr>
                <a:schemeClr val="accent1"/>
              </a:buClr>
              <a:buSzPts val="2400"/>
              <a:buFont typeface="Noto Sans Symbols"/>
              <a:buChar char="⮚"/>
            </a:pPr>
            <a:r>
              <a:rPr b="0" i="0" lang="en-US" sz="2400" u="none" cap="none" strike="noStrike">
                <a:solidFill>
                  <a:schemeClr val="dk1"/>
                </a:solidFill>
                <a:latin typeface="Calibri"/>
                <a:ea typeface="Calibri"/>
                <a:cs typeface="Calibri"/>
                <a:sym typeface="Calibri"/>
              </a:rPr>
              <a:t>Χημικά ουδέτερο προς το προϊόν</a:t>
            </a:r>
            <a:endParaRPr/>
          </a:p>
          <a:p>
            <a:pPr indent="-228599" lvl="1" marL="620712" marR="0" rtl="0" algn="l">
              <a:lnSpc>
                <a:spcPct val="100000"/>
              </a:lnSpc>
              <a:spcBef>
                <a:spcPts val="300"/>
              </a:spcBef>
              <a:spcAft>
                <a:spcPts val="0"/>
              </a:spcAft>
              <a:buClr>
                <a:schemeClr val="accent1"/>
              </a:buClr>
              <a:buSzPts val="2400"/>
              <a:buFont typeface="Noto Sans Symbols"/>
              <a:buChar char="⮚"/>
            </a:pPr>
            <a:r>
              <a:rPr b="0" i="0" lang="en-US" sz="2400" u="none" cap="none" strike="noStrike">
                <a:solidFill>
                  <a:schemeClr val="dk1"/>
                </a:solidFill>
                <a:latin typeface="Calibri"/>
                <a:ea typeface="Calibri"/>
                <a:cs typeface="Calibri"/>
                <a:sym typeface="Calibri"/>
              </a:rPr>
              <a:t>Ανθεκτικό</a:t>
            </a:r>
            <a:endParaRPr/>
          </a:p>
          <a:p>
            <a:pPr indent="-228599" lvl="1" marL="620712" marR="0" rtl="0" algn="l">
              <a:lnSpc>
                <a:spcPct val="100000"/>
              </a:lnSpc>
              <a:spcBef>
                <a:spcPts val="300"/>
              </a:spcBef>
              <a:spcAft>
                <a:spcPts val="0"/>
              </a:spcAft>
              <a:buClr>
                <a:schemeClr val="accent1"/>
              </a:buClr>
              <a:buSzPts val="2400"/>
              <a:buFont typeface="Noto Sans Symbols"/>
              <a:buChar char="⮚"/>
            </a:pPr>
            <a:r>
              <a:rPr b="0" i="0" lang="en-US" sz="2400" u="none" cap="none" strike="noStrike">
                <a:solidFill>
                  <a:schemeClr val="dk1"/>
                </a:solidFill>
                <a:latin typeface="Calibri"/>
                <a:ea typeface="Calibri"/>
                <a:cs typeface="Calibri"/>
                <a:sym typeface="Calibri"/>
              </a:rPr>
              <a:t>Ελαφρύ</a:t>
            </a:r>
            <a:endParaRPr/>
          </a:p>
          <a:p>
            <a:pPr indent="-228599" lvl="1" marL="620712" marR="0" rtl="0" algn="l">
              <a:lnSpc>
                <a:spcPct val="100000"/>
              </a:lnSpc>
              <a:spcBef>
                <a:spcPts val="300"/>
              </a:spcBef>
              <a:spcAft>
                <a:spcPts val="0"/>
              </a:spcAft>
              <a:buClr>
                <a:schemeClr val="accent1"/>
              </a:buClr>
              <a:buSzPts val="2400"/>
              <a:buFont typeface="Noto Sans Symbols"/>
              <a:buChar char="⮚"/>
            </a:pPr>
            <a:r>
              <a:rPr b="0" i="0" lang="en-US" sz="2400" u="none" cap="none" strike="noStrike">
                <a:solidFill>
                  <a:schemeClr val="dk1"/>
                </a:solidFill>
                <a:latin typeface="Calibri"/>
                <a:ea typeface="Calibri"/>
                <a:cs typeface="Calibri"/>
                <a:sym typeface="Calibri"/>
              </a:rPr>
              <a:t>Φθηνό</a:t>
            </a:r>
            <a:endParaRPr/>
          </a:p>
          <a:p>
            <a:pPr indent="-228599" lvl="1" marL="620712" marR="0" rtl="0" algn="l">
              <a:lnSpc>
                <a:spcPct val="100000"/>
              </a:lnSpc>
              <a:spcBef>
                <a:spcPts val="300"/>
              </a:spcBef>
              <a:spcAft>
                <a:spcPts val="0"/>
              </a:spcAft>
              <a:buClr>
                <a:schemeClr val="accent1"/>
              </a:buClr>
              <a:buSzPts val="2400"/>
              <a:buFont typeface="Noto Sans Symbols"/>
              <a:buChar char="⮚"/>
            </a:pPr>
            <a:r>
              <a:rPr b="0" i="0" lang="en-US" sz="2400" u="none" cap="none" strike="noStrike">
                <a:solidFill>
                  <a:schemeClr val="dk1"/>
                </a:solidFill>
                <a:latin typeface="Calibri"/>
                <a:ea typeface="Calibri"/>
                <a:cs typeface="Calibri"/>
                <a:sym typeface="Calibri"/>
              </a:rPr>
              <a:t>Αποσυντιθέμενο</a:t>
            </a:r>
            <a:endParaRPr/>
          </a:p>
          <a:p>
            <a:pPr indent="-228599" lvl="1" marL="620712" marR="0" rtl="0" algn="l">
              <a:lnSpc>
                <a:spcPct val="100000"/>
              </a:lnSpc>
              <a:spcBef>
                <a:spcPts val="300"/>
              </a:spcBef>
              <a:spcAft>
                <a:spcPts val="0"/>
              </a:spcAft>
              <a:buClr>
                <a:schemeClr val="accent1"/>
              </a:buClr>
              <a:buSzPts val="2400"/>
              <a:buFont typeface="Noto Sans Symbols"/>
              <a:buChar char="⮚"/>
            </a:pPr>
            <a:r>
              <a:rPr b="0" i="0" lang="en-US" sz="2400" u="none" cap="none" strike="noStrike">
                <a:solidFill>
                  <a:schemeClr val="dk1"/>
                </a:solidFill>
                <a:latin typeface="Calibri"/>
                <a:ea typeface="Calibri"/>
                <a:cs typeface="Calibri"/>
                <a:sym typeface="Calibri"/>
              </a:rPr>
              <a:t>Ανακυκλώσιμο</a:t>
            </a:r>
            <a:endParaRPr/>
          </a:p>
        </p:txBody>
      </p:sp>
      <p:sp>
        <p:nvSpPr>
          <p:cNvPr id="336" name="Google Shape;336;p29"/>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Υλικά συσκευασίας </a:t>
            </a:r>
            <a:endParaRPr b="1" i="0" sz="4100" u="none" cap="none" strike="noStrike">
              <a:solidFill>
                <a:schemeClr val="dk2"/>
              </a:solidFill>
              <a:latin typeface="Lucida Sans"/>
              <a:ea typeface="Lucida Sans"/>
              <a:cs typeface="Lucida Sans"/>
              <a:sym typeface="Lucida Sans"/>
            </a:endParaRPr>
          </a:p>
        </p:txBody>
      </p:sp>
      <p:pic>
        <p:nvPicPr>
          <p:cNvPr id="337" name="Google Shape;337;p29"/>
          <p:cNvPicPr preferRelativeResize="0"/>
          <p:nvPr>
            <p:ph idx="2" type="body"/>
          </p:nvPr>
        </p:nvPicPr>
        <p:blipFill rotWithShape="1">
          <a:blip r:embed="rId3">
            <a:alphaModFix/>
          </a:blip>
          <a:srcRect b="0" l="0" r="0" t="0"/>
          <a:stretch/>
        </p:blipFill>
        <p:spPr>
          <a:xfrm>
            <a:off x="4500562" y="1250950"/>
            <a:ext cx="4191000" cy="4821237"/>
          </a:xfrm>
          <a:prstGeom prst="rect">
            <a:avLst/>
          </a:prstGeom>
          <a:noFill/>
          <a:ln>
            <a:noFill/>
          </a:ln>
        </p:spPr>
      </p:pic>
      <p:sp>
        <p:nvSpPr>
          <p:cNvPr id="338" name="Google Shape;338;p29"/>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Char char="🞂"/>
            </a:pPr>
            <a:r>
              <a:rPr b="0" i="0" lang="en-US" sz="2700" u="none" cap="none" strike="noStrike">
                <a:solidFill>
                  <a:schemeClr val="dk1"/>
                </a:solidFill>
                <a:latin typeface="Calibri"/>
                <a:ea typeface="Calibri"/>
                <a:cs typeface="Calibri"/>
                <a:sym typeface="Calibri"/>
              </a:rPr>
              <a:t>Ποιότητα προϊόντων</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cap="none" strike="noStrike">
                <a:solidFill>
                  <a:schemeClr val="dk1"/>
                </a:solidFill>
                <a:latin typeface="Calibri"/>
                <a:ea typeface="Calibri"/>
                <a:cs typeface="Calibri"/>
                <a:sym typeface="Calibri"/>
              </a:rPr>
              <a:t>Παράμετροι ποιότητας</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cap="none" strike="noStrike">
                <a:solidFill>
                  <a:schemeClr val="dk1"/>
                </a:solidFill>
                <a:latin typeface="Calibri"/>
                <a:ea typeface="Calibri"/>
                <a:cs typeface="Calibri"/>
                <a:sym typeface="Calibri"/>
              </a:rPr>
              <a:t>Κίνδυνοι τροφίμων</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cap="none" strike="noStrike">
                <a:solidFill>
                  <a:schemeClr val="dk1"/>
                </a:solidFill>
                <a:latin typeface="Calibri"/>
                <a:ea typeface="Calibri"/>
                <a:cs typeface="Calibri"/>
                <a:sym typeface="Calibri"/>
              </a:rPr>
              <a:t>Έλεγχος στην πηγή παραγωγής</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cap="none" strike="noStrike">
                <a:solidFill>
                  <a:schemeClr val="dk1"/>
                </a:solidFill>
                <a:latin typeface="Calibri"/>
                <a:ea typeface="Calibri"/>
                <a:cs typeface="Calibri"/>
                <a:sym typeface="Calibri"/>
              </a:rPr>
              <a:t>Συσκευασία προϊόντος</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cap="none" strike="noStrike">
                <a:solidFill>
                  <a:schemeClr val="dk1"/>
                </a:solidFill>
                <a:latin typeface="Calibri"/>
                <a:ea typeface="Calibri"/>
                <a:cs typeface="Calibri"/>
                <a:sym typeface="Calibri"/>
              </a:rPr>
              <a:t>Ταυτοποίηση προϊόντος</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cap="none" strike="noStrike">
                <a:solidFill>
                  <a:schemeClr val="dk1"/>
                </a:solidFill>
                <a:latin typeface="Calibri"/>
                <a:ea typeface="Calibri"/>
                <a:cs typeface="Calibri"/>
                <a:sym typeface="Calibri"/>
              </a:rPr>
              <a:t>Μεταφορά προϊόντος</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cap="none" strike="noStrike">
                <a:solidFill>
                  <a:schemeClr val="dk1"/>
                </a:solidFill>
                <a:latin typeface="Calibri"/>
                <a:ea typeface="Calibri"/>
                <a:cs typeface="Calibri"/>
                <a:sym typeface="Calibri"/>
              </a:rPr>
              <a:t>Αποθήκευση προϊόντος</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cap="none" strike="noStrike">
                <a:solidFill>
                  <a:schemeClr val="dk1"/>
                </a:solidFill>
                <a:latin typeface="Calibri"/>
                <a:ea typeface="Calibri"/>
                <a:cs typeface="Calibri"/>
                <a:sym typeface="Calibri"/>
              </a:rPr>
              <a:t>Μεταποίηση προϊόντος</a:t>
            </a:r>
            <a:endParaRPr/>
          </a:p>
        </p:txBody>
      </p:sp>
      <p:sp>
        <p:nvSpPr>
          <p:cNvPr id="154" name="Google Shape;154;p3"/>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155" name="Google Shape;155;p3"/>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Θα μιλήσουμε για…</a:t>
            </a:r>
            <a:endParaRPr b="1" i="0" sz="4100" u="none" cap="none" strike="noStrike">
              <a:solidFill>
                <a:schemeClr val="dk2"/>
              </a:solidFill>
              <a:latin typeface="Calibri"/>
              <a:ea typeface="Calibri"/>
              <a:cs typeface="Calibri"/>
              <a:sym typeface="Calibri"/>
            </a:endParaRPr>
          </a:p>
        </p:txBody>
      </p:sp>
    </p:spTree>
  </p:cSld>
  <p:clrMapOvr>
    <a:masterClrMapping/>
  </p:clrMapOvr>
  <p:transition>
    <p:diamond/>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0"/>
          <p:cNvSpPr txBox="1"/>
          <p:nvPr>
            <p:ph idx="1" type="body"/>
          </p:nvPr>
        </p:nvSpPr>
        <p:spPr>
          <a:xfrm>
            <a:off x="457200" y="1481137"/>
            <a:ext cx="4038600" cy="4525962"/>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100000"/>
              </a:lnSpc>
              <a:spcBef>
                <a:spcPts val="0"/>
              </a:spcBef>
              <a:spcAft>
                <a:spcPts val="0"/>
              </a:spcAft>
              <a:buClr>
                <a:schemeClr val="accent1"/>
              </a:buClr>
              <a:buSzPts val="1360"/>
              <a:buFont typeface="Noto Sans Symbols"/>
              <a:buNone/>
            </a:pPr>
            <a:r>
              <a:rPr b="1" i="0" lang="en-US" sz="2000" u="none">
                <a:solidFill>
                  <a:schemeClr val="dk1"/>
                </a:solidFill>
                <a:latin typeface="Calibri"/>
                <a:ea typeface="Calibri"/>
                <a:cs typeface="Calibri"/>
                <a:sym typeface="Calibri"/>
              </a:rPr>
              <a:t>Πλεονεκτήματα συσκευασίας:</a:t>
            </a:r>
            <a:endParaRPr/>
          </a:p>
          <a:p>
            <a:pPr indent="-255587" lvl="0" marL="365125" marR="0" rtl="0" algn="just">
              <a:lnSpc>
                <a:spcPct val="100000"/>
              </a:lnSpc>
              <a:spcBef>
                <a:spcPts val="400"/>
              </a:spcBef>
              <a:spcAft>
                <a:spcPts val="0"/>
              </a:spcAft>
              <a:buClr>
                <a:schemeClr val="accent1"/>
              </a:buClr>
              <a:buSzPts val="884"/>
              <a:buFont typeface="Lucida Sans"/>
              <a:buAutoNum type="arabicPeriod"/>
            </a:pPr>
            <a:r>
              <a:rPr b="0" i="0" lang="en-US" sz="1300" u="none">
                <a:solidFill>
                  <a:schemeClr val="dk1"/>
                </a:solidFill>
                <a:latin typeface="Calibri"/>
                <a:ea typeface="Calibri"/>
                <a:cs typeface="Calibri"/>
                <a:sym typeface="Calibri"/>
              </a:rPr>
              <a:t>Η προστασία των προϊόντων </a:t>
            </a:r>
            <a:endParaRPr/>
          </a:p>
          <a:p>
            <a:pPr indent="-255587" lvl="0" marL="365125" marR="0" rtl="0" algn="just">
              <a:lnSpc>
                <a:spcPct val="100000"/>
              </a:lnSpc>
              <a:spcBef>
                <a:spcPts val="400"/>
              </a:spcBef>
              <a:spcAft>
                <a:spcPts val="0"/>
              </a:spcAft>
              <a:buClr>
                <a:schemeClr val="accent1"/>
              </a:buClr>
              <a:buSzPts val="884"/>
              <a:buFont typeface="Lucida Sans"/>
              <a:buAutoNum type="arabicPeriod"/>
            </a:pPr>
            <a:r>
              <a:rPr b="0" i="0" lang="en-US" sz="1300" u="none">
                <a:solidFill>
                  <a:schemeClr val="dk1"/>
                </a:solidFill>
                <a:latin typeface="Calibri"/>
                <a:ea typeface="Calibri"/>
                <a:cs typeface="Calibri"/>
                <a:sym typeface="Calibri"/>
              </a:rPr>
              <a:t>Η αποτροπή μετάδοσης ασθενειών </a:t>
            </a:r>
            <a:endParaRPr/>
          </a:p>
          <a:p>
            <a:pPr indent="-255587" lvl="0" marL="365125" marR="0" rtl="0" algn="just">
              <a:lnSpc>
                <a:spcPct val="100000"/>
              </a:lnSpc>
              <a:spcBef>
                <a:spcPts val="400"/>
              </a:spcBef>
              <a:spcAft>
                <a:spcPts val="0"/>
              </a:spcAft>
              <a:buClr>
                <a:schemeClr val="accent1"/>
              </a:buClr>
              <a:buSzPts val="884"/>
              <a:buFont typeface="Lucida Sans"/>
              <a:buAutoNum type="arabicPeriod"/>
            </a:pPr>
            <a:r>
              <a:rPr b="0" i="0" lang="en-US" sz="1300" u="none">
                <a:solidFill>
                  <a:schemeClr val="dk1"/>
                </a:solidFill>
                <a:latin typeface="Calibri"/>
                <a:ea typeface="Calibri"/>
                <a:cs typeface="Calibri"/>
                <a:sym typeface="Calibri"/>
              </a:rPr>
              <a:t>Παρεμπόδιση της νοθείας των προϊόντων </a:t>
            </a:r>
            <a:endParaRPr/>
          </a:p>
          <a:p>
            <a:pPr indent="-255587" lvl="0" marL="365125" marR="0" rtl="0" algn="just">
              <a:lnSpc>
                <a:spcPct val="100000"/>
              </a:lnSpc>
              <a:spcBef>
                <a:spcPts val="400"/>
              </a:spcBef>
              <a:spcAft>
                <a:spcPts val="0"/>
              </a:spcAft>
              <a:buClr>
                <a:schemeClr val="accent1"/>
              </a:buClr>
              <a:buSzPts val="884"/>
              <a:buFont typeface="Lucida Sans"/>
              <a:buAutoNum type="arabicPeriod"/>
            </a:pPr>
            <a:r>
              <a:rPr b="0" i="0" lang="en-US" sz="1300" u="none">
                <a:solidFill>
                  <a:schemeClr val="dk1"/>
                </a:solidFill>
                <a:latin typeface="Calibri"/>
                <a:ea typeface="Calibri"/>
                <a:cs typeface="Calibri"/>
                <a:sym typeface="Calibri"/>
              </a:rPr>
              <a:t>Η βελτίωση της εμπορικής ποιότητας των προϊόντων </a:t>
            </a:r>
            <a:endParaRPr/>
          </a:p>
          <a:p>
            <a:pPr indent="-255587" lvl="0" marL="365125" marR="0" rtl="0" algn="just">
              <a:lnSpc>
                <a:spcPct val="100000"/>
              </a:lnSpc>
              <a:spcBef>
                <a:spcPts val="400"/>
              </a:spcBef>
              <a:spcAft>
                <a:spcPts val="0"/>
              </a:spcAft>
              <a:buClr>
                <a:schemeClr val="accent1"/>
              </a:buClr>
              <a:buSzPts val="884"/>
              <a:buFont typeface="Lucida Sans"/>
              <a:buAutoNum type="arabicPeriod"/>
            </a:pPr>
            <a:r>
              <a:rPr b="0" i="0" lang="en-US" sz="1300" u="none">
                <a:solidFill>
                  <a:schemeClr val="dk1"/>
                </a:solidFill>
                <a:latin typeface="Calibri"/>
                <a:ea typeface="Calibri"/>
                <a:cs typeface="Calibri"/>
                <a:sym typeface="Calibri"/>
              </a:rPr>
              <a:t>Η διευκόλυνση της αγοραπωλησίας </a:t>
            </a:r>
            <a:endParaRPr/>
          </a:p>
          <a:p>
            <a:pPr indent="-255587" lvl="0" marL="365125" marR="0" rtl="0" algn="just">
              <a:lnSpc>
                <a:spcPct val="100000"/>
              </a:lnSpc>
              <a:spcBef>
                <a:spcPts val="400"/>
              </a:spcBef>
              <a:spcAft>
                <a:spcPts val="0"/>
              </a:spcAft>
              <a:buClr>
                <a:schemeClr val="accent1"/>
              </a:buClr>
              <a:buSzPts val="884"/>
              <a:buFont typeface="Lucida Sans"/>
              <a:buAutoNum type="arabicPeriod"/>
            </a:pPr>
            <a:r>
              <a:rPr b="0" i="0" lang="en-US" sz="1300" u="none">
                <a:solidFill>
                  <a:schemeClr val="dk1"/>
                </a:solidFill>
                <a:latin typeface="Calibri"/>
                <a:ea typeface="Calibri"/>
                <a:cs typeface="Calibri"/>
                <a:sym typeface="Calibri"/>
              </a:rPr>
              <a:t>Η διευκόλυνση των καταναλωτών στη χρήση του προϊόντος </a:t>
            </a:r>
            <a:endParaRPr/>
          </a:p>
          <a:p>
            <a:pPr indent="-255587" lvl="0" marL="365125" marR="0" rtl="0" algn="just">
              <a:lnSpc>
                <a:spcPct val="100000"/>
              </a:lnSpc>
              <a:spcBef>
                <a:spcPts val="400"/>
              </a:spcBef>
              <a:spcAft>
                <a:spcPts val="0"/>
              </a:spcAft>
              <a:buClr>
                <a:schemeClr val="accent1"/>
              </a:buClr>
              <a:buSzPts val="884"/>
              <a:buFont typeface="Lucida Sans"/>
              <a:buAutoNum type="arabicPeriod"/>
            </a:pPr>
            <a:r>
              <a:rPr b="0" i="0" lang="en-US" sz="1300" u="none">
                <a:solidFill>
                  <a:schemeClr val="dk1"/>
                </a:solidFill>
                <a:latin typeface="Calibri"/>
                <a:ea typeface="Calibri"/>
                <a:cs typeface="Calibri"/>
                <a:sym typeface="Calibri"/>
              </a:rPr>
              <a:t>Μείωση του κόστους φορτοεκφόρτωσης των προϊόντων </a:t>
            </a:r>
            <a:endParaRPr/>
          </a:p>
          <a:p>
            <a:pPr indent="-255587" lvl="0" marL="365125" marR="0" rtl="0" algn="just">
              <a:lnSpc>
                <a:spcPct val="100000"/>
              </a:lnSpc>
              <a:spcBef>
                <a:spcPts val="400"/>
              </a:spcBef>
              <a:spcAft>
                <a:spcPts val="0"/>
              </a:spcAft>
              <a:buClr>
                <a:schemeClr val="accent1"/>
              </a:buClr>
              <a:buSzPts val="884"/>
              <a:buFont typeface="Lucida Sans"/>
              <a:buAutoNum type="arabicPeriod"/>
            </a:pPr>
            <a:r>
              <a:rPr b="0" i="0" lang="en-US" sz="1300" u="none">
                <a:solidFill>
                  <a:schemeClr val="dk1"/>
                </a:solidFill>
                <a:latin typeface="Calibri"/>
                <a:ea typeface="Calibri"/>
                <a:cs typeface="Calibri"/>
                <a:sym typeface="Calibri"/>
              </a:rPr>
              <a:t>Μείωση του κόστους εμπορίας </a:t>
            </a:r>
            <a:endParaRPr/>
          </a:p>
          <a:p>
            <a:pPr indent="-255587" lvl="0" marL="365125" marR="0" rtl="0" algn="just">
              <a:lnSpc>
                <a:spcPct val="100000"/>
              </a:lnSpc>
              <a:spcBef>
                <a:spcPts val="400"/>
              </a:spcBef>
              <a:spcAft>
                <a:spcPts val="0"/>
              </a:spcAft>
              <a:buClr>
                <a:schemeClr val="accent1"/>
              </a:buClr>
              <a:buSzPts val="884"/>
              <a:buFont typeface="Lucida Sans"/>
              <a:buAutoNum type="arabicPeriod"/>
            </a:pPr>
            <a:r>
              <a:rPr b="0" i="0" lang="en-US" sz="1300" u="none">
                <a:solidFill>
                  <a:schemeClr val="dk1"/>
                </a:solidFill>
                <a:latin typeface="Calibri"/>
                <a:ea typeface="Calibri"/>
                <a:cs typeface="Calibri"/>
                <a:sym typeface="Calibri"/>
              </a:rPr>
              <a:t>Αύξηση της ποσότητας πώλησης του προϊόντος</a:t>
            </a:r>
            <a:endParaRPr/>
          </a:p>
          <a:p>
            <a:pPr indent="-255587" lvl="0" marL="365125" marR="0" rtl="0" algn="just">
              <a:lnSpc>
                <a:spcPct val="100000"/>
              </a:lnSpc>
              <a:spcBef>
                <a:spcPts val="400"/>
              </a:spcBef>
              <a:spcAft>
                <a:spcPts val="0"/>
              </a:spcAft>
              <a:buClr>
                <a:schemeClr val="accent1"/>
              </a:buClr>
              <a:buSzPts val="884"/>
              <a:buFont typeface="Lucida Sans"/>
              <a:buAutoNum type="arabicPeriod"/>
            </a:pPr>
            <a:r>
              <a:rPr b="0" i="0" lang="en-US" sz="1300" u="none">
                <a:solidFill>
                  <a:schemeClr val="dk1"/>
                </a:solidFill>
                <a:latin typeface="Calibri"/>
                <a:ea typeface="Calibri"/>
                <a:cs typeface="Calibri"/>
                <a:sym typeface="Calibri"/>
              </a:rPr>
              <a:t>Προστατεύονται τα προϊόντα</a:t>
            </a:r>
            <a:endParaRPr/>
          </a:p>
          <a:p>
            <a:pPr indent="-255587" lvl="0" marL="365125" marR="0" rtl="0" algn="just">
              <a:lnSpc>
                <a:spcPct val="100000"/>
              </a:lnSpc>
              <a:spcBef>
                <a:spcPts val="400"/>
              </a:spcBef>
              <a:spcAft>
                <a:spcPts val="0"/>
              </a:spcAft>
              <a:buClr>
                <a:schemeClr val="accent1"/>
              </a:buClr>
              <a:buSzPts val="884"/>
              <a:buFont typeface="Lucida Sans"/>
              <a:buAutoNum type="arabicPeriod"/>
            </a:pPr>
            <a:r>
              <a:rPr b="0" i="0" lang="en-US" sz="1300" u="none">
                <a:solidFill>
                  <a:schemeClr val="dk1"/>
                </a:solidFill>
                <a:latin typeface="Calibri"/>
                <a:ea typeface="Calibri"/>
                <a:cs typeface="Calibri"/>
                <a:sym typeface="Calibri"/>
              </a:rPr>
              <a:t>Παρατείνεται ο χρόνος προσφοράς τους στην αγορά</a:t>
            </a:r>
            <a:endParaRPr/>
          </a:p>
          <a:p>
            <a:pPr indent="-255587" lvl="0" marL="365125" marR="0" rtl="0" algn="just">
              <a:lnSpc>
                <a:spcPct val="100000"/>
              </a:lnSpc>
              <a:spcBef>
                <a:spcPts val="400"/>
              </a:spcBef>
              <a:spcAft>
                <a:spcPts val="0"/>
              </a:spcAft>
              <a:buClr>
                <a:schemeClr val="accent1"/>
              </a:buClr>
              <a:buSzPts val="884"/>
              <a:buFont typeface="Lucida Sans"/>
              <a:buAutoNum type="arabicPeriod"/>
            </a:pPr>
            <a:r>
              <a:rPr b="0" i="0" lang="en-US" sz="1300" u="none">
                <a:solidFill>
                  <a:schemeClr val="dk1"/>
                </a:solidFill>
                <a:latin typeface="Calibri"/>
                <a:ea typeface="Calibri"/>
                <a:cs typeface="Calibri"/>
                <a:sym typeface="Calibri"/>
              </a:rPr>
              <a:t>Η εμφάνισή τους βελτιώνεται</a:t>
            </a:r>
            <a:endParaRPr/>
          </a:p>
          <a:p>
            <a:pPr indent="-255587" lvl="0" marL="365125" marR="0" rtl="0" algn="just">
              <a:lnSpc>
                <a:spcPct val="100000"/>
              </a:lnSpc>
              <a:spcBef>
                <a:spcPts val="400"/>
              </a:spcBef>
              <a:spcAft>
                <a:spcPts val="0"/>
              </a:spcAft>
              <a:buClr>
                <a:schemeClr val="accent1"/>
              </a:buClr>
              <a:buSzPts val="884"/>
              <a:buFont typeface="Lucida Sans"/>
              <a:buAutoNum type="arabicPeriod"/>
            </a:pPr>
            <a:r>
              <a:rPr b="0" i="0" lang="en-US" sz="1300" u="none">
                <a:solidFill>
                  <a:schemeClr val="dk1"/>
                </a:solidFill>
                <a:latin typeface="Calibri"/>
                <a:ea typeface="Calibri"/>
                <a:cs typeface="Calibri"/>
                <a:sym typeface="Calibri"/>
              </a:rPr>
              <a:t>Η νοθεία τους παρεμποδίζεται</a:t>
            </a:r>
            <a:endParaRPr/>
          </a:p>
          <a:p>
            <a:pPr indent="-255587" lvl="0" marL="365125" marR="0" rtl="0" algn="just">
              <a:lnSpc>
                <a:spcPct val="100000"/>
              </a:lnSpc>
              <a:spcBef>
                <a:spcPts val="400"/>
              </a:spcBef>
              <a:spcAft>
                <a:spcPts val="0"/>
              </a:spcAft>
              <a:buClr>
                <a:schemeClr val="accent1"/>
              </a:buClr>
              <a:buSzPts val="884"/>
              <a:buFont typeface="Lucida Sans"/>
              <a:buAutoNum type="arabicPeriod"/>
            </a:pPr>
            <a:r>
              <a:rPr b="0" i="0" lang="en-US" sz="1300" u="none">
                <a:solidFill>
                  <a:schemeClr val="dk1"/>
                </a:solidFill>
                <a:latin typeface="Calibri"/>
                <a:ea typeface="Calibri"/>
                <a:cs typeface="Calibri"/>
                <a:sym typeface="Calibri"/>
              </a:rPr>
              <a:t>Η χρήση τους διευκολύνεται</a:t>
            </a:r>
            <a:endParaRPr/>
          </a:p>
        </p:txBody>
      </p:sp>
      <p:sp>
        <p:nvSpPr>
          <p:cNvPr id="344" name="Google Shape;344;p30"/>
          <p:cNvSpPr txBox="1"/>
          <p:nvPr>
            <p:ph idx="2" type="body"/>
          </p:nvPr>
        </p:nvSpPr>
        <p:spPr>
          <a:xfrm>
            <a:off x="4648200" y="1481137"/>
            <a:ext cx="4038600" cy="4525962"/>
          </a:xfrm>
          <a:prstGeom prst="rect">
            <a:avLst/>
          </a:prstGeom>
          <a:noFill/>
          <a:ln>
            <a:noFill/>
          </a:ln>
        </p:spPr>
        <p:txBody>
          <a:bodyPr anchorCtr="0" anchor="t" bIns="45700" lIns="91425" spcFirstLastPara="1" rIns="91425" wrap="square" tIns="45700">
            <a:normAutofit/>
          </a:bodyPr>
          <a:lstStyle/>
          <a:p>
            <a:pPr indent="-255587" lvl="0" marL="365125" marR="0" rtl="0" algn="just">
              <a:lnSpc>
                <a:spcPct val="100000"/>
              </a:lnSpc>
              <a:spcBef>
                <a:spcPts val="0"/>
              </a:spcBef>
              <a:spcAft>
                <a:spcPts val="0"/>
              </a:spcAft>
              <a:buClr>
                <a:schemeClr val="accent1"/>
              </a:buClr>
              <a:buSzPts val="1360"/>
              <a:buFont typeface="Noto Sans Symbols"/>
              <a:buNone/>
            </a:pPr>
            <a:r>
              <a:rPr b="1" i="0" lang="en-US" sz="2000" u="none">
                <a:solidFill>
                  <a:schemeClr val="dk1"/>
                </a:solidFill>
                <a:latin typeface="Calibri"/>
                <a:ea typeface="Calibri"/>
                <a:cs typeface="Calibri"/>
                <a:sym typeface="Calibri"/>
              </a:rPr>
              <a:t>Μειονεκτήματα συσκευασίας:</a:t>
            </a:r>
            <a:endParaRPr/>
          </a:p>
          <a:p>
            <a:pPr indent="-255587" lvl="0" marL="365125" marR="0" rtl="0" algn="just">
              <a:lnSpc>
                <a:spcPct val="100000"/>
              </a:lnSpc>
              <a:spcBef>
                <a:spcPts val="400"/>
              </a:spcBef>
              <a:spcAft>
                <a:spcPts val="0"/>
              </a:spcAft>
              <a:buClr>
                <a:schemeClr val="accent1"/>
              </a:buClr>
              <a:buSzPts val="1292"/>
              <a:buFont typeface="Lucida Sans"/>
              <a:buAutoNum type="arabicPeriod"/>
            </a:pPr>
            <a:r>
              <a:rPr b="0" i="0" lang="en-US" sz="1900" u="none">
                <a:solidFill>
                  <a:schemeClr val="dk1"/>
                </a:solidFill>
                <a:latin typeface="Calibri"/>
                <a:ea typeface="Calibri"/>
                <a:cs typeface="Calibri"/>
                <a:sym typeface="Calibri"/>
              </a:rPr>
              <a:t>Η δυσκολία εκτίμησης της ποιότητας των συσκευασμένων προϊόντων </a:t>
            </a:r>
            <a:endParaRPr/>
          </a:p>
          <a:p>
            <a:pPr indent="-255587" lvl="0" marL="365125" marR="0" rtl="0" algn="just">
              <a:lnSpc>
                <a:spcPct val="100000"/>
              </a:lnSpc>
              <a:spcBef>
                <a:spcPts val="400"/>
              </a:spcBef>
              <a:spcAft>
                <a:spcPts val="0"/>
              </a:spcAft>
              <a:buClr>
                <a:schemeClr val="accent1"/>
              </a:buClr>
              <a:buSzPts val="1292"/>
              <a:buFont typeface="Lucida Sans"/>
              <a:buAutoNum type="arabicPeriod"/>
            </a:pPr>
            <a:r>
              <a:rPr b="0" i="0" lang="en-US" sz="1900" u="none">
                <a:solidFill>
                  <a:schemeClr val="dk1"/>
                </a:solidFill>
                <a:latin typeface="Calibri"/>
                <a:ea typeface="Calibri"/>
                <a:cs typeface="Calibri"/>
                <a:sym typeface="Calibri"/>
              </a:rPr>
              <a:t>Ο κίνδυνος ύπαρξης χαλασμένων προϊόντων </a:t>
            </a:r>
            <a:endParaRPr/>
          </a:p>
          <a:p>
            <a:pPr indent="-255587" lvl="0" marL="365125" marR="0" rtl="0" algn="just">
              <a:lnSpc>
                <a:spcPct val="100000"/>
              </a:lnSpc>
              <a:spcBef>
                <a:spcPts val="400"/>
              </a:spcBef>
              <a:spcAft>
                <a:spcPts val="0"/>
              </a:spcAft>
              <a:buClr>
                <a:schemeClr val="accent1"/>
              </a:buClr>
              <a:buSzPts val="1292"/>
              <a:buFont typeface="Lucida Sans"/>
              <a:buAutoNum type="arabicPeriod"/>
            </a:pPr>
            <a:r>
              <a:rPr b="0" i="0" lang="en-US" sz="1900" u="none">
                <a:solidFill>
                  <a:schemeClr val="dk1"/>
                </a:solidFill>
                <a:latin typeface="Calibri"/>
                <a:ea typeface="Calibri"/>
                <a:cs typeface="Calibri"/>
                <a:sym typeface="Calibri"/>
              </a:rPr>
              <a:t>Η δυνατότητα χρησιμοποίησης υπέρβαρου υλικού συσκευασίας </a:t>
            </a:r>
            <a:endParaRPr/>
          </a:p>
          <a:p>
            <a:pPr indent="-255587" lvl="0" marL="365125" marR="0" rtl="0" algn="just">
              <a:lnSpc>
                <a:spcPct val="100000"/>
              </a:lnSpc>
              <a:spcBef>
                <a:spcPts val="400"/>
              </a:spcBef>
              <a:spcAft>
                <a:spcPts val="0"/>
              </a:spcAft>
              <a:buClr>
                <a:schemeClr val="accent1"/>
              </a:buClr>
              <a:buSzPts val="1292"/>
              <a:buFont typeface="Lucida Sans"/>
              <a:buAutoNum type="arabicPeriod"/>
            </a:pPr>
            <a:r>
              <a:rPr b="0" i="0" lang="en-US" sz="1900" u="none">
                <a:solidFill>
                  <a:schemeClr val="dk1"/>
                </a:solidFill>
                <a:latin typeface="Calibri"/>
                <a:ea typeface="Calibri"/>
                <a:cs typeface="Calibri"/>
                <a:sym typeface="Calibri"/>
              </a:rPr>
              <a:t>Η ρύπανση του περιβάλλοντος </a:t>
            </a:r>
            <a:endParaRPr/>
          </a:p>
          <a:p>
            <a:pPr indent="-255587" lvl="0" marL="365125" marR="0" rtl="0" algn="just">
              <a:lnSpc>
                <a:spcPct val="100000"/>
              </a:lnSpc>
              <a:spcBef>
                <a:spcPts val="400"/>
              </a:spcBef>
              <a:spcAft>
                <a:spcPts val="0"/>
              </a:spcAft>
              <a:buClr>
                <a:schemeClr val="accent1"/>
              </a:buClr>
              <a:buSzPts val="1292"/>
              <a:buFont typeface="Lucida Sans"/>
              <a:buAutoNum type="arabicPeriod"/>
            </a:pPr>
            <a:r>
              <a:rPr b="0" i="0" lang="en-US" sz="1900" u="none">
                <a:solidFill>
                  <a:schemeClr val="dk1"/>
                </a:solidFill>
                <a:latin typeface="Calibri"/>
                <a:ea typeface="Calibri"/>
                <a:cs typeface="Calibri"/>
                <a:sym typeface="Calibri"/>
              </a:rPr>
              <a:t>Η εξάντληση φυσικών πόρων </a:t>
            </a:r>
            <a:endParaRPr/>
          </a:p>
          <a:p>
            <a:pPr indent="-255587" lvl="0" marL="365125" marR="0" rtl="0" algn="just">
              <a:lnSpc>
                <a:spcPct val="100000"/>
              </a:lnSpc>
              <a:spcBef>
                <a:spcPts val="400"/>
              </a:spcBef>
              <a:spcAft>
                <a:spcPts val="0"/>
              </a:spcAft>
              <a:buClr>
                <a:schemeClr val="accent1"/>
              </a:buClr>
              <a:buSzPts val="1292"/>
              <a:buFont typeface="Lucida Sans"/>
              <a:buAutoNum type="arabicPeriod"/>
            </a:pPr>
            <a:r>
              <a:rPr b="0" i="0" lang="en-US" sz="1900" u="none">
                <a:solidFill>
                  <a:schemeClr val="dk1"/>
                </a:solidFill>
                <a:latin typeface="Calibri"/>
                <a:ea typeface="Calibri"/>
                <a:cs typeface="Calibri"/>
                <a:sym typeface="Calibri"/>
              </a:rPr>
              <a:t>Η επιβάρυνση της λιανικής τιμής πώλησης </a:t>
            </a:r>
            <a:endParaRPr/>
          </a:p>
        </p:txBody>
      </p:sp>
      <p:sp>
        <p:nvSpPr>
          <p:cNvPr id="345" name="Google Shape;345;p30"/>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0"/>
              </a:spcAft>
              <a:buClr>
                <a:schemeClr val="dk2"/>
              </a:buClr>
              <a:buSzPct val="100000"/>
              <a:buFont typeface="Calibri"/>
              <a:buNone/>
            </a:pPr>
            <a:r>
              <a:rPr b="1" i="0" lang="en-US" sz="4100" u="none" cap="none" strike="noStrike">
                <a:solidFill>
                  <a:schemeClr val="dk2"/>
                </a:solidFill>
                <a:latin typeface="Calibri"/>
                <a:ea typeface="Calibri"/>
                <a:cs typeface="Calibri"/>
                <a:sym typeface="Calibri"/>
              </a:rPr>
              <a:t>Πλεονεκτήματα /Μειονεκτήματα συσκευασίας</a:t>
            </a:r>
            <a:endParaRPr b="1" i="0" sz="4100" u="none" cap="none" strike="noStrike">
              <a:solidFill>
                <a:schemeClr val="dk2"/>
              </a:solidFill>
              <a:latin typeface="Calibri"/>
              <a:ea typeface="Calibri"/>
              <a:cs typeface="Calibri"/>
              <a:sym typeface="Calibri"/>
            </a:endParaRPr>
          </a:p>
        </p:txBody>
      </p:sp>
      <p:sp>
        <p:nvSpPr>
          <p:cNvPr id="346" name="Google Shape;346;p30"/>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1"/>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Ταυτοποίηση προϊόντος ονομάζεται η διαδικασία εκείνη κατά την οποία προσδιορίζεται η ταυτότητα του προϊόντος που διακινείται στην αγορά. </a:t>
            </a:r>
            <a:endParaRPr/>
          </a:p>
          <a:p>
            <a:pPr indent="-255587" lvl="0" marL="365125" marR="0" rtl="0" algn="just">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Ο προσδιορισμός της ταυτότητας ενός προϊόντος γίνεται με: </a:t>
            </a:r>
            <a:endParaRPr/>
          </a:p>
          <a:p>
            <a:pPr indent="-228599" lvl="1" marL="620712" marR="0" rtl="0" algn="just">
              <a:lnSpc>
                <a:spcPct val="100000"/>
              </a:lnSpc>
              <a:spcBef>
                <a:spcPts val="300"/>
              </a:spcBef>
              <a:spcAft>
                <a:spcPts val="0"/>
              </a:spcAft>
              <a:buClr>
                <a:schemeClr val="accent1"/>
              </a:buClr>
              <a:buSzPts val="2300"/>
              <a:buFont typeface="Noto Sans Symbols"/>
              <a:buChar char="▪"/>
            </a:pPr>
            <a:r>
              <a:rPr b="0" i="0" lang="en-US" sz="2300" u="none" cap="none" strike="noStrike">
                <a:solidFill>
                  <a:schemeClr val="dk1"/>
                </a:solidFill>
                <a:latin typeface="Calibri"/>
                <a:ea typeface="Calibri"/>
                <a:cs typeface="Calibri"/>
                <a:sym typeface="Calibri"/>
              </a:rPr>
              <a:t>Με το εμπορικό όνομα της επιχείρησης,</a:t>
            </a:r>
            <a:endParaRPr/>
          </a:p>
          <a:p>
            <a:pPr indent="-228599" lvl="1" marL="620712" marR="0" rtl="0" algn="just">
              <a:lnSpc>
                <a:spcPct val="100000"/>
              </a:lnSpc>
              <a:spcBef>
                <a:spcPts val="300"/>
              </a:spcBef>
              <a:spcAft>
                <a:spcPts val="0"/>
              </a:spcAft>
              <a:buClr>
                <a:schemeClr val="accent1"/>
              </a:buClr>
              <a:buSzPts val="2300"/>
              <a:buFont typeface="Noto Sans Symbols"/>
              <a:buChar char="▪"/>
            </a:pPr>
            <a:r>
              <a:rPr b="0" i="0" lang="en-US" sz="2300" u="none" cap="none" strike="noStrike">
                <a:solidFill>
                  <a:schemeClr val="dk1"/>
                </a:solidFill>
                <a:latin typeface="Calibri"/>
                <a:ea typeface="Calibri"/>
                <a:cs typeface="Calibri"/>
                <a:sym typeface="Calibri"/>
              </a:rPr>
              <a:t>Με το εμπορικό σήμα, </a:t>
            </a:r>
            <a:endParaRPr/>
          </a:p>
          <a:p>
            <a:pPr indent="-228599" lvl="1" marL="620712" marR="0" rtl="0" algn="just">
              <a:lnSpc>
                <a:spcPct val="100000"/>
              </a:lnSpc>
              <a:spcBef>
                <a:spcPts val="300"/>
              </a:spcBef>
              <a:spcAft>
                <a:spcPts val="0"/>
              </a:spcAft>
              <a:buClr>
                <a:schemeClr val="accent1"/>
              </a:buClr>
              <a:buSzPts val="2300"/>
              <a:buFont typeface="Noto Sans Symbols"/>
              <a:buChar char="▪"/>
            </a:pPr>
            <a:r>
              <a:rPr b="0" i="0" lang="en-US" sz="2300" u="none" cap="none" strike="noStrike">
                <a:solidFill>
                  <a:schemeClr val="dk1"/>
                </a:solidFill>
                <a:latin typeface="Calibri"/>
                <a:ea typeface="Calibri"/>
                <a:cs typeface="Calibri"/>
                <a:sym typeface="Calibri"/>
              </a:rPr>
              <a:t>ή &amp; με τα δυο παραπάνω. </a:t>
            </a:r>
            <a:endParaRPr/>
          </a:p>
        </p:txBody>
      </p:sp>
      <p:sp>
        <p:nvSpPr>
          <p:cNvPr id="352" name="Google Shape;352;p31"/>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Ταυτοποίηση προϊόντος</a:t>
            </a:r>
            <a:endParaRPr b="1" i="0" sz="4100" u="none" cap="none" strike="noStrike">
              <a:solidFill>
                <a:schemeClr val="dk2"/>
              </a:solidFill>
              <a:latin typeface="Calibri"/>
              <a:ea typeface="Calibri"/>
              <a:cs typeface="Calibri"/>
              <a:sym typeface="Calibri"/>
            </a:endParaRPr>
          </a:p>
        </p:txBody>
      </p:sp>
      <p:sp>
        <p:nvSpPr>
          <p:cNvPr id="353" name="Google Shape;353;p31"/>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2"/>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rmAutofit/>
          </a:bodyPr>
          <a:lstStyle/>
          <a:p>
            <a:pPr indent="-255587" lvl="0" marL="365125" marR="0" rtl="0" algn="just">
              <a:lnSpc>
                <a:spcPct val="90000"/>
              </a:lnSpc>
              <a:spcBef>
                <a:spcPts val="0"/>
              </a:spcBef>
              <a:spcAft>
                <a:spcPts val="0"/>
              </a:spcAft>
              <a:buClr>
                <a:schemeClr val="accent1"/>
              </a:buClr>
              <a:buSzPts val="1700"/>
              <a:buFont typeface="Noto Sans Symbols"/>
              <a:buChar char="🞂"/>
            </a:pPr>
            <a:r>
              <a:rPr b="0" i="0" lang="en-US" sz="2500" u="none">
                <a:solidFill>
                  <a:schemeClr val="dk1"/>
                </a:solidFill>
                <a:latin typeface="Calibri"/>
                <a:ea typeface="Calibri"/>
                <a:cs typeface="Calibri"/>
                <a:sym typeface="Calibri"/>
              </a:rPr>
              <a:t>Εμπορικό Όνομα μιας επιχείρησης είναι το πραγματικό νομικό όνομα της επιχείρησης                 Για παράδειγμα:</a:t>
            </a:r>
            <a:endParaRPr/>
          </a:p>
          <a:p>
            <a:pPr indent="-228599" lvl="1" marL="620712" marR="0" rtl="0" algn="just">
              <a:lnSpc>
                <a:spcPct val="90000"/>
              </a:lnSpc>
              <a:spcBef>
                <a:spcPts val="300"/>
              </a:spcBef>
              <a:spcAft>
                <a:spcPts val="0"/>
              </a:spcAft>
              <a:buClr>
                <a:schemeClr val="accent1"/>
              </a:buClr>
              <a:buSzPts val="2100"/>
              <a:buFont typeface="Noto Sans Symbols"/>
              <a:buChar char="▪"/>
            </a:pPr>
            <a:r>
              <a:rPr b="0" i="0" lang="en-US" sz="2100" u="none" cap="none" strike="noStrike">
                <a:solidFill>
                  <a:schemeClr val="dk1"/>
                </a:solidFill>
                <a:latin typeface="Calibri"/>
                <a:ea typeface="Calibri"/>
                <a:cs typeface="Calibri"/>
                <a:sym typeface="Calibri"/>
              </a:rPr>
              <a:t>ΜΕΒΓΑΛ </a:t>
            </a:r>
            <a:endParaRPr/>
          </a:p>
          <a:p>
            <a:pPr indent="-95249" lvl="1" marL="620712" marR="0" rtl="0" algn="just">
              <a:lnSpc>
                <a:spcPct val="90000"/>
              </a:lnSpc>
              <a:spcBef>
                <a:spcPts val="300"/>
              </a:spcBef>
              <a:spcAft>
                <a:spcPts val="0"/>
              </a:spcAft>
              <a:buClr>
                <a:schemeClr val="accent1"/>
              </a:buClr>
              <a:buSzPts val="2100"/>
              <a:buFont typeface="Noto Sans Symbols"/>
              <a:buNone/>
            </a:pPr>
            <a:r>
              <a:t/>
            </a:r>
            <a:endParaRPr b="0" i="0" sz="2100" u="none" cap="none" strike="noStrike">
              <a:solidFill>
                <a:schemeClr val="dk1"/>
              </a:solidFill>
              <a:latin typeface="Calibri"/>
              <a:ea typeface="Calibri"/>
              <a:cs typeface="Calibri"/>
              <a:sym typeface="Calibri"/>
            </a:endParaRPr>
          </a:p>
          <a:p>
            <a:pPr indent="-95249" lvl="1" marL="620712" marR="0" rtl="0" algn="just">
              <a:lnSpc>
                <a:spcPct val="90000"/>
              </a:lnSpc>
              <a:spcBef>
                <a:spcPts val="300"/>
              </a:spcBef>
              <a:spcAft>
                <a:spcPts val="0"/>
              </a:spcAft>
              <a:buClr>
                <a:schemeClr val="accent1"/>
              </a:buClr>
              <a:buSzPts val="2100"/>
              <a:buFont typeface="Noto Sans Symbols"/>
              <a:buNone/>
            </a:pPr>
            <a:r>
              <a:t/>
            </a:r>
            <a:endParaRPr b="0" i="0" sz="2100" u="none" cap="none" strike="noStrike">
              <a:solidFill>
                <a:schemeClr val="dk1"/>
              </a:solidFill>
              <a:latin typeface="Calibri"/>
              <a:ea typeface="Calibri"/>
              <a:cs typeface="Calibri"/>
              <a:sym typeface="Calibri"/>
            </a:endParaRPr>
          </a:p>
          <a:p>
            <a:pPr indent="-228599" lvl="1" marL="620712" marR="0" rtl="0" algn="just">
              <a:lnSpc>
                <a:spcPct val="90000"/>
              </a:lnSpc>
              <a:spcBef>
                <a:spcPts val="300"/>
              </a:spcBef>
              <a:spcAft>
                <a:spcPts val="0"/>
              </a:spcAft>
              <a:buClr>
                <a:schemeClr val="accent1"/>
              </a:buClr>
              <a:buSzPts val="2100"/>
              <a:buFont typeface="Noto Sans Symbols"/>
              <a:buChar char="▪"/>
            </a:pPr>
            <a:r>
              <a:rPr b="0" i="0" lang="en-US" sz="2100" u="none" cap="none" strike="noStrike">
                <a:solidFill>
                  <a:schemeClr val="dk1"/>
                </a:solidFill>
                <a:latin typeface="Calibri"/>
                <a:ea typeface="Calibri"/>
                <a:cs typeface="Calibri"/>
                <a:sym typeface="Calibri"/>
              </a:rPr>
              <a:t>ΜΕΛΙΣΣΑ</a:t>
            </a:r>
            <a:endParaRPr/>
          </a:p>
          <a:p>
            <a:pPr indent="-95249" lvl="1" marL="620712" marR="0" rtl="0" algn="just">
              <a:lnSpc>
                <a:spcPct val="90000"/>
              </a:lnSpc>
              <a:spcBef>
                <a:spcPts val="300"/>
              </a:spcBef>
              <a:spcAft>
                <a:spcPts val="0"/>
              </a:spcAft>
              <a:buClr>
                <a:schemeClr val="accent1"/>
              </a:buClr>
              <a:buSzPts val="2100"/>
              <a:buFont typeface="Noto Sans Symbols"/>
              <a:buNone/>
            </a:pPr>
            <a:r>
              <a:t/>
            </a:r>
            <a:endParaRPr b="0" i="0" sz="2100" u="none" cap="none" strike="noStrike">
              <a:solidFill>
                <a:schemeClr val="dk1"/>
              </a:solidFill>
              <a:latin typeface="Calibri"/>
              <a:ea typeface="Calibri"/>
              <a:cs typeface="Calibri"/>
              <a:sym typeface="Calibri"/>
            </a:endParaRPr>
          </a:p>
          <a:p>
            <a:pPr indent="-95249" lvl="1" marL="620712" marR="0" rtl="0" algn="just">
              <a:lnSpc>
                <a:spcPct val="90000"/>
              </a:lnSpc>
              <a:spcBef>
                <a:spcPts val="300"/>
              </a:spcBef>
              <a:spcAft>
                <a:spcPts val="0"/>
              </a:spcAft>
              <a:buClr>
                <a:schemeClr val="accent1"/>
              </a:buClr>
              <a:buSzPts val="2100"/>
              <a:buFont typeface="Noto Sans Symbols"/>
              <a:buNone/>
            </a:pPr>
            <a:r>
              <a:t/>
            </a:r>
            <a:endParaRPr b="0" i="0" sz="2100" u="none" cap="none" strike="noStrike">
              <a:solidFill>
                <a:schemeClr val="dk1"/>
              </a:solidFill>
              <a:latin typeface="Calibri"/>
              <a:ea typeface="Calibri"/>
              <a:cs typeface="Calibri"/>
              <a:sym typeface="Calibri"/>
            </a:endParaRPr>
          </a:p>
          <a:p>
            <a:pPr indent="-228599" lvl="1" marL="620712" marR="0" rtl="0" algn="just">
              <a:lnSpc>
                <a:spcPct val="90000"/>
              </a:lnSpc>
              <a:spcBef>
                <a:spcPts val="300"/>
              </a:spcBef>
              <a:spcAft>
                <a:spcPts val="0"/>
              </a:spcAft>
              <a:buClr>
                <a:schemeClr val="accent1"/>
              </a:buClr>
              <a:buSzPts val="2100"/>
              <a:buFont typeface="Verdana"/>
              <a:buNone/>
            </a:pPr>
            <a:r>
              <a:t/>
            </a:r>
            <a:endParaRPr b="0" i="0" sz="2100" u="none" cap="none" strike="noStrike">
              <a:solidFill>
                <a:schemeClr val="dk1"/>
              </a:solidFill>
              <a:latin typeface="Calibri"/>
              <a:ea typeface="Calibri"/>
              <a:cs typeface="Calibri"/>
              <a:sym typeface="Calibri"/>
            </a:endParaRPr>
          </a:p>
          <a:p>
            <a:pPr indent="-228599" lvl="1" marL="620712" marR="0" rtl="0" algn="just">
              <a:lnSpc>
                <a:spcPct val="90000"/>
              </a:lnSpc>
              <a:spcBef>
                <a:spcPts val="300"/>
              </a:spcBef>
              <a:spcAft>
                <a:spcPts val="0"/>
              </a:spcAft>
              <a:buClr>
                <a:schemeClr val="accent1"/>
              </a:buClr>
              <a:buSzPts val="2100"/>
              <a:buFont typeface="Verdana"/>
              <a:buNone/>
            </a:pPr>
            <a:r>
              <a:t/>
            </a:r>
            <a:endParaRPr b="0" i="0" sz="2100" u="none" cap="none" strike="noStrike">
              <a:solidFill>
                <a:schemeClr val="dk1"/>
              </a:solidFill>
              <a:latin typeface="Calibri"/>
              <a:ea typeface="Calibri"/>
              <a:cs typeface="Calibri"/>
              <a:sym typeface="Calibri"/>
            </a:endParaRPr>
          </a:p>
          <a:p>
            <a:pPr indent="-255587" lvl="0" marL="365125" marR="0" rtl="0" algn="just">
              <a:lnSpc>
                <a:spcPct val="90000"/>
              </a:lnSpc>
              <a:spcBef>
                <a:spcPts val="400"/>
              </a:spcBef>
              <a:spcAft>
                <a:spcPts val="0"/>
              </a:spcAft>
              <a:buClr>
                <a:schemeClr val="accent1"/>
              </a:buClr>
              <a:buSzPts val="1700"/>
              <a:buFont typeface="Noto Sans Symbols"/>
              <a:buChar char="🞂"/>
            </a:pPr>
            <a:r>
              <a:rPr b="0" i="0" lang="en-US" sz="2500" u="none">
                <a:solidFill>
                  <a:schemeClr val="dk1"/>
                </a:solidFill>
                <a:latin typeface="Calibri"/>
                <a:ea typeface="Calibri"/>
                <a:cs typeface="Calibri"/>
                <a:sym typeface="Calibri"/>
              </a:rPr>
              <a:t>Το εμπορικό όνομα χρησιμεύει για την αναγνώριση της επιχείρησης στην αγορά, αλλά δεν προσδιορίζει κανένα συγκεκριμένο προϊόν</a:t>
            </a:r>
            <a:endParaRPr/>
          </a:p>
        </p:txBody>
      </p:sp>
      <p:sp>
        <p:nvSpPr>
          <p:cNvPr id="359" name="Google Shape;359;p32"/>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Εμπορικό Όνομα</a:t>
            </a:r>
            <a:endParaRPr b="1" i="0" sz="4100" u="none" cap="none" strike="noStrike">
              <a:solidFill>
                <a:schemeClr val="dk2"/>
              </a:solidFill>
              <a:latin typeface="Calibri"/>
              <a:ea typeface="Calibri"/>
              <a:cs typeface="Calibri"/>
              <a:sym typeface="Calibri"/>
            </a:endParaRPr>
          </a:p>
        </p:txBody>
      </p:sp>
      <p:pic>
        <p:nvPicPr>
          <p:cNvPr id="360" name="Google Shape;360;p32"/>
          <p:cNvPicPr preferRelativeResize="0"/>
          <p:nvPr/>
        </p:nvPicPr>
        <p:blipFill rotWithShape="1">
          <a:blip r:embed="rId3">
            <a:alphaModFix/>
          </a:blip>
          <a:srcRect b="0" l="0" r="0" t="0"/>
          <a:stretch/>
        </p:blipFill>
        <p:spPr>
          <a:xfrm>
            <a:off x="2571750" y="2643187"/>
            <a:ext cx="1885950" cy="561975"/>
          </a:xfrm>
          <a:prstGeom prst="rect">
            <a:avLst/>
          </a:prstGeom>
          <a:noFill/>
          <a:ln>
            <a:noFill/>
          </a:ln>
        </p:spPr>
      </p:pic>
      <p:pic>
        <p:nvPicPr>
          <p:cNvPr id="361" name="Google Shape;361;p32"/>
          <p:cNvPicPr preferRelativeResize="0"/>
          <p:nvPr/>
        </p:nvPicPr>
        <p:blipFill rotWithShape="1">
          <a:blip r:embed="rId4">
            <a:alphaModFix/>
          </a:blip>
          <a:srcRect b="0" l="0" r="0" t="0"/>
          <a:stretch/>
        </p:blipFill>
        <p:spPr>
          <a:xfrm>
            <a:off x="2571750" y="3571875"/>
            <a:ext cx="1809750" cy="1095375"/>
          </a:xfrm>
          <a:prstGeom prst="rect">
            <a:avLst/>
          </a:prstGeom>
          <a:noFill/>
          <a:ln>
            <a:noFill/>
          </a:ln>
        </p:spPr>
      </p:pic>
      <p:sp>
        <p:nvSpPr>
          <p:cNvPr id="362" name="Google Shape;362;p32"/>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3"/>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Char char="🞂"/>
            </a:pPr>
            <a:r>
              <a:rPr b="1" i="0" lang="en-US" sz="2700" u="none">
                <a:solidFill>
                  <a:schemeClr val="dk1"/>
                </a:solidFill>
                <a:latin typeface="Calibri"/>
                <a:ea typeface="Calibri"/>
                <a:cs typeface="Calibri"/>
                <a:sym typeface="Calibri"/>
              </a:rPr>
              <a:t>Το Σήμα (brand) </a:t>
            </a:r>
            <a:r>
              <a:rPr b="0" i="0" lang="en-US" sz="2700" u="none">
                <a:solidFill>
                  <a:schemeClr val="dk1"/>
                </a:solidFill>
                <a:latin typeface="Calibri"/>
                <a:ea typeface="Calibri"/>
                <a:cs typeface="Calibri"/>
                <a:sym typeface="Calibri"/>
              </a:rPr>
              <a:t>ενός προϊόντος είναι: </a:t>
            </a:r>
            <a:endParaRPr/>
          </a:p>
          <a:p>
            <a:pPr indent="-228599" lvl="1" marL="620712" marR="0" rtl="0" algn="l">
              <a:lnSpc>
                <a:spcPct val="100000"/>
              </a:lnSpc>
              <a:spcBef>
                <a:spcPts val="300"/>
              </a:spcBef>
              <a:spcAft>
                <a:spcPts val="0"/>
              </a:spcAft>
              <a:buClr>
                <a:schemeClr val="accent1"/>
              </a:buClr>
              <a:buSzPts val="2300"/>
              <a:buFont typeface="Noto Sans Symbols"/>
              <a:buChar char="⮚"/>
            </a:pPr>
            <a:r>
              <a:rPr b="0" i="0" lang="en-US" sz="2300" u="none" cap="none" strike="noStrike">
                <a:solidFill>
                  <a:schemeClr val="dk1"/>
                </a:solidFill>
                <a:latin typeface="Calibri"/>
                <a:ea typeface="Calibri"/>
                <a:cs typeface="Calibri"/>
                <a:sym typeface="Calibri"/>
              </a:rPr>
              <a:t>Μια λέξη, ένα γράμμα ή ένας αριθμός</a:t>
            </a:r>
            <a:endParaRPr/>
          </a:p>
          <a:p>
            <a:pPr indent="-228599" lvl="1" marL="620712" marR="0" rtl="0" algn="l">
              <a:lnSpc>
                <a:spcPct val="100000"/>
              </a:lnSpc>
              <a:spcBef>
                <a:spcPts val="300"/>
              </a:spcBef>
              <a:spcAft>
                <a:spcPts val="0"/>
              </a:spcAft>
              <a:buClr>
                <a:schemeClr val="accent1"/>
              </a:buClr>
              <a:buSzPts val="2300"/>
              <a:buFont typeface="Noto Sans Symbols"/>
              <a:buChar char="⮚"/>
            </a:pPr>
            <a:r>
              <a:rPr b="0" i="0" lang="en-US" sz="2300" u="none" cap="none" strike="noStrike">
                <a:solidFill>
                  <a:schemeClr val="dk1"/>
                </a:solidFill>
                <a:latin typeface="Calibri"/>
                <a:ea typeface="Calibri"/>
                <a:cs typeface="Calibri"/>
                <a:sym typeface="Calibri"/>
              </a:rPr>
              <a:t>Ένα σύμβολο, μια εικόνα, ένα σχέδιο, που χρησιμοποιείται για την ταυτοποίηση των προϊόντων μιας επιχείρησης </a:t>
            </a:r>
            <a:endParaRPr/>
          </a:p>
        </p:txBody>
      </p:sp>
      <p:sp>
        <p:nvSpPr>
          <p:cNvPr id="368" name="Google Shape;368;p33"/>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Το Σήμα (brand) </a:t>
            </a:r>
            <a:endParaRPr b="1" i="0" sz="4100" u="none" cap="none" strike="noStrike">
              <a:solidFill>
                <a:schemeClr val="dk2"/>
              </a:solidFill>
              <a:latin typeface="Calibri"/>
              <a:ea typeface="Calibri"/>
              <a:cs typeface="Calibri"/>
              <a:sym typeface="Calibri"/>
            </a:endParaRPr>
          </a:p>
        </p:txBody>
      </p:sp>
      <p:pic>
        <p:nvPicPr>
          <p:cNvPr id="369" name="Google Shape;369;p33"/>
          <p:cNvPicPr preferRelativeResize="0"/>
          <p:nvPr/>
        </p:nvPicPr>
        <p:blipFill rotWithShape="1">
          <a:blip r:embed="rId3">
            <a:alphaModFix/>
          </a:blip>
          <a:srcRect b="0" l="0" r="0" t="0"/>
          <a:stretch/>
        </p:blipFill>
        <p:spPr>
          <a:xfrm>
            <a:off x="1928812" y="3500437"/>
            <a:ext cx="4591050" cy="1562100"/>
          </a:xfrm>
          <a:prstGeom prst="rect">
            <a:avLst/>
          </a:prstGeom>
          <a:noFill/>
          <a:ln>
            <a:noFill/>
          </a:ln>
        </p:spPr>
      </p:pic>
      <p:sp>
        <p:nvSpPr>
          <p:cNvPr id="370" name="Google Shape;370;p33"/>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4"/>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rmAutofit/>
          </a:bodyPr>
          <a:lstStyle/>
          <a:p>
            <a:pPr indent="-255587" lvl="0" marL="365125" marR="0" rtl="0" algn="just">
              <a:lnSpc>
                <a:spcPct val="90000"/>
              </a:lnSpc>
              <a:spcBef>
                <a:spcPts val="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Εμπορικό Σήμα (brand ή Σήμα κατατεθέν) είναι ένα σήμα στο οποίο έχει δοθεί νομική προστασία από το αρμόδιο κρατικό όργανο (μετά από αίτηση της επιχείρησης) </a:t>
            </a:r>
            <a:endParaRPr/>
          </a:p>
          <a:p>
            <a:pPr indent="-255587" lvl="0" marL="365125" marR="0" rtl="0" algn="just">
              <a:lnSpc>
                <a:spcPct val="90000"/>
              </a:lnSpc>
              <a:spcBef>
                <a:spcPts val="40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Το σήμα ενός προϊόντος αποτελείται από 2 μέρη </a:t>
            </a:r>
            <a:endParaRPr/>
          </a:p>
          <a:p>
            <a:pPr indent="-228599" lvl="1" marL="620712" marR="0" rtl="0" algn="just">
              <a:lnSpc>
                <a:spcPct val="90000"/>
              </a:lnSpc>
              <a:spcBef>
                <a:spcPts val="300"/>
              </a:spcBef>
              <a:spcAft>
                <a:spcPts val="0"/>
              </a:spcAft>
              <a:buClr>
                <a:schemeClr val="accent1"/>
              </a:buClr>
              <a:buSzPts val="2300"/>
              <a:buFont typeface="Noto Sans Symbols"/>
              <a:buChar char="▪"/>
            </a:pPr>
            <a:r>
              <a:rPr b="0" i="0" lang="en-US" sz="2300" u="none" cap="none" strike="noStrike">
                <a:solidFill>
                  <a:schemeClr val="dk1"/>
                </a:solidFill>
                <a:latin typeface="Calibri"/>
                <a:ea typeface="Calibri"/>
                <a:cs typeface="Calibri"/>
                <a:sym typeface="Calibri"/>
              </a:rPr>
              <a:t>Το όνομα του σήματος (λεκτικό μέρος) </a:t>
            </a:r>
            <a:endParaRPr/>
          </a:p>
          <a:p>
            <a:pPr indent="-228599" lvl="1" marL="620712" marR="0" rtl="0" algn="just">
              <a:lnSpc>
                <a:spcPct val="90000"/>
              </a:lnSpc>
              <a:spcBef>
                <a:spcPts val="300"/>
              </a:spcBef>
              <a:spcAft>
                <a:spcPts val="0"/>
              </a:spcAft>
              <a:buClr>
                <a:schemeClr val="accent1"/>
              </a:buClr>
              <a:buSzPts val="2300"/>
              <a:buFont typeface="Noto Sans Symbols"/>
              <a:buChar char="▪"/>
            </a:pPr>
            <a:r>
              <a:rPr b="0" i="0" lang="en-US" sz="2300" u="none" cap="none" strike="noStrike">
                <a:solidFill>
                  <a:schemeClr val="dk1"/>
                </a:solidFill>
                <a:latin typeface="Calibri"/>
                <a:ea typeface="Calibri"/>
                <a:cs typeface="Calibri"/>
                <a:sym typeface="Calibri"/>
              </a:rPr>
              <a:t>Το σύμβολο του σήματος (μη- λεκτικό μέρος) </a:t>
            </a:r>
            <a:endParaRPr/>
          </a:p>
          <a:p>
            <a:pPr indent="-255587" lvl="0" marL="365125" marR="0" rtl="0" algn="just">
              <a:lnSpc>
                <a:spcPct val="90000"/>
              </a:lnSpc>
              <a:spcBef>
                <a:spcPts val="40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Είδη Εμπορικών σημάτων: </a:t>
            </a:r>
            <a:endParaRPr/>
          </a:p>
          <a:p>
            <a:pPr indent="-228599" lvl="1" marL="620712" marR="0" rtl="0" algn="just">
              <a:lnSpc>
                <a:spcPct val="90000"/>
              </a:lnSpc>
              <a:spcBef>
                <a:spcPts val="300"/>
              </a:spcBef>
              <a:spcAft>
                <a:spcPts val="0"/>
              </a:spcAft>
              <a:buClr>
                <a:schemeClr val="accent1"/>
              </a:buClr>
              <a:buSzPts val="2300"/>
              <a:buFont typeface="Noto Sans Symbols"/>
              <a:buChar char="▪"/>
            </a:pPr>
            <a:r>
              <a:rPr b="0" i="0" lang="en-US" sz="2300" u="none" cap="none" strike="noStrike">
                <a:solidFill>
                  <a:schemeClr val="dk1"/>
                </a:solidFill>
                <a:latin typeface="Calibri"/>
                <a:ea typeface="Calibri"/>
                <a:cs typeface="Calibri"/>
                <a:sym typeface="Calibri"/>
              </a:rPr>
              <a:t>Οικογενειακά εμπορικά σήματα </a:t>
            </a:r>
            <a:endParaRPr/>
          </a:p>
          <a:p>
            <a:pPr indent="-228599" lvl="1" marL="620712" marR="0" rtl="0" algn="just">
              <a:lnSpc>
                <a:spcPct val="90000"/>
              </a:lnSpc>
              <a:spcBef>
                <a:spcPts val="300"/>
              </a:spcBef>
              <a:spcAft>
                <a:spcPts val="0"/>
              </a:spcAft>
              <a:buClr>
                <a:schemeClr val="accent1"/>
              </a:buClr>
              <a:buSzPts val="2300"/>
              <a:buFont typeface="Noto Sans Symbols"/>
              <a:buChar char="▪"/>
            </a:pPr>
            <a:r>
              <a:rPr b="0" i="0" lang="en-US" sz="2300" u="none" cap="none" strike="noStrike">
                <a:solidFill>
                  <a:schemeClr val="dk1"/>
                </a:solidFill>
                <a:latin typeface="Calibri"/>
                <a:ea typeface="Calibri"/>
                <a:cs typeface="Calibri"/>
                <a:sym typeface="Calibri"/>
              </a:rPr>
              <a:t>Ατομικά εμπορικά σήματα</a:t>
            </a:r>
            <a:endParaRPr/>
          </a:p>
          <a:p>
            <a:pPr indent="-228599" lvl="1" marL="620712" marR="0" rtl="0" algn="just">
              <a:lnSpc>
                <a:spcPct val="90000"/>
              </a:lnSpc>
              <a:spcBef>
                <a:spcPts val="300"/>
              </a:spcBef>
              <a:spcAft>
                <a:spcPts val="0"/>
              </a:spcAft>
              <a:buClr>
                <a:schemeClr val="accent1"/>
              </a:buClr>
              <a:buSzPts val="2300"/>
              <a:buFont typeface="Noto Sans Symbols"/>
              <a:buChar char="▪"/>
            </a:pPr>
            <a:r>
              <a:rPr b="0" i="0" lang="en-US" sz="2300" u="none" cap="none" strike="noStrike">
                <a:solidFill>
                  <a:schemeClr val="dk1"/>
                </a:solidFill>
                <a:latin typeface="Calibri"/>
                <a:ea typeface="Calibri"/>
                <a:cs typeface="Calibri"/>
                <a:sym typeface="Calibri"/>
              </a:rPr>
              <a:t>Συνδυασμένα εμπορικά σήματα</a:t>
            </a:r>
            <a:endParaRPr/>
          </a:p>
        </p:txBody>
      </p:sp>
      <p:sp>
        <p:nvSpPr>
          <p:cNvPr id="376" name="Google Shape;376;p34"/>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377" name="Google Shape;377;p34"/>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Εμπορικό Σήμα</a:t>
            </a:r>
            <a:endParaRPr b="1" i="0" sz="4100" u="none" cap="none" strike="noStrike">
              <a:solidFill>
                <a:schemeClr val="dk2"/>
              </a:solidFill>
              <a:latin typeface="Calibri"/>
              <a:ea typeface="Calibri"/>
              <a:cs typeface="Calibri"/>
              <a:sym typeface="Calibri"/>
            </a:endParaRPr>
          </a:p>
        </p:txBody>
      </p:sp>
    </p:spTree>
  </p:cSld>
  <p:clrMapOvr>
    <a:masterClrMapping/>
  </p:clrMapOvr>
  <p:transition>
    <p:diamond/>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5"/>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Ανώνυμα Προϊόντα (generic) ονομάζονται εκείνα τα προϊόντα τα οποία διακινούνται χωρίς ταυτότητα, δηλαδή χωρίς το όνομα των παραγωγών ή των εμπόρων τους.</a:t>
            </a:r>
            <a:endParaRPr/>
          </a:p>
        </p:txBody>
      </p:sp>
      <p:sp>
        <p:nvSpPr>
          <p:cNvPr id="383" name="Google Shape;383;p35"/>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384" name="Google Shape;384;p35"/>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Ανώνυμα Προϊόντα</a:t>
            </a:r>
            <a:endParaRPr b="1" i="0" sz="4100" u="none" cap="none" strike="noStrike">
              <a:solidFill>
                <a:schemeClr val="dk2"/>
              </a:solidFill>
              <a:latin typeface="Calibri"/>
              <a:ea typeface="Calibri"/>
              <a:cs typeface="Calibri"/>
              <a:sym typeface="Calibri"/>
            </a:endParaRPr>
          </a:p>
        </p:txBody>
      </p:sp>
      <p:pic>
        <p:nvPicPr>
          <p:cNvPr id="385" name="Google Shape;385;p35"/>
          <p:cNvPicPr preferRelativeResize="0"/>
          <p:nvPr/>
        </p:nvPicPr>
        <p:blipFill rotWithShape="1">
          <a:blip r:embed="rId3">
            <a:alphaModFix/>
          </a:blip>
          <a:srcRect b="0" l="0" r="0" t="0"/>
          <a:stretch/>
        </p:blipFill>
        <p:spPr>
          <a:xfrm>
            <a:off x="1487487" y="3357562"/>
            <a:ext cx="6242050" cy="2714625"/>
          </a:xfrm>
          <a:prstGeom prst="rect">
            <a:avLst/>
          </a:prstGeom>
          <a:noFill/>
          <a:ln>
            <a:noFill/>
          </a:ln>
        </p:spPr>
      </p:pic>
    </p:spTree>
  </p:cSld>
  <p:clrMapOvr>
    <a:masterClrMapping/>
  </p:clrMapOvr>
  <p:transition>
    <p:diamond/>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6"/>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Προϊόντα ιδιωτικής ετικέτας (private label) είναι τα προϊόντα τα οποία εμπορεύονται συνήθως με το όνομα του λιανοπωλητή.</a:t>
            </a:r>
            <a:endParaRPr/>
          </a:p>
        </p:txBody>
      </p:sp>
      <p:sp>
        <p:nvSpPr>
          <p:cNvPr id="391" name="Google Shape;391;p36"/>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392" name="Google Shape;392;p36"/>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Προϊόντα ιδιωτικής ετικέτας</a:t>
            </a:r>
            <a:endParaRPr b="1" i="0" sz="4100" u="none" cap="none" strike="noStrike">
              <a:solidFill>
                <a:schemeClr val="dk2"/>
              </a:solidFill>
              <a:latin typeface="Calibri"/>
              <a:ea typeface="Calibri"/>
              <a:cs typeface="Calibri"/>
              <a:sym typeface="Calibri"/>
            </a:endParaRPr>
          </a:p>
        </p:txBody>
      </p:sp>
      <p:pic>
        <p:nvPicPr>
          <p:cNvPr id="393" name="Google Shape;393;p36"/>
          <p:cNvPicPr preferRelativeResize="0"/>
          <p:nvPr/>
        </p:nvPicPr>
        <p:blipFill rotWithShape="1">
          <a:blip r:embed="rId3">
            <a:alphaModFix/>
          </a:blip>
          <a:srcRect b="0" l="0" r="0" t="0"/>
          <a:stretch/>
        </p:blipFill>
        <p:spPr>
          <a:xfrm>
            <a:off x="1285875" y="3357562"/>
            <a:ext cx="2676525" cy="1171575"/>
          </a:xfrm>
          <a:prstGeom prst="rect">
            <a:avLst/>
          </a:prstGeom>
          <a:noFill/>
          <a:ln>
            <a:noFill/>
          </a:ln>
        </p:spPr>
      </p:pic>
      <p:pic>
        <p:nvPicPr>
          <p:cNvPr id="394" name="Google Shape;394;p36"/>
          <p:cNvPicPr preferRelativeResize="0"/>
          <p:nvPr/>
        </p:nvPicPr>
        <p:blipFill rotWithShape="1">
          <a:blip r:embed="rId4">
            <a:alphaModFix/>
          </a:blip>
          <a:srcRect b="0" l="0" r="0" t="0"/>
          <a:stretch/>
        </p:blipFill>
        <p:spPr>
          <a:xfrm>
            <a:off x="4643437" y="3071812"/>
            <a:ext cx="2257425" cy="2809875"/>
          </a:xfrm>
          <a:prstGeom prst="rect">
            <a:avLst/>
          </a:prstGeom>
          <a:noFill/>
          <a:ln>
            <a:noFill/>
          </a:ln>
        </p:spPr>
      </p:pic>
    </p:spTree>
  </p:cSld>
  <p:clrMapOvr>
    <a:masterClrMapping/>
  </p:clrMapOvr>
  <p:transition>
    <p:diamond/>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7"/>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100000"/>
              </a:lnSpc>
              <a:spcBef>
                <a:spcPts val="0"/>
              </a:spcBef>
              <a:spcAft>
                <a:spcPts val="0"/>
              </a:spcAft>
              <a:buClr>
                <a:schemeClr val="accent1"/>
              </a:buClr>
              <a:buSzPts val="1836"/>
              <a:buFont typeface="Noto Sans Symbols"/>
              <a:buChar char="🞂"/>
            </a:pPr>
            <a:r>
              <a:rPr b="1" i="0" lang="en-US" sz="2700" u="none">
                <a:solidFill>
                  <a:schemeClr val="dk1"/>
                </a:solidFill>
                <a:latin typeface="Calibri"/>
                <a:ea typeface="Calibri"/>
                <a:cs typeface="Calibri"/>
                <a:sym typeface="Calibri"/>
              </a:rPr>
              <a:t>Ετικέτα</a:t>
            </a:r>
            <a:r>
              <a:rPr b="0" i="0" lang="en-US" sz="2700" u="none">
                <a:solidFill>
                  <a:schemeClr val="dk1"/>
                </a:solidFill>
                <a:latin typeface="Calibri"/>
                <a:ea typeface="Calibri"/>
                <a:cs typeface="Calibri"/>
                <a:sym typeface="Calibri"/>
              </a:rPr>
              <a:t> (Label) ενός προϊόντος είναι το </a:t>
            </a:r>
            <a:r>
              <a:rPr b="1" i="0" lang="en-US" sz="2700" u="none">
                <a:solidFill>
                  <a:schemeClr val="dk1"/>
                </a:solidFill>
                <a:latin typeface="Calibri"/>
                <a:ea typeface="Calibri"/>
                <a:cs typeface="Calibri"/>
                <a:sym typeface="Calibri"/>
              </a:rPr>
              <a:t>γραπτό</a:t>
            </a:r>
            <a:r>
              <a:rPr b="0" i="0" lang="en-US" sz="2700" u="none">
                <a:solidFill>
                  <a:schemeClr val="dk1"/>
                </a:solidFill>
                <a:latin typeface="Calibri"/>
                <a:ea typeface="Calibri"/>
                <a:cs typeface="Calibri"/>
                <a:sym typeface="Calibri"/>
              </a:rPr>
              <a:t>, </a:t>
            </a:r>
            <a:r>
              <a:rPr b="1" i="0" lang="en-US" sz="2700" u="none">
                <a:solidFill>
                  <a:schemeClr val="dk1"/>
                </a:solidFill>
                <a:latin typeface="Calibri"/>
                <a:ea typeface="Calibri"/>
                <a:cs typeface="Calibri"/>
                <a:sym typeface="Calibri"/>
              </a:rPr>
              <a:t>τυπωμένο</a:t>
            </a:r>
            <a:r>
              <a:rPr b="0" i="0" lang="en-US" sz="2700" u="none">
                <a:solidFill>
                  <a:schemeClr val="dk1"/>
                </a:solidFill>
                <a:latin typeface="Calibri"/>
                <a:ea typeface="Calibri"/>
                <a:cs typeface="Calibri"/>
                <a:sym typeface="Calibri"/>
              </a:rPr>
              <a:t> </a:t>
            </a:r>
            <a:r>
              <a:rPr b="1" i="0" lang="en-US" sz="2700" u="none">
                <a:solidFill>
                  <a:schemeClr val="dk1"/>
                </a:solidFill>
                <a:latin typeface="Calibri"/>
                <a:ea typeface="Calibri"/>
                <a:cs typeface="Calibri"/>
                <a:sym typeface="Calibri"/>
              </a:rPr>
              <a:t>ή</a:t>
            </a:r>
            <a:r>
              <a:rPr b="0" i="0" lang="en-US" sz="2700" u="none">
                <a:solidFill>
                  <a:schemeClr val="dk1"/>
                </a:solidFill>
                <a:latin typeface="Calibri"/>
                <a:ea typeface="Calibri"/>
                <a:cs typeface="Calibri"/>
                <a:sym typeface="Calibri"/>
              </a:rPr>
              <a:t> </a:t>
            </a:r>
            <a:r>
              <a:rPr b="1" i="0" lang="en-US" sz="2700" u="none">
                <a:solidFill>
                  <a:schemeClr val="dk1"/>
                </a:solidFill>
                <a:latin typeface="Calibri"/>
                <a:ea typeface="Calibri"/>
                <a:cs typeface="Calibri"/>
                <a:sym typeface="Calibri"/>
              </a:rPr>
              <a:t>σχεδιασμένο</a:t>
            </a:r>
            <a:r>
              <a:rPr b="0" i="0" lang="en-US" sz="2700" u="none">
                <a:solidFill>
                  <a:schemeClr val="dk1"/>
                </a:solidFill>
                <a:latin typeface="Calibri"/>
                <a:ea typeface="Calibri"/>
                <a:cs typeface="Calibri"/>
                <a:sym typeface="Calibri"/>
              </a:rPr>
              <a:t> κομμάτι του υλικού συσκευασίας του προϊόντος, που έχει </a:t>
            </a:r>
            <a:r>
              <a:rPr b="1" i="0" lang="en-US" sz="2700" u="none">
                <a:solidFill>
                  <a:schemeClr val="dk1"/>
                </a:solidFill>
                <a:latin typeface="Calibri"/>
                <a:ea typeface="Calibri"/>
                <a:cs typeface="Calibri"/>
                <a:sym typeface="Calibri"/>
              </a:rPr>
              <a:t>σκοπό</a:t>
            </a:r>
            <a:r>
              <a:rPr b="0" i="0" lang="en-US" sz="2700" u="none">
                <a:solidFill>
                  <a:schemeClr val="dk1"/>
                </a:solidFill>
                <a:latin typeface="Calibri"/>
                <a:ea typeface="Calibri"/>
                <a:cs typeface="Calibri"/>
                <a:sym typeface="Calibri"/>
              </a:rPr>
              <a:t> την </a:t>
            </a:r>
            <a:r>
              <a:rPr b="1" i="0" lang="en-US" sz="2700" u="none">
                <a:solidFill>
                  <a:schemeClr val="dk1"/>
                </a:solidFill>
                <a:latin typeface="Calibri"/>
                <a:ea typeface="Calibri"/>
                <a:cs typeface="Calibri"/>
                <a:sym typeface="Calibri"/>
              </a:rPr>
              <a:t>ταυτοποίηση</a:t>
            </a:r>
            <a:r>
              <a:rPr b="0" i="0" lang="en-US" sz="2700" u="none">
                <a:solidFill>
                  <a:schemeClr val="dk1"/>
                </a:solidFill>
                <a:latin typeface="Calibri"/>
                <a:ea typeface="Calibri"/>
                <a:cs typeface="Calibri"/>
                <a:sym typeface="Calibri"/>
              </a:rPr>
              <a:t> των προϊόντων μιας επιχείρησης και την παροχή στους καταναλωτές </a:t>
            </a:r>
            <a:r>
              <a:rPr b="1" i="0" lang="en-US" sz="2700" u="none">
                <a:solidFill>
                  <a:schemeClr val="dk1"/>
                </a:solidFill>
                <a:latin typeface="Calibri"/>
                <a:ea typeface="Calibri"/>
                <a:cs typeface="Calibri"/>
                <a:sym typeface="Calibri"/>
              </a:rPr>
              <a:t>χρήσιμων</a:t>
            </a:r>
            <a:r>
              <a:rPr b="0" i="0" lang="en-US" sz="2700" u="none">
                <a:solidFill>
                  <a:schemeClr val="dk1"/>
                </a:solidFill>
                <a:latin typeface="Calibri"/>
                <a:ea typeface="Calibri"/>
                <a:cs typeface="Calibri"/>
                <a:sym typeface="Calibri"/>
              </a:rPr>
              <a:t> </a:t>
            </a:r>
            <a:r>
              <a:rPr b="1" i="0" lang="en-US" sz="2700" u="none">
                <a:solidFill>
                  <a:schemeClr val="dk1"/>
                </a:solidFill>
                <a:latin typeface="Calibri"/>
                <a:ea typeface="Calibri"/>
                <a:cs typeface="Calibri"/>
                <a:sym typeface="Calibri"/>
              </a:rPr>
              <a:t>πληροφοριών</a:t>
            </a:r>
            <a:r>
              <a:rPr b="0" i="0" lang="en-US" sz="2700" u="none">
                <a:solidFill>
                  <a:schemeClr val="dk1"/>
                </a:solidFill>
                <a:latin typeface="Calibri"/>
                <a:ea typeface="Calibri"/>
                <a:cs typeface="Calibri"/>
                <a:sym typeface="Calibri"/>
              </a:rPr>
              <a:t> για το προϊόν ώστε να </a:t>
            </a:r>
            <a:r>
              <a:rPr b="1" i="0" lang="en-US" sz="2700" u="none">
                <a:solidFill>
                  <a:schemeClr val="dk1"/>
                </a:solidFill>
                <a:latin typeface="Calibri"/>
                <a:ea typeface="Calibri"/>
                <a:cs typeface="Calibri"/>
                <a:sym typeface="Calibri"/>
              </a:rPr>
              <a:t>συμβάλλει</a:t>
            </a:r>
            <a:r>
              <a:rPr b="0" i="0" lang="en-US" sz="2700" u="none">
                <a:solidFill>
                  <a:schemeClr val="dk1"/>
                </a:solidFill>
                <a:latin typeface="Calibri"/>
                <a:ea typeface="Calibri"/>
                <a:cs typeface="Calibri"/>
                <a:sym typeface="Calibri"/>
              </a:rPr>
              <a:t> στη </a:t>
            </a:r>
            <a:r>
              <a:rPr b="1" i="0" lang="en-US" sz="2700" u="none">
                <a:solidFill>
                  <a:schemeClr val="dk1"/>
                </a:solidFill>
                <a:latin typeface="Calibri"/>
                <a:ea typeface="Calibri"/>
                <a:cs typeface="Calibri"/>
                <a:sym typeface="Calibri"/>
              </a:rPr>
              <a:t>προώθηση</a:t>
            </a:r>
            <a:r>
              <a:rPr b="0" i="0" lang="en-US" sz="2700" u="none">
                <a:solidFill>
                  <a:schemeClr val="dk1"/>
                </a:solidFill>
                <a:latin typeface="Calibri"/>
                <a:ea typeface="Calibri"/>
                <a:cs typeface="Calibri"/>
                <a:sym typeface="Calibri"/>
              </a:rPr>
              <a:t> </a:t>
            </a:r>
            <a:r>
              <a:rPr b="1" i="0" lang="en-US" sz="2700" u="none">
                <a:solidFill>
                  <a:schemeClr val="dk1"/>
                </a:solidFill>
                <a:latin typeface="Calibri"/>
                <a:ea typeface="Calibri"/>
                <a:cs typeface="Calibri"/>
                <a:sym typeface="Calibri"/>
              </a:rPr>
              <a:t>των</a:t>
            </a:r>
            <a:r>
              <a:rPr b="0" i="0" lang="en-US" sz="2700" u="none">
                <a:solidFill>
                  <a:schemeClr val="dk1"/>
                </a:solidFill>
                <a:latin typeface="Calibri"/>
                <a:ea typeface="Calibri"/>
                <a:cs typeface="Calibri"/>
                <a:sym typeface="Calibri"/>
              </a:rPr>
              <a:t> </a:t>
            </a:r>
            <a:r>
              <a:rPr b="1" i="0" lang="en-US" sz="2700" u="none">
                <a:solidFill>
                  <a:schemeClr val="dk1"/>
                </a:solidFill>
                <a:latin typeface="Calibri"/>
                <a:ea typeface="Calibri"/>
                <a:cs typeface="Calibri"/>
                <a:sym typeface="Calibri"/>
              </a:rPr>
              <a:t>πωλήσεων</a:t>
            </a:r>
            <a:r>
              <a:rPr b="0" i="0" lang="en-US" sz="2700" u="none">
                <a:solidFill>
                  <a:schemeClr val="dk1"/>
                </a:solidFill>
                <a:latin typeface="Calibri"/>
                <a:ea typeface="Calibri"/>
                <a:cs typeface="Calibri"/>
                <a:sym typeface="Calibri"/>
              </a:rPr>
              <a:t> του.</a:t>
            </a:r>
            <a:endParaRPr/>
          </a:p>
        </p:txBody>
      </p:sp>
      <p:sp>
        <p:nvSpPr>
          <p:cNvPr id="400" name="Google Shape;400;p37"/>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401" name="Google Shape;401;p37"/>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Προϊόντα ιδιωτικής ετικέτας</a:t>
            </a:r>
            <a:endParaRPr b="1" i="0" sz="4100" u="none" cap="none" strike="noStrike">
              <a:solidFill>
                <a:schemeClr val="dk2"/>
              </a:solidFill>
              <a:latin typeface="Calibri"/>
              <a:ea typeface="Calibri"/>
              <a:cs typeface="Calibri"/>
              <a:sym typeface="Calibri"/>
            </a:endParaRPr>
          </a:p>
        </p:txBody>
      </p:sp>
    </p:spTree>
  </p:cSld>
  <p:clrMapOvr>
    <a:masterClrMapping/>
  </p:clrMapOvr>
  <p:transition>
    <p:diamond/>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8"/>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100000"/>
              </a:lnSpc>
              <a:spcBef>
                <a:spcPts val="0"/>
              </a:spcBef>
              <a:spcAft>
                <a:spcPts val="0"/>
              </a:spcAft>
              <a:buClr>
                <a:schemeClr val="accent1"/>
              </a:buClr>
              <a:buSzPts val="1360"/>
              <a:buFont typeface="Noto Sans Symbols"/>
              <a:buChar char="🞂"/>
            </a:pPr>
            <a:r>
              <a:rPr b="0" i="0" lang="en-US" sz="2000" u="none">
                <a:solidFill>
                  <a:schemeClr val="dk1"/>
                </a:solidFill>
                <a:latin typeface="Calibri"/>
                <a:ea typeface="Calibri"/>
                <a:cs typeface="Calibri"/>
                <a:sym typeface="Calibri"/>
              </a:rPr>
              <a:t>Η νομοθεσία για την επισήμανση των τροφίμων υπάγεται στο καθεστώς της γενικής επισήμανσης τροφίμων (General Food Labeling) και ελέγχεται από την Οδηγία 2000/13/ΕΚ. </a:t>
            </a:r>
            <a:endParaRPr/>
          </a:p>
          <a:p>
            <a:pPr indent="-255587" lvl="0" marL="365125" marR="0" rtl="0" algn="just">
              <a:lnSpc>
                <a:spcPct val="100000"/>
              </a:lnSpc>
              <a:spcBef>
                <a:spcPts val="400"/>
              </a:spcBef>
              <a:spcAft>
                <a:spcPts val="0"/>
              </a:spcAft>
              <a:buClr>
                <a:schemeClr val="accent1"/>
              </a:buClr>
              <a:buSzPts val="1360"/>
              <a:buFont typeface="Noto Sans Symbols"/>
              <a:buChar char="🞂"/>
            </a:pPr>
            <a:r>
              <a:rPr b="0" i="0" lang="en-US" sz="2000" u="none">
                <a:solidFill>
                  <a:schemeClr val="dk1"/>
                </a:solidFill>
                <a:latin typeface="Calibri"/>
                <a:ea typeface="Calibri"/>
                <a:cs typeface="Calibri"/>
                <a:sym typeface="Calibri"/>
              </a:rPr>
              <a:t>Η νομοθεσία για την επισήμανση, παρουσίαση και διαφήμιση των τροφίμων εφαρμόζεται στα συσκευασμένα τρόφιμα τα οποία προορίζονται να παραδοθούν ως έχουν στον τελικό καταναλωτή ή σε εστιατόρια, σε νοσοκομεία και σε άλλες παρόμοιες μονάδες ομαδικής εστίασης. </a:t>
            </a:r>
            <a:endParaRPr/>
          </a:p>
          <a:p>
            <a:pPr indent="-255587" lvl="0" marL="365125" marR="0" rtl="0" algn="just">
              <a:lnSpc>
                <a:spcPct val="100000"/>
              </a:lnSpc>
              <a:spcBef>
                <a:spcPts val="400"/>
              </a:spcBef>
              <a:spcAft>
                <a:spcPts val="0"/>
              </a:spcAft>
              <a:buClr>
                <a:schemeClr val="accent1"/>
              </a:buClr>
              <a:buSzPts val="1360"/>
              <a:buFont typeface="Noto Sans Symbols"/>
              <a:buChar char="🞂"/>
            </a:pPr>
            <a:r>
              <a:rPr b="0" i="0" lang="en-US" sz="2000" u="none">
                <a:solidFill>
                  <a:schemeClr val="dk1"/>
                </a:solidFill>
                <a:latin typeface="Calibri"/>
                <a:ea typeface="Calibri"/>
                <a:cs typeface="Calibri"/>
                <a:sym typeface="Calibri"/>
              </a:rPr>
              <a:t>Υποχρεωτικές ένδειξης σήμανσης:</a:t>
            </a:r>
            <a:endParaRPr/>
          </a:p>
        </p:txBody>
      </p:sp>
      <p:sp>
        <p:nvSpPr>
          <p:cNvPr id="407" name="Google Shape;407;p38"/>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408" name="Google Shape;408;p38"/>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Σήμανση Προϊόντων – Τροφίμων</a:t>
            </a:r>
            <a:endParaRPr b="1" i="0" sz="4100" u="none" cap="none" strike="noStrike">
              <a:solidFill>
                <a:schemeClr val="dk2"/>
              </a:solidFill>
              <a:latin typeface="Calibri"/>
              <a:ea typeface="Calibri"/>
              <a:cs typeface="Calibri"/>
              <a:sym typeface="Calibri"/>
            </a:endParaRPr>
          </a:p>
        </p:txBody>
      </p:sp>
      <p:pic>
        <p:nvPicPr>
          <p:cNvPr id="409" name="Google Shape;409;p38"/>
          <p:cNvPicPr preferRelativeResize="0"/>
          <p:nvPr/>
        </p:nvPicPr>
        <p:blipFill rotWithShape="1">
          <a:blip r:embed="rId3">
            <a:alphaModFix/>
          </a:blip>
          <a:srcRect b="0" l="0" r="0" t="0"/>
          <a:stretch/>
        </p:blipFill>
        <p:spPr>
          <a:xfrm>
            <a:off x="928687" y="4497387"/>
            <a:ext cx="5929312" cy="2074862"/>
          </a:xfrm>
          <a:prstGeom prst="rect">
            <a:avLst/>
          </a:prstGeom>
          <a:noFill/>
          <a:ln>
            <a:noFill/>
          </a:ln>
        </p:spPr>
      </p:pic>
    </p:spTree>
  </p:cSld>
  <p:clrMapOvr>
    <a:masterClrMapping/>
  </p:clrMapOvr>
  <p:transition>
    <p:diamond/>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9"/>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Συνδέουν τους παραγωγούς με τους καταναλωτές, </a:t>
            </a:r>
            <a:endParaRPr/>
          </a:p>
          <a:p>
            <a:pPr indent="-255587" lvl="0" marL="365125" marR="0" rtl="0" algn="just">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Μειώνει την πιθανότητα υποκατάστασης των προϊόντων με άλλα ανταγωνιστικά, </a:t>
            </a:r>
            <a:endParaRPr/>
          </a:p>
          <a:p>
            <a:pPr indent="-255587" lvl="0" marL="365125" marR="0" rtl="0" algn="just">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Ευνοούν την αύξηση της παραγωγής. </a:t>
            </a:r>
            <a:endParaRPr/>
          </a:p>
          <a:p>
            <a:pPr indent="-139001" lvl="0" marL="365125" marR="0" rtl="0" algn="just">
              <a:lnSpc>
                <a:spcPct val="100000"/>
              </a:lnSpc>
              <a:spcBef>
                <a:spcPts val="400"/>
              </a:spcBef>
              <a:spcAft>
                <a:spcPts val="0"/>
              </a:spcAft>
              <a:buClr>
                <a:schemeClr val="accent1"/>
              </a:buClr>
              <a:buSzPts val="1836"/>
              <a:buFont typeface="Arial"/>
              <a:buNone/>
            </a:pPr>
            <a:r>
              <a:t/>
            </a:r>
            <a:endParaRPr b="0" i="0" sz="2700" u="none">
              <a:solidFill>
                <a:schemeClr val="dk1"/>
              </a:solidFill>
              <a:latin typeface="Calibri"/>
              <a:ea typeface="Calibri"/>
              <a:cs typeface="Calibri"/>
              <a:sym typeface="Calibri"/>
            </a:endParaRPr>
          </a:p>
          <a:p>
            <a:pPr indent="-255587" lvl="0" marL="365125" marR="0" rtl="0" algn="just">
              <a:lnSpc>
                <a:spcPct val="100000"/>
              </a:lnSpc>
              <a:spcBef>
                <a:spcPts val="400"/>
              </a:spcBef>
              <a:spcAft>
                <a:spcPts val="0"/>
              </a:spcAft>
              <a:buClr>
                <a:schemeClr val="accent1"/>
              </a:buClr>
              <a:buSzPts val="1836"/>
              <a:buFont typeface="Noto Sans Symbols"/>
              <a:buNone/>
            </a:pPr>
            <a:r>
              <a:rPr b="0" i="0" lang="en-US" sz="2700" u="none">
                <a:solidFill>
                  <a:schemeClr val="dk1"/>
                </a:solidFill>
                <a:latin typeface="Calibri"/>
                <a:ea typeface="Calibri"/>
                <a:cs typeface="Calibri"/>
                <a:sym typeface="Calibri"/>
              </a:rPr>
              <a:t>	Προϋποθέσεις για τη διάθεση των αγροτικών προϊόντων με το εμπορικό σήμα των παραγωγών. </a:t>
            </a:r>
            <a:endParaRPr/>
          </a:p>
          <a:p>
            <a:pPr indent="-228599" lvl="1" marL="620712" marR="0" rtl="0" algn="just">
              <a:lnSpc>
                <a:spcPct val="100000"/>
              </a:lnSpc>
              <a:spcBef>
                <a:spcPts val="300"/>
              </a:spcBef>
              <a:spcAft>
                <a:spcPts val="0"/>
              </a:spcAft>
              <a:buClr>
                <a:schemeClr val="accent1"/>
              </a:buClr>
              <a:buSzPts val="2300"/>
              <a:buFont typeface="Noto Sans Symbols"/>
              <a:buChar char="⮚"/>
            </a:pPr>
            <a:r>
              <a:rPr b="0" i="0" lang="en-US" sz="2300" u="none" cap="none" strike="noStrike">
                <a:solidFill>
                  <a:schemeClr val="dk1"/>
                </a:solidFill>
                <a:latin typeface="Calibri"/>
                <a:ea typeface="Calibri"/>
                <a:cs typeface="Calibri"/>
                <a:sym typeface="Calibri"/>
              </a:rPr>
              <a:t>Το προϊόν να παράγεται σε μεγάλες ποσότητες, </a:t>
            </a:r>
            <a:endParaRPr/>
          </a:p>
          <a:p>
            <a:pPr indent="-228599" lvl="1" marL="620712" marR="0" rtl="0" algn="just">
              <a:lnSpc>
                <a:spcPct val="100000"/>
              </a:lnSpc>
              <a:spcBef>
                <a:spcPts val="300"/>
              </a:spcBef>
              <a:spcAft>
                <a:spcPts val="0"/>
              </a:spcAft>
              <a:buClr>
                <a:schemeClr val="accent1"/>
              </a:buClr>
              <a:buSzPts val="2300"/>
              <a:buFont typeface="Noto Sans Symbols"/>
              <a:buChar char="⮚"/>
            </a:pPr>
            <a:r>
              <a:rPr b="0" i="0" lang="en-US" sz="2300" u="none" cap="none" strike="noStrike">
                <a:solidFill>
                  <a:schemeClr val="dk1"/>
                </a:solidFill>
                <a:latin typeface="Calibri"/>
                <a:ea typeface="Calibri"/>
                <a:cs typeface="Calibri"/>
                <a:sym typeface="Calibri"/>
              </a:rPr>
              <a:t>Το προϊόν να είναι καλής ποιότητας.</a:t>
            </a:r>
            <a:endParaRPr/>
          </a:p>
        </p:txBody>
      </p:sp>
      <p:sp>
        <p:nvSpPr>
          <p:cNvPr id="416" name="Google Shape;416;p39"/>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417" name="Google Shape;417;p39"/>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just">
              <a:lnSpc>
                <a:spcPct val="100000"/>
              </a:lnSpc>
              <a:spcBef>
                <a:spcPts val="0"/>
              </a:spcBef>
              <a:spcAft>
                <a:spcPts val="0"/>
              </a:spcAft>
              <a:buClr>
                <a:schemeClr val="dk2"/>
              </a:buClr>
              <a:buSzPts val="2800"/>
              <a:buFont typeface="Calibri"/>
              <a:buNone/>
            </a:pPr>
            <a:r>
              <a:rPr b="1" i="0" lang="en-US" sz="2800" u="none" cap="none" strike="noStrike">
                <a:solidFill>
                  <a:schemeClr val="dk2"/>
                </a:solidFill>
                <a:latin typeface="Calibri"/>
                <a:ea typeface="Calibri"/>
                <a:cs typeface="Calibri"/>
                <a:sym typeface="Calibri"/>
              </a:rPr>
              <a:t>Λόγοι που οδηγούν στη διάθεση των αγροτικών προϊόντων με το εμπορικό σήμα των παραγωγών</a:t>
            </a:r>
            <a:endParaRPr b="1" i="0" sz="2800" u="none" cap="none" strike="noStrike">
              <a:solidFill>
                <a:schemeClr val="dk2"/>
              </a:solidFill>
              <a:latin typeface="Calibri"/>
              <a:ea typeface="Calibri"/>
              <a:cs typeface="Calibri"/>
              <a:sym typeface="Calibri"/>
            </a:endParaRPr>
          </a:p>
        </p:txBody>
      </p:sp>
    </p:spTree>
  </p:cSld>
  <p:clrMapOvr>
    <a:masterClrMapping/>
  </p:clrMapOvr>
  <p:transition>
    <p:diamond/>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4"/>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None/>
            </a:pPr>
            <a:r>
              <a:rPr b="1" i="0" lang="en-US" sz="2700" u="none" cap="none" strike="noStrike">
                <a:solidFill>
                  <a:schemeClr val="dk1"/>
                </a:solidFill>
                <a:latin typeface="Calibri"/>
                <a:ea typeface="Calibri"/>
                <a:cs typeface="Calibri"/>
                <a:sym typeface="Calibri"/>
              </a:rPr>
              <a:t>Ορισμός </a:t>
            </a:r>
            <a:endParaRPr/>
          </a:p>
          <a:p>
            <a:pPr indent="-255587" lvl="0" marL="365125" marR="0" rtl="0" algn="just">
              <a:lnSpc>
                <a:spcPct val="100000"/>
              </a:lnSpc>
              <a:spcBef>
                <a:spcPts val="400"/>
              </a:spcBef>
              <a:spcAft>
                <a:spcPts val="0"/>
              </a:spcAft>
              <a:buClr>
                <a:schemeClr val="accent1"/>
              </a:buClr>
              <a:buSzPts val="1836"/>
              <a:buFont typeface="Noto Sans Symbols"/>
              <a:buNone/>
            </a:pPr>
            <a:r>
              <a:rPr b="0" i="0" lang="en-US" sz="2700" u="none" cap="none" strike="noStrike">
                <a:solidFill>
                  <a:schemeClr val="dk1"/>
                </a:solidFill>
                <a:latin typeface="Calibri"/>
                <a:ea typeface="Calibri"/>
                <a:cs typeface="Calibri"/>
                <a:sym typeface="Calibri"/>
              </a:rPr>
              <a:t>	Η έννοια της ποιότητας όπως αυτή ορίζεται από τον Διεθνή Οργανισμό Τυποποίησης (ISO) αναφέρεται στο σύνολο των ιδιοτήτων και των χαρακτηριστικών ενός προϊόντος τα οποία του προσδίδουν τη δυνατότητα να ανταποκρίνεται στις απαιτήσεις του καταναλωτή.</a:t>
            </a:r>
            <a:endParaRPr/>
          </a:p>
        </p:txBody>
      </p:sp>
      <p:sp>
        <p:nvSpPr>
          <p:cNvPr id="161" name="Google Shape;161;p4"/>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Ποιότητα</a:t>
            </a:r>
            <a:endParaRPr b="1" i="0" sz="4100" u="none" cap="none" strike="noStrike">
              <a:solidFill>
                <a:schemeClr val="dk2"/>
              </a:solidFill>
              <a:latin typeface="Calibri"/>
              <a:ea typeface="Calibri"/>
              <a:cs typeface="Calibri"/>
              <a:sym typeface="Calibri"/>
            </a:endParaRPr>
          </a:p>
        </p:txBody>
      </p:sp>
      <p:sp>
        <p:nvSpPr>
          <p:cNvPr id="162" name="Google Shape;162;p4"/>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0"/>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Με τον όρο </a:t>
            </a:r>
            <a:r>
              <a:rPr b="1" i="0" lang="en-US" sz="2700" u="none">
                <a:solidFill>
                  <a:schemeClr val="dk1"/>
                </a:solidFill>
                <a:latin typeface="Calibri"/>
                <a:ea typeface="Calibri"/>
                <a:cs typeface="Calibri"/>
                <a:sym typeface="Calibri"/>
              </a:rPr>
              <a:t>μεταφορά προϊόντων </a:t>
            </a:r>
            <a:r>
              <a:rPr b="0" i="0" lang="en-US" sz="2700" u="none">
                <a:solidFill>
                  <a:schemeClr val="dk1"/>
                </a:solidFill>
                <a:latin typeface="Calibri"/>
                <a:ea typeface="Calibri"/>
                <a:cs typeface="Calibri"/>
                <a:sym typeface="Calibri"/>
              </a:rPr>
              <a:t>εννοούμε τη διακίνηση τους από τους τόπους παραγωγής στα κέντρα επεξεργασίας και διάθεσης τους.</a:t>
            </a:r>
            <a:endParaRPr/>
          </a:p>
          <a:p>
            <a:pPr indent="-139001" lvl="0" marL="365125" marR="0" rtl="0" algn="just">
              <a:lnSpc>
                <a:spcPct val="100000"/>
              </a:lnSpc>
              <a:spcBef>
                <a:spcPts val="400"/>
              </a:spcBef>
              <a:spcAft>
                <a:spcPts val="0"/>
              </a:spcAft>
              <a:buClr>
                <a:schemeClr val="accent1"/>
              </a:buClr>
              <a:buSzPts val="1836"/>
              <a:buFont typeface="Noto Sans Symbols"/>
              <a:buNone/>
            </a:pPr>
            <a:r>
              <a:t/>
            </a:r>
            <a:endParaRPr b="0" i="0" sz="2700" u="none">
              <a:solidFill>
                <a:schemeClr val="dk1"/>
              </a:solidFill>
              <a:latin typeface="Calibri"/>
              <a:ea typeface="Calibri"/>
              <a:cs typeface="Calibri"/>
              <a:sym typeface="Calibri"/>
            </a:endParaRPr>
          </a:p>
          <a:p>
            <a:pPr indent="-255587" lvl="0" marL="365125" marR="0" rtl="0" algn="just">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Ο βασικός ρόλος της μεταφοράς των αγροτικών προϊόντων είναι να μεταφέρει τα προϊόντα στον τόπο κατανάλωσης, έτσι ώστε να γίνει δυνατή η αγορά και η κατανάλωση τους από τους καταναλωτές.</a:t>
            </a:r>
            <a:endParaRPr/>
          </a:p>
        </p:txBody>
      </p:sp>
      <p:sp>
        <p:nvSpPr>
          <p:cNvPr id="423" name="Google Shape;423;p40"/>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424" name="Google Shape;424;p40"/>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Έννοια και ρόλος των μεταφορών</a:t>
            </a:r>
            <a:endParaRPr b="1" i="0" sz="4100" u="none" cap="none" strike="noStrike">
              <a:solidFill>
                <a:schemeClr val="dk2"/>
              </a:solidFill>
              <a:latin typeface="Calibri"/>
              <a:ea typeface="Calibri"/>
              <a:cs typeface="Calibri"/>
              <a:sym typeface="Calibri"/>
            </a:endParaRPr>
          </a:p>
        </p:txBody>
      </p:sp>
    </p:spTree>
  </p:cSld>
  <p:clrMapOvr>
    <a:masterClrMapping/>
  </p:clrMapOvr>
  <p:transition>
    <p:diamond/>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1"/>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Char char="🞂"/>
            </a:pPr>
            <a:r>
              <a:rPr b="1" i="0" lang="en-US" sz="2700" u="none">
                <a:solidFill>
                  <a:schemeClr val="dk1"/>
                </a:solidFill>
                <a:latin typeface="Calibri"/>
                <a:ea typeface="Calibri"/>
                <a:cs typeface="Calibri"/>
                <a:sym typeface="Calibri"/>
              </a:rPr>
              <a:t>Συγκέντρωση</a:t>
            </a:r>
            <a:r>
              <a:rPr b="0" i="0" lang="en-US" sz="2700" u="none">
                <a:solidFill>
                  <a:schemeClr val="dk1"/>
                </a:solidFill>
                <a:latin typeface="Calibri"/>
                <a:ea typeface="Calibri"/>
                <a:cs typeface="Calibri"/>
                <a:sym typeface="Calibri"/>
              </a:rPr>
              <a:t> (μεταφορά από τα σημεία παραγωγής σε ένα σημείο οπού μπορεί να τυποποιηθεί, συσκευαστεί ή επεξεργαστεί) </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1" i="0" lang="en-US" sz="2700" u="none">
                <a:solidFill>
                  <a:schemeClr val="dk1"/>
                </a:solidFill>
                <a:latin typeface="Calibri"/>
                <a:ea typeface="Calibri"/>
                <a:cs typeface="Calibri"/>
                <a:sym typeface="Calibri"/>
              </a:rPr>
              <a:t>Διακίνηση</a:t>
            </a:r>
            <a:r>
              <a:rPr b="0" i="0" lang="en-US" sz="2700" u="none">
                <a:solidFill>
                  <a:schemeClr val="dk1"/>
                </a:solidFill>
                <a:latin typeface="Calibri"/>
                <a:ea typeface="Calibri"/>
                <a:cs typeface="Calibri"/>
                <a:sym typeface="Calibri"/>
              </a:rPr>
              <a:t> </a:t>
            </a:r>
            <a:r>
              <a:rPr b="1" i="0" lang="en-US" sz="2700" u="none">
                <a:solidFill>
                  <a:schemeClr val="dk1"/>
                </a:solidFill>
                <a:latin typeface="Calibri"/>
                <a:ea typeface="Calibri"/>
                <a:cs typeface="Calibri"/>
                <a:sym typeface="Calibri"/>
              </a:rPr>
              <a:t>ή</a:t>
            </a:r>
            <a:r>
              <a:rPr b="0" i="0" lang="en-US" sz="2700" u="none">
                <a:solidFill>
                  <a:schemeClr val="dk1"/>
                </a:solidFill>
                <a:latin typeface="Calibri"/>
                <a:ea typeface="Calibri"/>
                <a:cs typeface="Calibri"/>
                <a:sym typeface="Calibri"/>
              </a:rPr>
              <a:t> </a:t>
            </a:r>
            <a:r>
              <a:rPr b="1" i="0" lang="en-US" sz="2700" u="none">
                <a:solidFill>
                  <a:schemeClr val="dk1"/>
                </a:solidFill>
                <a:latin typeface="Calibri"/>
                <a:ea typeface="Calibri"/>
                <a:cs typeface="Calibri"/>
                <a:sym typeface="Calibri"/>
              </a:rPr>
              <a:t>μεταφορά</a:t>
            </a:r>
            <a:r>
              <a:rPr b="0" i="0" lang="en-US" sz="2700" u="none">
                <a:solidFill>
                  <a:schemeClr val="dk1"/>
                </a:solidFill>
                <a:latin typeface="Calibri"/>
                <a:ea typeface="Calibri"/>
                <a:cs typeface="Calibri"/>
                <a:sym typeface="Calibri"/>
              </a:rPr>
              <a:t> (μεταφορά από τα σημεία παραγωγής σε κεντρικά σημεία κατανάλωσης)</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1" i="0" lang="en-US" sz="2700" u="none">
                <a:solidFill>
                  <a:schemeClr val="dk1"/>
                </a:solidFill>
                <a:latin typeface="Calibri"/>
                <a:ea typeface="Calibri"/>
                <a:cs typeface="Calibri"/>
                <a:sym typeface="Calibri"/>
              </a:rPr>
              <a:t>Διανομή</a:t>
            </a:r>
            <a:r>
              <a:rPr b="0" i="0" lang="en-US" sz="2700" u="none">
                <a:solidFill>
                  <a:schemeClr val="dk1"/>
                </a:solidFill>
                <a:latin typeface="Calibri"/>
                <a:ea typeface="Calibri"/>
                <a:cs typeface="Calibri"/>
                <a:sym typeface="Calibri"/>
              </a:rPr>
              <a:t> (μεταφορά από τα σημεία συγκέντρωσης στα σημεία λιανικής πώλησης)</a:t>
            </a:r>
            <a:endParaRPr/>
          </a:p>
        </p:txBody>
      </p:sp>
      <p:sp>
        <p:nvSpPr>
          <p:cNvPr id="430" name="Google Shape;430;p41"/>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431" name="Google Shape;431;p41"/>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0"/>
              </a:spcAft>
              <a:buClr>
                <a:schemeClr val="dk2"/>
              </a:buClr>
              <a:buSzPct val="100000"/>
              <a:buFont typeface="Calibri"/>
              <a:buNone/>
            </a:pPr>
            <a:r>
              <a:rPr b="1" i="0" lang="en-US" sz="4100" u="none" cap="none" strike="noStrike">
                <a:solidFill>
                  <a:schemeClr val="dk2"/>
                </a:solidFill>
                <a:latin typeface="Calibri"/>
                <a:ea typeface="Calibri"/>
                <a:cs typeface="Calibri"/>
                <a:sym typeface="Calibri"/>
              </a:rPr>
              <a:t>Τρεις γενικές κατηγορίες μεταφοράς αγροτικών προϊόντων</a:t>
            </a:r>
            <a:endParaRPr b="1" i="0" sz="4100" u="none" cap="none" strike="noStrike">
              <a:solidFill>
                <a:schemeClr val="dk2"/>
              </a:solidFill>
              <a:latin typeface="Calibri"/>
              <a:ea typeface="Calibri"/>
              <a:cs typeface="Calibri"/>
              <a:sym typeface="Calibri"/>
            </a:endParaRPr>
          </a:p>
        </p:txBody>
      </p:sp>
    </p:spTree>
  </p:cSld>
  <p:clrMapOvr>
    <a:masterClrMapping/>
  </p:clrMapOvr>
  <p:transition>
    <p:diamond/>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2"/>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Χαμηλό κόστος μεταφοράς, </a:t>
            </a:r>
            <a:endParaRPr/>
          </a:p>
          <a:p>
            <a:pPr indent="-139001" lvl="0" marL="365125" marR="0" rtl="0" algn="l">
              <a:lnSpc>
                <a:spcPct val="100000"/>
              </a:lnSpc>
              <a:spcBef>
                <a:spcPts val="400"/>
              </a:spcBef>
              <a:spcAft>
                <a:spcPts val="0"/>
              </a:spcAft>
              <a:buClr>
                <a:schemeClr val="accent1"/>
              </a:buClr>
              <a:buSzPts val="1836"/>
              <a:buFont typeface="Noto Sans Symbols"/>
              <a:buNone/>
            </a:pPr>
            <a:r>
              <a:t/>
            </a:r>
            <a:endParaRPr b="0" i="0" sz="2700" u="none">
              <a:solidFill>
                <a:schemeClr val="dk1"/>
              </a:solidFill>
              <a:latin typeface="Calibri"/>
              <a:ea typeface="Calibri"/>
              <a:cs typeface="Calibri"/>
              <a:sym typeface="Calibri"/>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Μείωση του χρόνου μεταφοράς ,</a:t>
            </a:r>
            <a:endParaRPr/>
          </a:p>
          <a:p>
            <a:pPr indent="-228599" lvl="1" marL="620712" marR="0" rtl="0" algn="l">
              <a:lnSpc>
                <a:spcPct val="100000"/>
              </a:lnSpc>
              <a:spcBef>
                <a:spcPts val="300"/>
              </a:spcBef>
              <a:spcAft>
                <a:spcPts val="0"/>
              </a:spcAft>
              <a:buClr>
                <a:schemeClr val="accent1"/>
              </a:buClr>
              <a:buSzPts val="2300"/>
              <a:buFont typeface="Noto Sans Symbols"/>
              <a:buChar char="▪"/>
            </a:pPr>
            <a:r>
              <a:rPr b="0" i="0" lang="en-US" sz="2300" u="none" cap="none" strike="noStrike">
                <a:solidFill>
                  <a:schemeClr val="dk1"/>
                </a:solidFill>
                <a:latin typeface="Calibri"/>
                <a:ea typeface="Calibri"/>
                <a:cs typeface="Calibri"/>
                <a:sym typeface="Calibri"/>
              </a:rPr>
              <a:t>Άμεση ικανοποίηση της ζήτησης των καταναλωτών </a:t>
            </a:r>
            <a:endParaRPr/>
          </a:p>
          <a:p>
            <a:pPr indent="-228599" lvl="1" marL="620712" marR="0" rtl="0" algn="l">
              <a:lnSpc>
                <a:spcPct val="100000"/>
              </a:lnSpc>
              <a:spcBef>
                <a:spcPts val="300"/>
              </a:spcBef>
              <a:spcAft>
                <a:spcPts val="0"/>
              </a:spcAft>
              <a:buClr>
                <a:schemeClr val="accent1"/>
              </a:buClr>
              <a:buSzPts val="2300"/>
              <a:buFont typeface="Noto Sans Symbols"/>
              <a:buChar char="▪"/>
            </a:pPr>
            <a:r>
              <a:rPr b="0" i="0" lang="en-US" sz="2300" u="none" cap="none" strike="noStrike">
                <a:solidFill>
                  <a:schemeClr val="dk1"/>
                </a:solidFill>
                <a:latin typeface="Calibri"/>
                <a:ea typeface="Calibri"/>
                <a:cs typeface="Calibri"/>
                <a:sym typeface="Calibri"/>
              </a:rPr>
              <a:t>Μείωση των κίνδυνων φθοράς ή ποιοτικής αλλοίωσης. </a:t>
            </a:r>
            <a:endParaRPr/>
          </a:p>
          <a:p>
            <a:pPr indent="-82549" lvl="1" marL="620712" marR="0" rtl="0" algn="l">
              <a:lnSpc>
                <a:spcPct val="100000"/>
              </a:lnSpc>
              <a:spcBef>
                <a:spcPts val="300"/>
              </a:spcBef>
              <a:spcAft>
                <a:spcPts val="0"/>
              </a:spcAft>
              <a:buClr>
                <a:schemeClr val="accent1"/>
              </a:buClr>
              <a:buSzPts val="2300"/>
              <a:buFont typeface="Noto Sans Symbols"/>
              <a:buNone/>
            </a:pPr>
            <a:r>
              <a:t/>
            </a:r>
            <a:endParaRPr b="0" i="0" sz="2300" u="none" cap="none" strike="noStrike">
              <a:solidFill>
                <a:schemeClr val="dk1"/>
              </a:solidFill>
              <a:latin typeface="Calibri"/>
              <a:ea typeface="Calibri"/>
              <a:cs typeface="Calibri"/>
              <a:sym typeface="Calibri"/>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Αποφυγή φθοράς των μεταφερόμενων προϊόντων</a:t>
            </a:r>
            <a:endParaRPr/>
          </a:p>
        </p:txBody>
      </p:sp>
      <p:sp>
        <p:nvSpPr>
          <p:cNvPr id="437" name="Google Shape;437;p42"/>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438" name="Google Shape;438;p42"/>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500"/>
              <a:buFont typeface="Calibri"/>
              <a:buNone/>
            </a:pPr>
            <a:r>
              <a:rPr b="1" i="0" lang="en-US" sz="3500" u="none" cap="none" strike="noStrike">
                <a:solidFill>
                  <a:schemeClr val="dk2"/>
                </a:solidFill>
                <a:latin typeface="Calibri"/>
                <a:ea typeface="Calibri"/>
                <a:cs typeface="Calibri"/>
                <a:sym typeface="Calibri"/>
              </a:rPr>
              <a:t>Επιδιωκόμενοι σκοποί κατά τις μεταφορές</a:t>
            </a:r>
            <a:endParaRPr b="1" i="0" sz="3500" u="none" cap="none" strike="noStrike">
              <a:solidFill>
                <a:schemeClr val="dk2"/>
              </a:solidFill>
              <a:latin typeface="Calibri"/>
              <a:ea typeface="Calibri"/>
              <a:cs typeface="Calibri"/>
              <a:sym typeface="Calibri"/>
            </a:endParaRPr>
          </a:p>
        </p:txBody>
      </p:sp>
    </p:spTree>
  </p:cSld>
  <p:clrMapOvr>
    <a:masterClrMapping/>
  </p:clrMapOvr>
  <p:transition>
    <p:diamond/>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43"/>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444" name="Google Shape;444;p43"/>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Οδοί μεταφοράς</a:t>
            </a:r>
            <a:endParaRPr b="1" i="0" sz="4100" u="none" cap="none" strike="noStrike">
              <a:solidFill>
                <a:schemeClr val="dk2"/>
              </a:solidFill>
              <a:latin typeface="Calibri"/>
              <a:ea typeface="Calibri"/>
              <a:cs typeface="Calibri"/>
              <a:sym typeface="Calibri"/>
            </a:endParaRPr>
          </a:p>
        </p:txBody>
      </p:sp>
      <p:pic>
        <p:nvPicPr>
          <p:cNvPr id="445" name="Google Shape;445;p43"/>
          <p:cNvPicPr preferRelativeResize="0"/>
          <p:nvPr/>
        </p:nvPicPr>
        <p:blipFill rotWithShape="1">
          <a:blip r:embed="rId3">
            <a:alphaModFix/>
          </a:blip>
          <a:srcRect b="0" l="0" r="0" t="0"/>
          <a:stretch/>
        </p:blipFill>
        <p:spPr>
          <a:xfrm>
            <a:off x="1214437" y="1500187"/>
            <a:ext cx="6715125" cy="4592637"/>
          </a:xfrm>
          <a:prstGeom prst="rect">
            <a:avLst/>
          </a:prstGeom>
          <a:noFill/>
          <a:ln>
            <a:noFill/>
          </a:ln>
        </p:spPr>
      </p:pic>
    </p:spTree>
  </p:cSld>
  <p:clrMapOvr>
    <a:masterClrMapping/>
  </p:clrMapOvr>
  <p:transition>
    <p:diamond/>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44"/>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451" name="Google Shape;451;p44"/>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Οδοί μεταφοράς</a:t>
            </a:r>
            <a:endParaRPr b="1" i="0" sz="4100" u="none" cap="none" strike="noStrike">
              <a:solidFill>
                <a:schemeClr val="dk2"/>
              </a:solidFill>
              <a:latin typeface="Lucida Sans"/>
              <a:ea typeface="Lucida Sans"/>
              <a:cs typeface="Lucida Sans"/>
              <a:sym typeface="Lucida Sans"/>
            </a:endParaRPr>
          </a:p>
        </p:txBody>
      </p:sp>
      <p:pic>
        <p:nvPicPr>
          <p:cNvPr id="452" name="Google Shape;452;p44"/>
          <p:cNvPicPr preferRelativeResize="0"/>
          <p:nvPr/>
        </p:nvPicPr>
        <p:blipFill rotWithShape="1">
          <a:blip r:embed="rId3">
            <a:alphaModFix/>
          </a:blip>
          <a:srcRect b="0" l="0" r="0" t="0"/>
          <a:stretch/>
        </p:blipFill>
        <p:spPr>
          <a:xfrm>
            <a:off x="1238250" y="1338262"/>
            <a:ext cx="6667500" cy="4181475"/>
          </a:xfrm>
          <a:prstGeom prst="rect">
            <a:avLst/>
          </a:prstGeom>
          <a:noFill/>
          <a:ln>
            <a:noFill/>
          </a:ln>
        </p:spPr>
      </p:pic>
    </p:spTree>
  </p:cSld>
  <p:clrMapOvr>
    <a:masterClrMapping/>
  </p:clrMapOvr>
  <p:transition>
    <p:diamond/>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45"/>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458" name="Google Shape;458;p45"/>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Οδοί μεταφοράς</a:t>
            </a:r>
            <a:endParaRPr b="1" i="0" sz="4100" u="none" cap="none" strike="noStrike">
              <a:solidFill>
                <a:schemeClr val="dk2"/>
              </a:solidFill>
              <a:latin typeface="Lucida Sans"/>
              <a:ea typeface="Lucida Sans"/>
              <a:cs typeface="Lucida Sans"/>
              <a:sym typeface="Lucida Sans"/>
            </a:endParaRPr>
          </a:p>
        </p:txBody>
      </p:sp>
      <p:pic>
        <p:nvPicPr>
          <p:cNvPr id="459" name="Google Shape;459;p45"/>
          <p:cNvPicPr preferRelativeResize="0"/>
          <p:nvPr/>
        </p:nvPicPr>
        <p:blipFill rotWithShape="1">
          <a:blip r:embed="rId3">
            <a:alphaModFix/>
          </a:blip>
          <a:srcRect b="0" l="0" r="0" t="0"/>
          <a:stretch/>
        </p:blipFill>
        <p:spPr>
          <a:xfrm>
            <a:off x="1409700" y="1319212"/>
            <a:ext cx="6324600" cy="4219575"/>
          </a:xfrm>
          <a:prstGeom prst="rect">
            <a:avLst/>
          </a:prstGeom>
          <a:noFill/>
          <a:ln>
            <a:noFill/>
          </a:ln>
        </p:spPr>
      </p:pic>
    </p:spTree>
  </p:cSld>
  <p:clrMapOvr>
    <a:masterClrMapping/>
  </p:clrMapOvr>
  <p:transition>
    <p:diamond/>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6"/>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465" name="Google Shape;465;p46"/>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Οδοί μεταφοράς</a:t>
            </a:r>
            <a:endParaRPr b="1" i="0" sz="4100" u="none" cap="none" strike="noStrike">
              <a:solidFill>
                <a:schemeClr val="dk2"/>
              </a:solidFill>
              <a:latin typeface="Lucida Sans"/>
              <a:ea typeface="Lucida Sans"/>
              <a:cs typeface="Lucida Sans"/>
              <a:sym typeface="Lucida Sans"/>
            </a:endParaRPr>
          </a:p>
        </p:txBody>
      </p:sp>
      <p:pic>
        <p:nvPicPr>
          <p:cNvPr id="466" name="Google Shape;466;p46"/>
          <p:cNvPicPr preferRelativeResize="0"/>
          <p:nvPr/>
        </p:nvPicPr>
        <p:blipFill rotWithShape="1">
          <a:blip r:embed="rId3">
            <a:alphaModFix/>
          </a:blip>
          <a:srcRect b="0" l="0" r="0" t="0"/>
          <a:stretch/>
        </p:blipFill>
        <p:spPr>
          <a:xfrm>
            <a:off x="1468437" y="1285875"/>
            <a:ext cx="6207125" cy="4664075"/>
          </a:xfrm>
          <a:prstGeom prst="rect">
            <a:avLst/>
          </a:prstGeom>
          <a:noFill/>
          <a:ln>
            <a:noFill/>
          </a:ln>
        </p:spPr>
      </p:pic>
    </p:spTree>
  </p:cSld>
  <p:clrMapOvr>
    <a:masterClrMapping/>
  </p:clrMapOvr>
  <p:transition>
    <p:diamond/>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7"/>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rmAutofit/>
          </a:bodyPr>
          <a:lstStyle/>
          <a:p>
            <a:pPr indent="-255587" lvl="0" marL="365125" marR="0" rtl="0" algn="l">
              <a:lnSpc>
                <a:spcPct val="100000"/>
              </a:lnSpc>
              <a:spcBef>
                <a:spcPts val="0"/>
              </a:spcBef>
              <a:spcAft>
                <a:spcPts val="0"/>
              </a:spcAft>
              <a:buClr>
                <a:schemeClr val="accent1"/>
              </a:buClr>
              <a:buSzPts val="1700"/>
              <a:buFont typeface="Noto Sans Symbols"/>
              <a:buChar char="🞂"/>
            </a:pPr>
            <a:r>
              <a:rPr b="0" i="0" lang="en-US" sz="2500" u="none">
                <a:solidFill>
                  <a:schemeClr val="dk1"/>
                </a:solidFill>
                <a:latin typeface="Calibri"/>
                <a:ea typeface="Calibri"/>
                <a:cs typeface="Calibri"/>
                <a:sym typeface="Calibri"/>
              </a:rPr>
              <a:t>Το </a:t>
            </a:r>
            <a:r>
              <a:rPr b="1" i="0" lang="en-US" sz="2500" u="none">
                <a:solidFill>
                  <a:schemeClr val="dk1"/>
                </a:solidFill>
                <a:latin typeface="Calibri"/>
                <a:ea typeface="Calibri"/>
                <a:cs typeface="Calibri"/>
                <a:sym typeface="Calibri"/>
              </a:rPr>
              <a:t>μέσο</a:t>
            </a:r>
            <a:r>
              <a:rPr b="0" i="0" lang="en-US" sz="2500" u="none">
                <a:solidFill>
                  <a:schemeClr val="dk1"/>
                </a:solidFill>
                <a:latin typeface="Calibri"/>
                <a:ea typeface="Calibri"/>
                <a:cs typeface="Calibri"/>
                <a:sym typeface="Calibri"/>
              </a:rPr>
              <a:t> </a:t>
            </a:r>
            <a:r>
              <a:rPr b="1" i="0" lang="en-US" sz="2500" u="none">
                <a:solidFill>
                  <a:schemeClr val="dk1"/>
                </a:solidFill>
                <a:latin typeface="Calibri"/>
                <a:ea typeface="Calibri"/>
                <a:cs typeface="Calibri"/>
                <a:sym typeface="Calibri"/>
              </a:rPr>
              <a:t>μεταφοράς</a:t>
            </a:r>
            <a:r>
              <a:rPr b="0" i="0" lang="en-US" sz="2500" u="none">
                <a:solidFill>
                  <a:schemeClr val="dk1"/>
                </a:solidFill>
                <a:latin typeface="Calibri"/>
                <a:ea typeface="Calibri"/>
                <a:cs typeface="Calibri"/>
                <a:sym typeface="Calibri"/>
              </a:rPr>
              <a:t> που θα χρησιμοποιηθεί για τη μεταφορά ενός γεωργικού προϊόντος θα </a:t>
            </a:r>
            <a:r>
              <a:rPr b="1" i="0" lang="en-US" sz="2500" u="none">
                <a:solidFill>
                  <a:schemeClr val="dk1"/>
                </a:solidFill>
                <a:latin typeface="Calibri"/>
                <a:ea typeface="Calibri"/>
                <a:cs typeface="Calibri"/>
                <a:sym typeface="Calibri"/>
              </a:rPr>
              <a:t>εξαρτηθεί</a:t>
            </a:r>
            <a:r>
              <a:rPr b="0" i="0" lang="en-US" sz="2500" u="none">
                <a:solidFill>
                  <a:schemeClr val="dk1"/>
                </a:solidFill>
                <a:latin typeface="Calibri"/>
                <a:ea typeface="Calibri"/>
                <a:cs typeface="Calibri"/>
                <a:sym typeface="Calibri"/>
              </a:rPr>
              <a:t> </a:t>
            </a:r>
            <a:r>
              <a:rPr b="1" i="0" lang="en-US" sz="2500" u="none">
                <a:solidFill>
                  <a:schemeClr val="dk1"/>
                </a:solidFill>
                <a:latin typeface="Calibri"/>
                <a:ea typeface="Calibri"/>
                <a:cs typeface="Calibri"/>
                <a:sym typeface="Calibri"/>
              </a:rPr>
              <a:t>από</a:t>
            </a:r>
            <a:r>
              <a:rPr b="0" i="0" lang="en-US" sz="2500" u="none">
                <a:solidFill>
                  <a:schemeClr val="dk1"/>
                </a:solidFill>
                <a:latin typeface="Calibri"/>
                <a:ea typeface="Calibri"/>
                <a:cs typeface="Calibri"/>
                <a:sym typeface="Calibri"/>
              </a:rPr>
              <a:t> : </a:t>
            </a:r>
            <a:endParaRPr/>
          </a:p>
          <a:p>
            <a:pPr indent="-228599" lvl="1" marL="620712" marR="0" rtl="0" algn="l">
              <a:lnSpc>
                <a:spcPct val="100000"/>
              </a:lnSpc>
              <a:spcBef>
                <a:spcPts val="300"/>
              </a:spcBef>
              <a:spcAft>
                <a:spcPts val="0"/>
              </a:spcAft>
              <a:buClr>
                <a:schemeClr val="accent1"/>
              </a:buClr>
              <a:buSzPts val="2100"/>
              <a:buFont typeface="Noto Sans Symbols"/>
              <a:buChar char="▪"/>
            </a:pPr>
            <a:r>
              <a:rPr b="0" i="0" lang="en-US" sz="2100" u="none" cap="none" strike="noStrike">
                <a:solidFill>
                  <a:schemeClr val="dk1"/>
                </a:solidFill>
                <a:latin typeface="Calibri"/>
                <a:ea typeface="Calibri"/>
                <a:cs typeface="Calibri"/>
                <a:sym typeface="Calibri"/>
              </a:rPr>
              <a:t>Την ευαισθησία του προϊόντος </a:t>
            </a:r>
            <a:endParaRPr/>
          </a:p>
          <a:p>
            <a:pPr indent="-228599" lvl="1" marL="620712" marR="0" rtl="0" algn="l">
              <a:lnSpc>
                <a:spcPct val="100000"/>
              </a:lnSpc>
              <a:spcBef>
                <a:spcPts val="300"/>
              </a:spcBef>
              <a:spcAft>
                <a:spcPts val="0"/>
              </a:spcAft>
              <a:buClr>
                <a:schemeClr val="accent1"/>
              </a:buClr>
              <a:buSzPts val="2100"/>
              <a:buFont typeface="Noto Sans Symbols"/>
              <a:buChar char="▪"/>
            </a:pPr>
            <a:r>
              <a:rPr b="0" i="0" lang="en-US" sz="2100" u="none" cap="none" strike="noStrike">
                <a:solidFill>
                  <a:schemeClr val="dk1"/>
                </a:solidFill>
                <a:latin typeface="Calibri"/>
                <a:ea typeface="Calibri"/>
                <a:cs typeface="Calibri"/>
                <a:sym typeface="Calibri"/>
              </a:rPr>
              <a:t>Την απόσταση στην οποία θα μεταφερθεί </a:t>
            </a:r>
            <a:endParaRPr/>
          </a:p>
          <a:p>
            <a:pPr indent="-228599" lvl="1" marL="620712" marR="0" rtl="0" algn="l">
              <a:lnSpc>
                <a:spcPct val="100000"/>
              </a:lnSpc>
              <a:spcBef>
                <a:spcPts val="300"/>
              </a:spcBef>
              <a:spcAft>
                <a:spcPts val="0"/>
              </a:spcAft>
              <a:buClr>
                <a:schemeClr val="accent1"/>
              </a:buClr>
              <a:buSzPts val="2100"/>
              <a:buFont typeface="Noto Sans Symbols"/>
              <a:buChar char="▪"/>
            </a:pPr>
            <a:r>
              <a:rPr b="0" i="0" lang="en-US" sz="2100" u="none" cap="none" strike="noStrike">
                <a:solidFill>
                  <a:schemeClr val="dk1"/>
                </a:solidFill>
                <a:latin typeface="Calibri"/>
                <a:ea typeface="Calibri"/>
                <a:cs typeface="Calibri"/>
                <a:sym typeface="Calibri"/>
              </a:rPr>
              <a:t>Την κατάστασή του </a:t>
            </a:r>
            <a:endParaRPr/>
          </a:p>
          <a:p>
            <a:pPr indent="-228599" lvl="1" marL="620712" marR="0" rtl="0" algn="l">
              <a:lnSpc>
                <a:spcPct val="100000"/>
              </a:lnSpc>
              <a:spcBef>
                <a:spcPts val="300"/>
              </a:spcBef>
              <a:spcAft>
                <a:spcPts val="0"/>
              </a:spcAft>
              <a:buClr>
                <a:schemeClr val="accent1"/>
              </a:buClr>
              <a:buSzPts val="2100"/>
              <a:buFont typeface="Noto Sans Symbols"/>
              <a:buChar char="▪"/>
            </a:pPr>
            <a:r>
              <a:rPr b="0" i="0" lang="en-US" sz="2100" u="none" cap="none" strike="noStrike">
                <a:solidFill>
                  <a:schemeClr val="dk1"/>
                </a:solidFill>
                <a:latin typeface="Calibri"/>
                <a:ea typeface="Calibri"/>
                <a:cs typeface="Calibri"/>
                <a:sym typeface="Calibri"/>
              </a:rPr>
              <a:t>Το κόστος μεταφοράς</a:t>
            </a:r>
            <a:endParaRPr/>
          </a:p>
          <a:p>
            <a:pPr indent="-228599" lvl="1" marL="620712" marR="0" rtl="0" algn="l">
              <a:lnSpc>
                <a:spcPct val="100000"/>
              </a:lnSpc>
              <a:spcBef>
                <a:spcPts val="300"/>
              </a:spcBef>
              <a:spcAft>
                <a:spcPts val="0"/>
              </a:spcAft>
              <a:buClr>
                <a:schemeClr val="accent1"/>
              </a:buClr>
              <a:buSzPts val="2100"/>
              <a:buFont typeface="Noto Sans Symbols"/>
              <a:buChar char="▪"/>
            </a:pPr>
            <a:r>
              <a:rPr b="0" i="0" lang="en-US" sz="2100" u="none" cap="none" strike="noStrike">
                <a:solidFill>
                  <a:schemeClr val="dk1"/>
                </a:solidFill>
                <a:latin typeface="Calibri"/>
                <a:ea typeface="Calibri"/>
                <a:cs typeface="Calibri"/>
                <a:sym typeface="Calibri"/>
              </a:rPr>
              <a:t>Το κόστος φόρτωσης και εκφόρτωσης </a:t>
            </a:r>
            <a:endParaRPr/>
          </a:p>
          <a:p>
            <a:pPr indent="-228599" lvl="1" marL="620712" marR="0" rtl="0" algn="l">
              <a:lnSpc>
                <a:spcPct val="100000"/>
              </a:lnSpc>
              <a:spcBef>
                <a:spcPts val="300"/>
              </a:spcBef>
              <a:spcAft>
                <a:spcPts val="0"/>
              </a:spcAft>
              <a:buClr>
                <a:schemeClr val="accent1"/>
              </a:buClr>
              <a:buSzPts val="2100"/>
              <a:buFont typeface="Noto Sans Symbols"/>
              <a:buChar char="▪"/>
            </a:pPr>
            <a:r>
              <a:rPr b="0" i="0" lang="en-US" sz="2100" u="none" cap="none" strike="noStrike">
                <a:solidFill>
                  <a:schemeClr val="dk1"/>
                </a:solidFill>
                <a:latin typeface="Calibri"/>
                <a:ea typeface="Calibri"/>
                <a:cs typeface="Calibri"/>
                <a:sym typeface="Calibri"/>
              </a:rPr>
              <a:t>Τα σημεία φόρτωσης και εκφόρτωσης </a:t>
            </a:r>
            <a:endParaRPr/>
          </a:p>
          <a:p>
            <a:pPr indent="-228599" lvl="1" marL="620712" marR="0" rtl="0" algn="l">
              <a:lnSpc>
                <a:spcPct val="100000"/>
              </a:lnSpc>
              <a:spcBef>
                <a:spcPts val="300"/>
              </a:spcBef>
              <a:spcAft>
                <a:spcPts val="0"/>
              </a:spcAft>
              <a:buClr>
                <a:schemeClr val="accent1"/>
              </a:buClr>
              <a:buSzPts val="2100"/>
              <a:buFont typeface="Noto Sans Symbols"/>
              <a:buChar char="▪"/>
            </a:pPr>
            <a:r>
              <a:rPr b="0" i="0" lang="en-US" sz="2100" u="none" cap="none" strike="noStrike">
                <a:solidFill>
                  <a:schemeClr val="dk1"/>
                </a:solidFill>
                <a:latin typeface="Calibri"/>
                <a:ea typeface="Calibri"/>
                <a:cs typeface="Calibri"/>
                <a:sym typeface="Calibri"/>
              </a:rPr>
              <a:t>Η ποσότητα η οποία θα μεταφερθεί </a:t>
            </a:r>
            <a:endParaRPr/>
          </a:p>
          <a:p>
            <a:pPr indent="-228599" lvl="1" marL="620712" marR="0" rtl="0" algn="l">
              <a:lnSpc>
                <a:spcPct val="100000"/>
              </a:lnSpc>
              <a:spcBef>
                <a:spcPts val="300"/>
              </a:spcBef>
              <a:spcAft>
                <a:spcPts val="0"/>
              </a:spcAft>
              <a:buClr>
                <a:schemeClr val="accent1"/>
              </a:buClr>
              <a:buSzPts val="2100"/>
              <a:buFont typeface="Noto Sans Symbols"/>
              <a:buChar char="▪"/>
            </a:pPr>
            <a:r>
              <a:rPr b="0" i="0" lang="en-US" sz="2100" u="none" cap="none" strike="noStrike">
                <a:solidFill>
                  <a:schemeClr val="dk1"/>
                </a:solidFill>
                <a:latin typeface="Calibri"/>
                <a:ea typeface="Calibri"/>
                <a:cs typeface="Calibri"/>
                <a:sym typeface="Calibri"/>
              </a:rPr>
              <a:t>Η τιμή στην οποία μπορεί να διατεθεί το προϊόν σε συνάρτηση με το κόστος παραγωγής του </a:t>
            </a:r>
            <a:endParaRPr/>
          </a:p>
          <a:p>
            <a:pPr indent="-228599" lvl="1" marL="620712" marR="0" rtl="0" algn="l">
              <a:lnSpc>
                <a:spcPct val="100000"/>
              </a:lnSpc>
              <a:spcBef>
                <a:spcPts val="300"/>
              </a:spcBef>
              <a:spcAft>
                <a:spcPts val="0"/>
              </a:spcAft>
              <a:buClr>
                <a:schemeClr val="accent1"/>
              </a:buClr>
              <a:buSzPts val="2100"/>
              <a:buFont typeface="Noto Sans Symbols"/>
              <a:buChar char="▪"/>
            </a:pPr>
            <a:r>
              <a:rPr b="0" i="0" lang="en-US" sz="2100" u="none" cap="none" strike="noStrike">
                <a:solidFill>
                  <a:schemeClr val="dk1"/>
                </a:solidFill>
                <a:latin typeface="Calibri"/>
                <a:ea typeface="Calibri"/>
                <a:cs typeface="Calibri"/>
                <a:sym typeface="Calibri"/>
              </a:rPr>
              <a:t>Η Συσκευασία </a:t>
            </a:r>
            <a:endParaRPr/>
          </a:p>
        </p:txBody>
      </p:sp>
      <p:sp>
        <p:nvSpPr>
          <p:cNvPr id="472" name="Google Shape;472;p47"/>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473" name="Google Shape;473;p47"/>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marR="0" rtl="0" algn="just">
              <a:lnSpc>
                <a:spcPct val="100000"/>
              </a:lnSpc>
              <a:spcBef>
                <a:spcPts val="0"/>
              </a:spcBef>
              <a:spcAft>
                <a:spcPts val="0"/>
              </a:spcAft>
              <a:buClr>
                <a:schemeClr val="dk2"/>
              </a:buClr>
              <a:buSzPct val="100000"/>
              <a:buFont typeface="Calibri"/>
              <a:buNone/>
            </a:pPr>
            <a:r>
              <a:rPr b="1" i="0" lang="en-US" sz="4100" u="none" cap="none" strike="noStrike">
                <a:solidFill>
                  <a:schemeClr val="dk2"/>
                </a:solidFill>
                <a:latin typeface="Calibri"/>
                <a:ea typeface="Calibri"/>
                <a:cs typeface="Calibri"/>
                <a:sym typeface="Calibri"/>
              </a:rPr>
              <a:t>Παράγοντες που επηρεάζουν την επιλογή του μέσου μεταφοράς</a:t>
            </a:r>
            <a:endParaRPr b="1" i="0" sz="4100" u="none" cap="none" strike="noStrike">
              <a:solidFill>
                <a:schemeClr val="dk2"/>
              </a:solidFill>
              <a:latin typeface="Calibri"/>
              <a:ea typeface="Calibri"/>
              <a:cs typeface="Calibri"/>
              <a:sym typeface="Calibri"/>
            </a:endParaRPr>
          </a:p>
        </p:txBody>
      </p:sp>
    </p:spTree>
  </p:cSld>
  <p:clrMapOvr>
    <a:masterClrMapping/>
  </p:clrMapOvr>
  <p:transition>
    <p:diamond/>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48"/>
          <p:cNvSpPr txBox="1"/>
          <p:nvPr>
            <p:ph idx="1" type="body"/>
          </p:nvPr>
        </p:nvSpPr>
        <p:spPr>
          <a:xfrm>
            <a:off x="457200" y="1481137"/>
            <a:ext cx="4038600" cy="4525962"/>
          </a:xfrm>
          <a:prstGeom prst="rect">
            <a:avLst/>
          </a:prstGeom>
          <a:noFill/>
          <a:ln>
            <a:noFill/>
          </a:ln>
        </p:spPr>
        <p:txBody>
          <a:bodyPr anchorCtr="0" anchor="t" bIns="45700" lIns="91425" spcFirstLastPara="1" rIns="91425" wrap="square" tIns="45700">
            <a:normAutofit/>
          </a:bodyPr>
          <a:lstStyle/>
          <a:p>
            <a:pPr indent="-255587" lvl="0" marL="365125" marR="0" rtl="0" algn="just">
              <a:lnSpc>
                <a:spcPct val="90000"/>
              </a:lnSpc>
              <a:spcBef>
                <a:spcPts val="0"/>
              </a:spcBef>
              <a:spcAft>
                <a:spcPts val="0"/>
              </a:spcAft>
              <a:buClr>
                <a:schemeClr val="accent1"/>
              </a:buClr>
              <a:buSzPts val="1224"/>
              <a:buFont typeface="Noto Sans Symbols"/>
              <a:buChar char="🞂"/>
            </a:pPr>
            <a:r>
              <a:rPr b="0" i="0" lang="en-US" sz="1800" u="none">
                <a:solidFill>
                  <a:schemeClr val="dk1"/>
                </a:solidFill>
                <a:latin typeface="Calibri"/>
                <a:ea typeface="Calibri"/>
                <a:cs typeface="Calibri"/>
                <a:sym typeface="Calibri"/>
              </a:rPr>
              <a:t>Αποθήκευση αγροτικών προϊόντων ονομάζεται η αναλλοίωτη διατήρηση τους σε ειδικούς χώρους, για να ομαλοποιηθεί η ροή τους στην αγορά και στις διάφορες εγκαταστάσεις επεξεργασίας τους ή για να διοχετευτούν αργότερα στην αγορά, όταν οι τιμές διαμορφωθούν σε υψηλοτέρα επίπεδα</a:t>
            </a:r>
            <a:endParaRPr/>
          </a:p>
          <a:p>
            <a:pPr indent="-177863" lvl="0" marL="365125" marR="0" rtl="0" algn="just">
              <a:lnSpc>
                <a:spcPct val="90000"/>
              </a:lnSpc>
              <a:spcBef>
                <a:spcPts val="400"/>
              </a:spcBef>
              <a:spcAft>
                <a:spcPts val="0"/>
              </a:spcAft>
              <a:buClr>
                <a:schemeClr val="accent1"/>
              </a:buClr>
              <a:buSzPts val="1224"/>
              <a:buFont typeface="Noto Sans Symbols"/>
              <a:buNone/>
            </a:pPr>
            <a:r>
              <a:t/>
            </a:r>
            <a:endParaRPr b="0" i="0" sz="1800" u="none">
              <a:solidFill>
                <a:schemeClr val="dk1"/>
              </a:solidFill>
              <a:latin typeface="Calibri"/>
              <a:ea typeface="Calibri"/>
              <a:cs typeface="Calibri"/>
              <a:sym typeface="Calibri"/>
            </a:endParaRPr>
          </a:p>
          <a:p>
            <a:pPr indent="-177863" lvl="0" marL="365125" marR="0" rtl="0" algn="just">
              <a:lnSpc>
                <a:spcPct val="90000"/>
              </a:lnSpc>
              <a:spcBef>
                <a:spcPts val="400"/>
              </a:spcBef>
              <a:spcAft>
                <a:spcPts val="0"/>
              </a:spcAft>
              <a:buClr>
                <a:schemeClr val="accent1"/>
              </a:buClr>
              <a:buSzPts val="1224"/>
              <a:buFont typeface="Noto Sans Symbols"/>
              <a:buNone/>
            </a:pPr>
            <a:r>
              <a:t/>
            </a:r>
            <a:endParaRPr b="0" i="0" sz="1800" u="none">
              <a:solidFill>
                <a:schemeClr val="dk1"/>
              </a:solidFill>
              <a:latin typeface="Calibri"/>
              <a:ea typeface="Calibri"/>
              <a:cs typeface="Calibri"/>
              <a:sym typeface="Calibri"/>
            </a:endParaRPr>
          </a:p>
          <a:p>
            <a:pPr indent="-255587" lvl="0" marL="365125" marR="0" rtl="0" algn="just">
              <a:lnSpc>
                <a:spcPct val="90000"/>
              </a:lnSpc>
              <a:spcBef>
                <a:spcPts val="400"/>
              </a:spcBef>
              <a:spcAft>
                <a:spcPts val="0"/>
              </a:spcAft>
              <a:buClr>
                <a:schemeClr val="accent1"/>
              </a:buClr>
              <a:buSzPts val="1224"/>
              <a:buFont typeface="Noto Sans Symbols"/>
              <a:buChar char="🞂"/>
            </a:pPr>
            <a:r>
              <a:rPr b="0" i="0" lang="en-US" sz="1800" u="none">
                <a:solidFill>
                  <a:schemeClr val="dk1"/>
                </a:solidFill>
                <a:latin typeface="Calibri"/>
                <a:ea typeface="Calibri"/>
                <a:cs typeface="Calibri"/>
                <a:sym typeface="Calibri"/>
              </a:rPr>
              <a:t>Η αναγκαιότητα της αποθήκευσης προέρχεται από: </a:t>
            </a:r>
            <a:endParaRPr/>
          </a:p>
          <a:p>
            <a:pPr indent="-228599" lvl="1" marL="620712" marR="0" rtl="0" algn="just">
              <a:lnSpc>
                <a:spcPct val="90000"/>
              </a:lnSpc>
              <a:spcBef>
                <a:spcPts val="300"/>
              </a:spcBef>
              <a:spcAft>
                <a:spcPts val="0"/>
              </a:spcAft>
              <a:buClr>
                <a:schemeClr val="accent1"/>
              </a:buClr>
              <a:buSzPts val="1800"/>
              <a:buFont typeface="Noto Sans Symbols"/>
              <a:buChar char="▪"/>
            </a:pPr>
            <a:r>
              <a:rPr b="0" i="0" lang="en-US" sz="1800" u="none" cap="none" strike="noStrike">
                <a:solidFill>
                  <a:schemeClr val="dk1"/>
                </a:solidFill>
                <a:latin typeface="Calibri"/>
                <a:ea typeface="Calibri"/>
                <a:cs typeface="Calibri"/>
                <a:sym typeface="Calibri"/>
              </a:rPr>
              <a:t>Την </a:t>
            </a:r>
            <a:r>
              <a:rPr b="1" i="0" lang="en-US" sz="1800" u="none" cap="none" strike="noStrike">
                <a:solidFill>
                  <a:schemeClr val="dk1"/>
                </a:solidFill>
                <a:latin typeface="Calibri"/>
                <a:ea typeface="Calibri"/>
                <a:cs typeface="Calibri"/>
                <a:sym typeface="Calibri"/>
              </a:rPr>
              <a:t>εποχιακή</a:t>
            </a:r>
            <a:r>
              <a:rPr b="0"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Calibri"/>
                <a:ea typeface="Calibri"/>
                <a:cs typeface="Calibri"/>
                <a:sym typeface="Calibri"/>
              </a:rPr>
              <a:t>παραγωγή</a:t>
            </a:r>
            <a:r>
              <a:rPr b="0" i="0" lang="en-US" sz="1800" u="none" cap="none" strike="noStrike">
                <a:solidFill>
                  <a:schemeClr val="dk1"/>
                </a:solidFill>
                <a:latin typeface="Calibri"/>
                <a:ea typeface="Calibri"/>
                <a:cs typeface="Calibri"/>
                <a:sym typeface="Calibri"/>
              </a:rPr>
              <a:t> (π.χ. μια φορά τα χρόνο) </a:t>
            </a:r>
            <a:endParaRPr/>
          </a:p>
          <a:p>
            <a:pPr indent="-228599" lvl="1" marL="620712" marR="0" rtl="0" algn="just">
              <a:lnSpc>
                <a:spcPct val="90000"/>
              </a:lnSpc>
              <a:spcBef>
                <a:spcPts val="300"/>
              </a:spcBef>
              <a:spcAft>
                <a:spcPts val="0"/>
              </a:spcAft>
              <a:buClr>
                <a:schemeClr val="accent1"/>
              </a:buClr>
              <a:buSzPts val="1800"/>
              <a:buFont typeface="Noto Sans Symbols"/>
              <a:buChar char="▪"/>
            </a:pPr>
            <a:r>
              <a:rPr b="1" i="0" lang="en-US" sz="1800" u="none" cap="none" strike="noStrike">
                <a:solidFill>
                  <a:schemeClr val="dk1"/>
                </a:solidFill>
                <a:latin typeface="Calibri"/>
                <a:ea typeface="Calibri"/>
                <a:cs typeface="Calibri"/>
                <a:sym typeface="Calibri"/>
              </a:rPr>
              <a:t>Συνεχόμενη</a:t>
            </a:r>
            <a:r>
              <a:rPr b="0"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Calibri"/>
                <a:ea typeface="Calibri"/>
                <a:cs typeface="Calibri"/>
                <a:sym typeface="Calibri"/>
              </a:rPr>
              <a:t>κατανάλωση</a:t>
            </a:r>
            <a:r>
              <a:rPr b="0" i="0" lang="en-US" sz="1800" u="none" cap="none" strike="noStrike">
                <a:solidFill>
                  <a:schemeClr val="dk1"/>
                </a:solidFill>
                <a:latin typeface="Calibri"/>
                <a:ea typeface="Calibri"/>
                <a:cs typeface="Calibri"/>
                <a:sym typeface="Calibri"/>
              </a:rPr>
              <a:t> (σε όλη τη διάρκεια του έτους)</a:t>
            </a:r>
            <a:endParaRPr/>
          </a:p>
        </p:txBody>
      </p:sp>
      <p:sp>
        <p:nvSpPr>
          <p:cNvPr id="479" name="Google Shape;479;p48"/>
          <p:cNvSpPr txBox="1"/>
          <p:nvPr>
            <p:ph idx="2" type="body"/>
          </p:nvPr>
        </p:nvSpPr>
        <p:spPr>
          <a:xfrm>
            <a:off x="4648200" y="1481137"/>
            <a:ext cx="4038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224"/>
              <a:buFont typeface="Noto Sans Symbols"/>
              <a:buChar char="🞂"/>
            </a:pPr>
            <a:r>
              <a:rPr b="0" i="0" lang="en-US" sz="1800" u="none">
                <a:solidFill>
                  <a:schemeClr val="dk1"/>
                </a:solidFill>
                <a:latin typeface="Calibri"/>
                <a:ea typeface="Calibri"/>
                <a:cs typeface="Calibri"/>
                <a:sym typeface="Calibri"/>
              </a:rPr>
              <a:t>Ο ορισμός προϋποθέτει: </a:t>
            </a:r>
            <a:endParaRPr/>
          </a:p>
          <a:p>
            <a:pPr indent="-228599" lvl="1" marL="620712" marR="0" rtl="0" algn="l">
              <a:lnSpc>
                <a:spcPct val="100000"/>
              </a:lnSpc>
              <a:spcBef>
                <a:spcPts val="300"/>
              </a:spcBef>
              <a:spcAft>
                <a:spcPts val="0"/>
              </a:spcAft>
              <a:buClr>
                <a:schemeClr val="accent1"/>
              </a:buClr>
              <a:buSzPts val="1800"/>
              <a:buFont typeface="Arial"/>
              <a:buChar char="•"/>
            </a:pPr>
            <a:r>
              <a:rPr b="0" i="0" lang="en-US" sz="1800" u="none" cap="none" strike="noStrike">
                <a:solidFill>
                  <a:schemeClr val="dk1"/>
                </a:solidFill>
                <a:latin typeface="Calibri"/>
                <a:ea typeface="Calibri"/>
                <a:cs typeface="Calibri"/>
                <a:sym typeface="Calibri"/>
              </a:rPr>
              <a:t>«Ύπαρξη ειδικών χώρων» ειδικές συνθήκες ανάλογα με το προϊόν</a:t>
            </a:r>
            <a:endParaRPr/>
          </a:p>
          <a:p>
            <a:pPr indent="-228599" lvl="1" marL="620712" marR="0" rtl="0" algn="l">
              <a:lnSpc>
                <a:spcPct val="100000"/>
              </a:lnSpc>
              <a:spcBef>
                <a:spcPts val="300"/>
              </a:spcBef>
              <a:spcAft>
                <a:spcPts val="0"/>
              </a:spcAft>
              <a:buClr>
                <a:schemeClr val="accent1"/>
              </a:buClr>
              <a:buSzPts val="1800"/>
              <a:buFont typeface="Arial"/>
              <a:buChar char="•"/>
            </a:pPr>
            <a:r>
              <a:rPr b="0" i="0" lang="en-US" sz="1800" u="none" cap="none" strike="noStrike">
                <a:solidFill>
                  <a:schemeClr val="dk1"/>
                </a:solidFill>
                <a:latin typeface="Calibri"/>
                <a:ea typeface="Calibri"/>
                <a:cs typeface="Calibri"/>
                <a:sym typeface="Calibri"/>
              </a:rPr>
              <a:t>«Αναλλοίωτη διατήρηση» αποφυγή ποιοτικών υποβαθμίσεων </a:t>
            </a:r>
            <a:endParaRPr/>
          </a:p>
          <a:p>
            <a:pPr indent="-228599" lvl="1" marL="620712" marR="0" rtl="0" algn="l">
              <a:lnSpc>
                <a:spcPct val="100000"/>
              </a:lnSpc>
              <a:spcBef>
                <a:spcPts val="300"/>
              </a:spcBef>
              <a:spcAft>
                <a:spcPts val="0"/>
              </a:spcAft>
              <a:buClr>
                <a:schemeClr val="accent1"/>
              </a:buClr>
              <a:buSzPts val="1800"/>
              <a:buFont typeface="Arial"/>
              <a:buChar char="•"/>
            </a:pPr>
            <a:r>
              <a:rPr b="0" i="0" lang="en-US" sz="1800" u="none" cap="none" strike="noStrike">
                <a:solidFill>
                  <a:schemeClr val="dk1"/>
                </a:solidFill>
                <a:latin typeface="Calibri"/>
                <a:ea typeface="Calibri"/>
                <a:cs typeface="Calibri"/>
                <a:sym typeface="Calibri"/>
              </a:rPr>
              <a:t>«Ομαλοποίηση ροής» βασική επιδίωξη της αποθήκευσης η επίτευξη καλύτερων τιμών</a:t>
            </a:r>
            <a:endParaRPr/>
          </a:p>
          <a:p>
            <a:pPr indent="-114299" lvl="1" marL="620712" marR="0" rtl="0" algn="l">
              <a:lnSpc>
                <a:spcPct val="100000"/>
              </a:lnSpc>
              <a:spcBef>
                <a:spcPts val="300"/>
              </a:spcBef>
              <a:spcAft>
                <a:spcPts val="0"/>
              </a:spcAft>
              <a:buClr>
                <a:schemeClr val="accent1"/>
              </a:buClr>
              <a:buSzPts val="1800"/>
              <a:buFont typeface="Arial"/>
              <a:buNone/>
            </a:pPr>
            <a:r>
              <a:t/>
            </a:r>
            <a:endParaRPr b="0" i="0" sz="1800" u="none" cap="none" strike="noStrike">
              <a:solidFill>
                <a:schemeClr val="dk1"/>
              </a:solidFill>
              <a:latin typeface="Calibri"/>
              <a:ea typeface="Calibri"/>
              <a:cs typeface="Calibri"/>
              <a:sym typeface="Calibri"/>
            </a:endParaRPr>
          </a:p>
          <a:p>
            <a:pPr indent="-255587" lvl="0" marL="365125" marR="0" rtl="0" algn="l">
              <a:lnSpc>
                <a:spcPct val="100000"/>
              </a:lnSpc>
              <a:spcBef>
                <a:spcPts val="400"/>
              </a:spcBef>
              <a:spcAft>
                <a:spcPts val="0"/>
              </a:spcAft>
              <a:buClr>
                <a:schemeClr val="accent1"/>
              </a:buClr>
              <a:buSzPts val="1224"/>
              <a:buFont typeface="Noto Sans Symbols"/>
              <a:buChar char="🞂"/>
            </a:pPr>
            <a:r>
              <a:rPr b="0" i="0" lang="en-US" sz="1800" u="none">
                <a:solidFill>
                  <a:schemeClr val="dk1"/>
                </a:solidFill>
                <a:latin typeface="Calibri"/>
                <a:ea typeface="Calibri"/>
                <a:cs typeface="Calibri"/>
                <a:sym typeface="Calibri"/>
              </a:rPr>
              <a:t>Ο ρόλος της αποθήκευσης είναι ο εξής: </a:t>
            </a:r>
            <a:endParaRPr/>
          </a:p>
          <a:p>
            <a:pPr indent="-228599" lvl="1" marL="620712" marR="0" rtl="0" algn="l">
              <a:lnSpc>
                <a:spcPct val="100000"/>
              </a:lnSpc>
              <a:spcBef>
                <a:spcPts val="300"/>
              </a:spcBef>
              <a:spcAft>
                <a:spcPts val="0"/>
              </a:spcAft>
              <a:buClr>
                <a:schemeClr val="accent1"/>
              </a:buClr>
              <a:buSzPts val="1800"/>
              <a:buFont typeface="Noto Sans Symbols"/>
              <a:buChar char="▪"/>
            </a:pPr>
            <a:r>
              <a:rPr b="1" i="0" lang="en-US" sz="1800" u="none" cap="none" strike="noStrike">
                <a:solidFill>
                  <a:schemeClr val="dk1"/>
                </a:solidFill>
                <a:latin typeface="Calibri"/>
                <a:ea typeface="Calibri"/>
                <a:cs typeface="Calibri"/>
                <a:sym typeface="Calibri"/>
              </a:rPr>
              <a:t>Ομαλοποίηση</a:t>
            </a:r>
            <a:r>
              <a:rPr b="0"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Calibri"/>
                <a:ea typeface="Calibri"/>
                <a:cs typeface="Calibri"/>
                <a:sym typeface="Calibri"/>
              </a:rPr>
              <a:t>της</a:t>
            </a:r>
            <a:r>
              <a:rPr b="0"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Calibri"/>
                <a:ea typeface="Calibri"/>
                <a:cs typeface="Calibri"/>
                <a:sym typeface="Calibri"/>
              </a:rPr>
              <a:t>ροής</a:t>
            </a:r>
            <a:r>
              <a:rPr b="0"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Calibri"/>
                <a:ea typeface="Calibri"/>
                <a:cs typeface="Calibri"/>
                <a:sym typeface="Calibri"/>
              </a:rPr>
              <a:t>των</a:t>
            </a:r>
            <a:r>
              <a:rPr b="0"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Calibri"/>
                <a:ea typeface="Calibri"/>
                <a:cs typeface="Calibri"/>
                <a:sym typeface="Calibri"/>
              </a:rPr>
              <a:t>προϊόντων</a:t>
            </a:r>
            <a:r>
              <a:rPr b="0" i="0" lang="en-US" sz="1800" u="none" cap="none" strike="noStrike">
                <a:solidFill>
                  <a:schemeClr val="dk1"/>
                </a:solidFill>
                <a:latin typeface="Calibri"/>
                <a:ea typeface="Calibri"/>
                <a:cs typeface="Calibri"/>
                <a:sym typeface="Calibri"/>
              </a:rPr>
              <a:t> ή διαφορετικά </a:t>
            </a:r>
            <a:endParaRPr/>
          </a:p>
          <a:p>
            <a:pPr indent="-228599" lvl="1" marL="620712" marR="0" rtl="0" algn="l">
              <a:lnSpc>
                <a:spcPct val="100000"/>
              </a:lnSpc>
              <a:spcBef>
                <a:spcPts val="300"/>
              </a:spcBef>
              <a:spcAft>
                <a:spcPts val="0"/>
              </a:spcAft>
              <a:buClr>
                <a:schemeClr val="accent1"/>
              </a:buClr>
              <a:buSzPts val="1800"/>
              <a:buFont typeface="Noto Sans Symbols"/>
              <a:buChar char="▪"/>
            </a:pPr>
            <a:r>
              <a:rPr b="1" i="0" lang="en-US" sz="1800" u="none" cap="none" strike="noStrike">
                <a:solidFill>
                  <a:schemeClr val="dk1"/>
                </a:solidFill>
                <a:latin typeface="Calibri"/>
                <a:ea typeface="Calibri"/>
                <a:cs typeface="Calibri"/>
                <a:sym typeface="Calibri"/>
              </a:rPr>
              <a:t>Εναρμονίζει την προσφορά με τη ζήτηση</a:t>
            </a:r>
            <a:r>
              <a:rPr b="0" i="0" lang="en-US" sz="1800" u="none" cap="none" strike="noStrike">
                <a:solidFill>
                  <a:schemeClr val="dk1"/>
                </a:solidFill>
                <a:latin typeface="Calibri"/>
                <a:ea typeface="Calibri"/>
                <a:cs typeface="Calibri"/>
                <a:sym typeface="Calibri"/>
              </a:rPr>
              <a:t>. </a:t>
            </a:r>
            <a:endParaRPr/>
          </a:p>
        </p:txBody>
      </p:sp>
      <p:sp>
        <p:nvSpPr>
          <p:cNvPr id="480" name="Google Shape;480;p48"/>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481" name="Google Shape;481;p48"/>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Έννοια και ρόλος της Αποθήκευσης</a:t>
            </a:r>
            <a:endParaRPr b="1" i="0" sz="4100" u="none" cap="none" strike="noStrike">
              <a:solidFill>
                <a:schemeClr val="dk2"/>
              </a:solidFill>
              <a:latin typeface="Lucida Sans"/>
              <a:ea typeface="Lucida Sans"/>
              <a:cs typeface="Lucida Sans"/>
              <a:sym typeface="Lucida Sans"/>
            </a:endParaRPr>
          </a:p>
        </p:txBody>
      </p:sp>
    </p:spTree>
  </p:cSld>
  <p:clrMapOvr>
    <a:masterClrMapping/>
  </p:clrMapOvr>
  <p:transition>
    <p:diamond/>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49"/>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Με την αποθήκευση επιδιώκονται τα παρακάτω: </a:t>
            </a:r>
            <a:endParaRPr/>
          </a:p>
          <a:p>
            <a:pPr indent="-457199" lvl="1" marL="849312" marR="0" rtl="0" algn="just">
              <a:lnSpc>
                <a:spcPct val="100000"/>
              </a:lnSpc>
              <a:spcBef>
                <a:spcPts val="300"/>
              </a:spcBef>
              <a:spcAft>
                <a:spcPts val="0"/>
              </a:spcAft>
              <a:buClr>
                <a:schemeClr val="accent1"/>
              </a:buClr>
              <a:buSzPts val="2300"/>
              <a:buFont typeface="Lucida Sans"/>
              <a:buAutoNum type="arabicPeriod"/>
            </a:pPr>
            <a:r>
              <a:rPr b="0" i="0" lang="en-US" sz="2300" u="none" cap="none" strike="noStrike">
                <a:solidFill>
                  <a:schemeClr val="dk1"/>
                </a:solidFill>
                <a:latin typeface="Calibri"/>
                <a:ea typeface="Calibri"/>
                <a:cs typeface="Calibri"/>
                <a:sym typeface="Calibri"/>
              </a:rPr>
              <a:t>Αποφυγή φθοράς ή ποιοτικής υποβάθμισης, </a:t>
            </a:r>
            <a:endParaRPr/>
          </a:p>
          <a:p>
            <a:pPr indent="-457199" lvl="1" marL="849312" marR="0" rtl="0" algn="just">
              <a:lnSpc>
                <a:spcPct val="100000"/>
              </a:lnSpc>
              <a:spcBef>
                <a:spcPts val="300"/>
              </a:spcBef>
              <a:spcAft>
                <a:spcPts val="0"/>
              </a:spcAft>
              <a:buClr>
                <a:schemeClr val="accent1"/>
              </a:buClr>
              <a:buSzPts val="2300"/>
              <a:buFont typeface="Lucida Sans"/>
              <a:buAutoNum type="arabicPeriod"/>
            </a:pPr>
            <a:r>
              <a:rPr b="0" i="0" lang="en-US" sz="2300" u="none" cap="none" strike="noStrike">
                <a:solidFill>
                  <a:schemeClr val="dk1"/>
                </a:solidFill>
                <a:latin typeface="Calibri"/>
                <a:ea typeface="Calibri"/>
                <a:cs typeface="Calibri"/>
                <a:sym typeface="Calibri"/>
              </a:rPr>
              <a:t>Αποφυγή πτώσεων τιμών (</a:t>
            </a:r>
            <a:r>
              <a:rPr b="1" i="0" lang="en-US" sz="2300" u="none" cap="none" strike="noStrike">
                <a:solidFill>
                  <a:schemeClr val="dk1"/>
                </a:solidFill>
                <a:latin typeface="Calibri"/>
                <a:ea typeface="Calibri"/>
                <a:cs typeface="Calibri"/>
                <a:sym typeface="Calibri"/>
              </a:rPr>
              <a:t>υπερπροσφορά</a:t>
            </a:r>
            <a:r>
              <a:rPr b="0" i="0" lang="en-US" sz="2300" u="none" cap="none" strike="noStrike">
                <a:solidFill>
                  <a:schemeClr val="dk1"/>
                </a:solidFill>
                <a:latin typeface="Calibri"/>
                <a:ea typeface="Calibri"/>
                <a:cs typeface="Calibri"/>
                <a:sym typeface="Calibri"/>
              </a:rPr>
              <a:t>), </a:t>
            </a:r>
            <a:endParaRPr/>
          </a:p>
          <a:p>
            <a:pPr indent="-457199" lvl="1" marL="849312" marR="0" rtl="0" algn="just">
              <a:lnSpc>
                <a:spcPct val="100000"/>
              </a:lnSpc>
              <a:spcBef>
                <a:spcPts val="300"/>
              </a:spcBef>
              <a:spcAft>
                <a:spcPts val="0"/>
              </a:spcAft>
              <a:buClr>
                <a:schemeClr val="accent1"/>
              </a:buClr>
              <a:buSzPts val="2300"/>
              <a:buFont typeface="Lucida Sans"/>
              <a:buAutoNum type="arabicPeriod"/>
            </a:pPr>
            <a:r>
              <a:rPr b="0" i="0" lang="en-US" sz="2300" u="none" cap="none" strike="noStrike">
                <a:solidFill>
                  <a:schemeClr val="dk1"/>
                </a:solidFill>
                <a:latin typeface="Calibri"/>
                <a:ea typeface="Calibri"/>
                <a:cs typeface="Calibri"/>
                <a:sym typeface="Calibri"/>
              </a:rPr>
              <a:t>Ομαλή τροφοδοσία (π.χ. εργοστασίων μεταποίησης, πελατών, αντιμετώπιση έλλειψης μεταφορικών μέσων &amp; δημιουργία αποθεμάτων) </a:t>
            </a:r>
            <a:endParaRPr/>
          </a:p>
          <a:p>
            <a:pPr indent="-457199" lvl="1" marL="849312" marR="0" rtl="0" algn="just">
              <a:lnSpc>
                <a:spcPct val="100000"/>
              </a:lnSpc>
              <a:spcBef>
                <a:spcPts val="300"/>
              </a:spcBef>
              <a:spcAft>
                <a:spcPts val="0"/>
              </a:spcAft>
              <a:buClr>
                <a:schemeClr val="accent1"/>
              </a:buClr>
              <a:buSzPts val="2300"/>
              <a:buFont typeface="Lucida Sans"/>
              <a:buAutoNum type="arabicPeriod"/>
            </a:pPr>
            <a:r>
              <a:rPr b="0" i="0" lang="en-US" sz="2300" u="none" cap="none" strike="noStrike">
                <a:solidFill>
                  <a:schemeClr val="dk1"/>
                </a:solidFill>
                <a:latin typeface="Calibri"/>
                <a:ea typeface="Calibri"/>
                <a:cs typeface="Calibri"/>
                <a:sym typeface="Calibri"/>
              </a:rPr>
              <a:t>Ωρίμανση προϊόντων (π.χ. μπανάνες), </a:t>
            </a:r>
            <a:endParaRPr/>
          </a:p>
          <a:p>
            <a:pPr indent="-457199" lvl="1" marL="849312" marR="0" rtl="0" algn="just">
              <a:lnSpc>
                <a:spcPct val="100000"/>
              </a:lnSpc>
              <a:spcBef>
                <a:spcPts val="300"/>
              </a:spcBef>
              <a:spcAft>
                <a:spcPts val="0"/>
              </a:spcAft>
              <a:buClr>
                <a:schemeClr val="accent1"/>
              </a:buClr>
              <a:buSzPts val="2300"/>
              <a:buFont typeface="Lucida Sans"/>
              <a:buAutoNum type="arabicPeriod"/>
            </a:pPr>
            <a:r>
              <a:rPr b="0" i="0" lang="en-US" sz="2300" u="none" cap="none" strike="noStrike">
                <a:solidFill>
                  <a:schemeClr val="dk1"/>
                </a:solidFill>
                <a:latin typeface="Calibri"/>
                <a:ea typeface="Calibri"/>
                <a:cs typeface="Calibri"/>
                <a:sym typeface="Calibri"/>
              </a:rPr>
              <a:t>Αύξηση πωλήσεων προϊόντων. </a:t>
            </a:r>
            <a:endParaRPr/>
          </a:p>
        </p:txBody>
      </p:sp>
      <p:sp>
        <p:nvSpPr>
          <p:cNvPr id="487" name="Google Shape;487;p49"/>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488" name="Google Shape;488;p49"/>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Σκοποί της αποθήκευσης</a:t>
            </a:r>
            <a:endParaRPr b="1" i="0" sz="4100" u="none" cap="none" strike="noStrike">
              <a:solidFill>
                <a:schemeClr val="dk2"/>
              </a:solidFill>
              <a:latin typeface="Calibri"/>
              <a:ea typeface="Calibri"/>
              <a:cs typeface="Calibri"/>
              <a:sym typeface="Calibri"/>
            </a:endParaRPr>
          </a:p>
        </p:txBody>
      </p:sp>
    </p:spTree>
  </p:cSld>
  <p:clrMapOvr>
    <a:masterClrMapping/>
  </p:clrMapOvr>
  <p:transition>
    <p:diamond/>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5"/>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100000"/>
              </a:lnSpc>
              <a:spcBef>
                <a:spcPts val="0"/>
              </a:spcBef>
              <a:spcAft>
                <a:spcPts val="0"/>
              </a:spcAft>
              <a:buClr>
                <a:schemeClr val="accent1"/>
              </a:buClr>
              <a:buSzPts val="1836"/>
              <a:buFont typeface="Noto Sans Symbols"/>
              <a:buChar char="🞂"/>
            </a:pPr>
            <a:r>
              <a:rPr lang="en-US">
                <a:latin typeface="Calibri"/>
                <a:ea typeface="Calibri"/>
                <a:cs typeface="Calibri"/>
                <a:sym typeface="Calibri"/>
              </a:rPr>
              <a:t>Δύο</a:t>
            </a:r>
            <a:r>
              <a:rPr b="0" i="0" lang="en-US" sz="2700" u="none" cap="none" strike="noStrike">
                <a:solidFill>
                  <a:schemeClr val="dk1"/>
                </a:solidFill>
                <a:latin typeface="Calibri"/>
                <a:ea typeface="Calibri"/>
                <a:cs typeface="Calibri"/>
                <a:sym typeface="Calibri"/>
              </a:rPr>
              <a:t> είναι οι παράγοντες που καθορίζουν την ποιότητα ενός προϊόντος: </a:t>
            </a:r>
            <a:endParaRPr/>
          </a:p>
          <a:p>
            <a:pPr indent="-139001" lvl="0" marL="365125" marR="0" rtl="0" algn="just">
              <a:lnSpc>
                <a:spcPct val="100000"/>
              </a:lnSpc>
              <a:spcBef>
                <a:spcPts val="400"/>
              </a:spcBef>
              <a:spcAft>
                <a:spcPts val="0"/>
              </a:spcAft>
              <a:buClr>
                <a:schemeClr val="accent1"/>
              </a:buClr>
              <a:buSzPts val="1836"/>
              <a:buFont typeface="Noto Sans Symbols"/>
              <a:buNone/>
            </a:pPr>
            <a:r>
              <a:t/>
            </a:r>
            <a:endParaRPr b="0" i="0" sz="2700" u="none" cap="none" strike="noStrike">
              <a:solidFill>
                <a:schemeClr val="dk1"/>
              </a:solidFill>
              <a:latin typeface="Calibri"/>
              <a:ea typeface="Calibri"/>
              <a:cs typeface="Calibri"/>
              <a:sym typeface="Calibri"/>
            </a:endParaRPr>
          </a:p>
          <a:p>
            <a:pPr indent="-457199" lvl="1" marL="849312" marR="0" rtl="0" algn="just">
              <a:lnSpc>
                <a:spcPct val="100000"/>
              </a:lnSpc>
              <a:spcBef>
                <a:spcPts val="300"/>
              </a:spcBef>
              <a:spcAft>
                <a:spcPts val="0"/>
              </a:spcAft>
              <a:buClr>
                <a:schemeClr val="accent1"/>
              </a:buClr>
              <a:buSzPts val="2300"/>
              <a:buFont typeface="Lucida Sans"/>
              <a:buAutoNum type="alphaUcPeriod"/>
            </a:pPr>
            <a:r>
              <a:rPr b="0" i="0" lang="en-US" sz="2300" u="none" cap="none" strike="noStrike">
                <a:solidFill>
                  <a:schemeClr val="dk1"/>
                </a:solidFill>
                <a:latin typeface="Calibri"/>
                <a:ea typeface="Calibri"/>
                <a:cs typeface="Calibri"/>
                <a:sym typeface="Calibri"/>
              </a:rPr>
              <a:t>Ο </a:t>
            </a:r>
            <a:r>
              <a:rPr b="1" i="0" lang="en-US" sz="2300" u="none" cap="none" strike="noStrike">
                <a:solidFill>
                  <a:schemeClr val="dk1"/>
                </a:solidFill>
                <a:latin typeface="Calibri"/>
                <a:ea typeface="Calibri"/>
                <a:cs typeface="Calibri"/>
                <a:sym typeface="Calibri"/>
              </a:rPr>
              <a:t>πελάτης – καταναλωτής</a:t>
            </a:r>
            <a:r>
              <a:rPr b="0" i="0" lang="en-US" sz="2300" u="none" cap="none" strike="noStrike">
                <a:solidFill>
                  <a:schemeClr val="dk1"/>
                </a:solidFill>
                <a:latin typeface="Calibri"/>
                <a:ea typeface="Calibri"/>
                <a:cs typeface="Calibri"/>
                <a:sym typeface="Calibri"/>
              </a:rPr>
              <a:t>, με την πλήρη και σαφή διευκρίνιση των απαιτήσεών του. </a:t>
            </a:r>
            <a:endParaRPr/>
          </a:p>
          <a:p>
            <a:pPr indent="-311149" lvl="1" marL="849312" marR="0" rtl="0" algn="just">
              <a:lnSpc>
                <a:spcPct val="100000"/>
              </a:lnSpc>
              <a:spcBef>
                <a:spcPts val="300"/>
              </a:spcBef>
              <a:spcAft>
                <a:spcPts val="0"/>
              </a:spcAft>
              <a:buClr>
                <a:schemeClr val="accent1"/>
              </a:buClr>
              <a:buSzPts val="2300"/>
              <a:buFont typeface="Lucida Sans"/>
              <a:buNone/>
            </a:pPr>
            <a:r>
              <a:t/>
            </a:r>
            <a:endParaRPr b="0" i="0" sz="2300" u="none" cap="none" strike="noStrike">
              <a:solidFill>
                <a:schemeClr val="dk1"/>
              </a:solidFill>
              <a:latin typeface="Calibri"/>
              <a:ea typeface="Calibri"/>
              <a:cs typeface="Calibri"/>
              <a:sym typeface="Calibri"/>
            </a:endParaRPr>
          </a:p>
          <a:p>
            <a:pPr indent="-457199" lvl="1" marL="849312" marR="0" rtl="0" algn="just">
              <a:lnSpc>
                <a:spcPct val="100000"/>
              </a:lnSpc>
              <a:spcBef>
                <a:spcPts val="300"/>
              </a:spcBef>
              <a:spcAft>
                <a:spcPts val="0"/>
              </a:spcAft>
              <a:buClr>
                <a:schemeClr val="accent1"/>
              </a:buClr>
              <a:buSzPts val="2300"/>
              <a:buFont typeface="Lucida Sans"/>
              <a:buAutoNum type="alphaUcPeriod"/>
            </a:pPr>
            <a:r>
              <a:rPr b="0" i="0" lang="en-US" sz="2300" u="none" cap="none" strike="noStrike">
                <a:solidFill>
                  <a:schemeClr val="dk1"/>
                </a:solidFill>
                <a:latin typeface="Calibri"/>
                <a:ea typeface="Calibri"/>
                <a:cs typeface="Calibri"/>
                <a:sym typeface="Calibri"/>
              </a:rPr>
              <a:t>Ο </a:t>
            </a:r>
            <a:r>
              <a:rPr b="1" i="0" lang="en-US" sz="2300" u="none" cap="none" strike="noStrike">
                <a:solidFill>
                  <a:schemeClr val="dk1"/>
                </a:solidFill>
                <a:latin typeface="Calibri"/>
                <a:ea typeface="Calibri"/>
                <a:cs typeface="Calibri"/>
                <a:sym typeface="Calibri"/>
              </a:rPr>
              <a:t>προμηθευτής</a:t>
            </a:r>
            <a:r>
              <a:rPr b="0" i="0" lang="en-US" sz="2300" u="none" cap="none" strike="noStrike">
                <a:solidFill>
                  <a:schemeClr val="dk1"/>
                </a:solidFill>
                <a:latin typeface="Calibri"/>
                <a:ea typeface="Calibri"/>
                <a:cs typeface="Calibri"/>
                <a:sym typeface="Calibri"/>
              </a:rPr>
              <a:t>, με τη διασφάλιση της ικανοποίησης όλων των απαιτήσεων του πελάτη – καταναλωτή. </a:t>
            </a:r>
            <a:endParaRPr/>
          </a:p>
        </p:txBody>
      </p:sp>
      <p:sp>
        <p:nvSpPr>
          <p:cNvPr id="168" name="Google Shape;168;p5"/>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0"/>
              </a:spcAft>
              <a:buClr>
                <a:schemeClr val="dk2"/>
              </a:buClr>
              <a:buSzPct val="100000"/>
              <a:buFont typeface="Calibri"/>
              <a:buNone/>
            </a:pPr>
            <a:r>
              <a:rPr b="1" i="0" lang="en-US" sz="4100" u="none" cap="none" strike="noStrike">
                <a:solidFill>
                  <a:schemeClr val="dk2"/>
                </a:solidFill>
                <a:latin typeface="Calibri"/>
                <a:ea typeface="Calibri"/>
                <a:cs typeface="Calibri"/>
                <a:sym typeface="Calibri"/>
              </a:rPr>
              <a:t>Παράγοντες που καθορίζουν την ποιότητα ενός προϊόντος</a:t>
            </a:r>
            <a:endParaRPr b="1" i="0" sz="4100" u="none" cap="none" strike="noStrike">
              <a:solidFill>
                <a:schemeClr val="dk2"/>
              </a:solidFill>
              <a:latin typeface="Calibri"/>
              <a:ea typeface="Calibri"/>
              <a:cs typeface="Calibri"/>
              <a:sym typeface="Calibri"/>
            </a:endParaRPr>
          </a:p>
        </p:txBody>
      </p:sp>
      <p:sp>
        <p:nvSpPr>
          <p:cNvPr id="169" name="Google Shape;169;p5"/>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50"/>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rmAutofit/>
          </a:bodyPr>
          <a:lstStyle/>
          <a:p>
            <a:pPr indent="-255587" lvl="0" marL="365125" marR="0" rtl="0" algn="just">
              <a:lnSpc>
                <a:spcPct val="80000"/>
              </a:lnSpc>
              <a:spcBef>
                <a:spcPts val="0"/>
              </a:spcBef>
              <a:spcAft>
                <a:spcPts val="0"/>
              </a:spcAft>
              <a:buClr>
                <a:schemeClr val="accent1"/>
              </a:buClr>
              <a:buSzPts val="1292"/>
              <a:buFont typeface="Noto Sans Symbols"/>
              <a:buChar char="🞂"/>
            </a:pPr>
            <a:r>
              <a:rPr b="1" i="0" lang="en-US" sz="1900" u="none">
                <a:solidFill>
                  <a:schemeClr val="dk1"/>
                </a:solidFill>
                <a:latin typeface="Calibri"/>
                <a:ea typeface="Calibri"/>
                <a:cs typeface="Calibri"/>
                <a:sym typeface="Calibri"/>
              </a:rPr>
              <a:t>Ωφέλειες αποθήκευσης στους παραγωγούς: </a:t>
            </a:r>
            <a:endParaRPr/>
          </a:p>
          <a:p>
            <a:pPr indent="-228599" lvl="1" marL="620712" marR="0" rtl="0" algn="just">
              <a:lnSpc>
                <a:spcPct val="80000"/>
              </a:lnSpc>
              <a:spcBef>
                <a:spcPts val="300"/>
              </a:spcBef>
              <a:spcAft>
                <a:spcPts val="0"/>
              </a:spcAft>
              <a:buClr>
                <a:schemeClr val="accent1"/>
              </a:buClr>
              <a:buSzPts val="1600"/>
              <a:buFont typeface="Arial"/>
              <a:buChar char="•"/>
            </a:pPr>
            <a:r>
              <a:rPr b="0" i="0" lang="en-US" sz="1600" u="none" cap="none" strike="noStrike">
                <a:solidFill>
                  <a:schemeClr val="dk1"/>
                </a:solidFill>
                <a:latin typeface="Calibri"/>
                <a:ea typeface="Calibri"/>
                <a:cs typeface="Calibri"/>
                <a:sym typeface="Calibri"/>
              </a:rPr>
              <a:t>Αύξηση της ποσότητας πώλησης των προϊόντων </a:t>
            </a:r>
            <a:endParaRPr/>
          </a:p>
          <a:p>
            <a:pPr indent="-228599" lvl="1" marL="620712" marR="0" rtl="0" algn="just">
              <a:lnSpc>
                <a:spcPct val="80000"/>
              </a:lnSpc>
              <a:spcBef>
                <a:spcPts val="300"/>
              </a:spcBef>
              <a:spcAft>
                <a:spcPts val="0"/>
              </a:spcAft>
              <a:buClr>
                <a:schemeClr val="accent1"/>
              </a:buClr>
              <a:buSzPts val="1600"/>
              <a:buFont typeface="Arial"/>
              <a:buChar char="•"/>
            </a:pPr>
            <a:r>
              <a:rPr b="0" i="0" lang="en-US" sz="1600" u="none" cap="none" strike="noStrike">
                <a:solidFill>
                  <a:schemeClr val="dk1"/>
                </a:solidFill>
                <a:latin typeface="Calibri"/>
                <a:ea typeface="Calibri"/>
                <a:cs typeface="Calibri"/>
                <a:sym typeface="Calibri"/>
              </a:rPr>
              <a:t>Αύξηση της τιμής πώλησης των προϊόντων </a:t>
            </a:r>
            <a:endParaRPr/>
          </a:p>
          <a:p>
            <a:pPr indent="-228599" lvl="1" marL="620712" marR="0" rtl="0" algn="just">
              <a:lnSpc>
                <a:spcPct val="80000"/>
              </a:lnSpc>
              <a:spcBef>
                <a:spcPts val="300"/>
              </a:spcBef>
              <a:spcAft>
                <a:spcPts val="0"/>
              </a:spcAft>
              <a:buClr>
                <a:schemeClr val="accent1"/>
              </a:buClr>
              <a:buSzPts val="1600"/>
              <a:buFont typeface="Arial"/>
              <a:buChar char="•"/>
            </a:pPr>
            <a:r>
              <a:rPr b="0" i="0" lang="en-US" sz="1600" u="none" cap="none" strike="noStrike">
                <a:solidFill>
                  <a:schemeClr val="dk1"/>
                </a:solidFill>
                <a:latin typeface="Calibri"/>
                <a:ea typeface="Calibri"/>
                <a:cs typeface="Calibri"/>
                <a:sym typeface="Calibri"/>
              </a:rPr>
              <a:t>Αποφυγή φθοράς των προϊόντων </a:t>
            </a:r>
            <a:endParaRPr/>
          </a:p>
          <a:p>
            <a:pPr indent="-228599" lvl="1" marL="620712" marR="0" rtl="0" algn="just">
              <a:lnSpc>
                <a:spcPct val="80000"/>
              </a:lnSpc>
              <a:spcBef>
                <a:spcPts val="300"/>
              </a:spcBef>
              <a:spcAft>
                <a:spcPts val="0"/>
              </a:spcAft>
              <a:buClr>
                <a:schemeClr val="accent1"/>
              </a:buClr>
              <a:buSzPts val="1600"/>
              <a:buFont typeface="Arial"/>
              <a:buChar char="•"/>
            </a:pPr>
            <a:r>
              <a:rPr b="0" i="0" lang="en-US" sz="1600" u="none" cap="none" strike="noStrike">
                <a:solidFill>
                  <a:schemeClr val="dk1"/>
                </a:solidFill>
                <a:latin typeface="Calibri"/>
                <a:ea typeface="Calibri"/>
                <a:cs typeface="Calibri"/>
                <a:sym typeface="Calibri"/>
              </a:rPr>
              <a:t>Αύξηση του εισοδήματος των παραγωγών </a:t>
            </a:r>
            <a:endParaRPr/>
          </a:p>
          <a:p>
            <a:pPr indent="-255587" lvl="0" marL="365125" marR="0" rtl="0" algn="just">
              <a:lnSpc>
                <a:spcPct val="80000"/>
              </a:lnSpc>
              <a:spcBef>
                <a:spcPts val="400"/>
              </a:spcBef>
              <a:spcAft>
                <a:spcPts val="0"/>
              </a:spcAft>
              <a:buClr>
                <a:schemeClr val="accent1"/>
              </a:buClr>
              <a:buSzPts val="1292"/>
              <a:buFont typeface="Noto Sans Symbols"/>
              <a:buChar char="🞂"/>
            </a:pPr>
            <a:r>
              <a:rPr b="1" i="0" lang="en-US" sz="1900" u="none">
                <a:solidFill>
                  <a:schemeClr val="dk1"/>
                </a:solidFill>
                <a:latin typeface="Calibri"/>
                <a:ea typeface="Calibri"/>
                <a:cs typeface="Calibri"/>
                <a:sym typeface="Calibri"/>
              </a:rPr>
              <a:t>Ωφέλειες της αποθήκευσης στους καταναλωτές: </a:t>
            </a:r>
            <a:endParaRPr/>
          </a:p>
          <a:p>
            <a:pPr indent="-228599" lvl="1" marL="620712" marR="0" rtl="0" algn="just">
              <a:lnSpc>
                <a:spcPct val="80000"/>
              </a:lnSpc>
              <a:spcBef>
                <a:spcPts val="300"/>
              </a:spcBef>
              <a:spcAft>
                <a:spcPts val="0"/>
              </a:spcAft>
              <a:buClr>
                <a:schemeClr val="accent1"/>
              </a:buClr>
              <a:buSzPts val="1600"/>
              <a:buFont typeface="Arial"/>
              <a:buChar char="•"/>
            </a:pPr>
            <a:r>
              <a:rPr b="0" i="0" lang="en-US" sz="1600" u="none" cap="none" strike="noStrike">
                <a:solidFill>
                  <a:schemeClr val="dk1"/>
                </a:solidFill>
                <a:latin typeface="Calibri"/>
                <a:ea typeface="Calibri"/>
                <a:cs typeface="Calibri"/>
                <a:sym typeface="Calibri"/>
              </a:rPr>
              <a:t>Κάλυψη των διατροφικών αναγκών των καταναλωτών για περισσότερο χρόνο </a:t>
            </a:r>
            <a:endParaRPr/>
          </a:p>
          <a:p>
            <a:pPr indent="-228599" lvl="1" marL="620712" marR="0" rtl="0" algn="just">
              <a:lnSpc>
                <a:spcPct val="80000"/>
              </a:lnSpc>
              <a:spcBef>
                <a:spcPts val="300"/>
              </a:spcBef>
              <a:spcAft>
                <a:spcPts val="0"/>
              </a:spcAft>
              <a:buClr>
                <a:schemeClr val="accent1"/>
              </a:buClr>
              <a:buSzPts val="1600"/>
              <a:buFont typeface="Arial"/>
              <a:buChar char="•"/>
            </a:pPr>
            <a:r>
              <a:rPr b="0" i="0" lang="en-US" sz="1600" u="none" cap="none" strike="noStrike">
                <a:solidFill>
                  <a:schemeClr val="dk1"/>
                </a:solidFill>
                <a:latin typeface="Calibri"/>
                <a:ea typeface="Calibri"/>
                <a:cs typeface="Calibri"/>
                <a:sym typeface="Calibri"/>
              </a:rPr>
              <a:t>Προμήθεια καλύτερης ποιότητας προϊόντων </a:t>
            </a:r>
            <a:endParaRPr/>
          </a:p>
          <a:p>
            <a:pPr indent="-228599" lvl="1" marL="620712" marR="0" rtl="0" algn="just">
              <a:lnSpc>
                <a:spcPct val="80000"/>
              </a:lnSpc>
              <a:spcBef>
                <a:spcPts val="300"/>
              </a:spcBef>
              <a:spcAft>
                <a:spcPts val="0"/>
              </a:spcAft>
              <a:buClr>
                <a:schemeClr val="accent1"/>
              </a:buClr>
              <a:buSzPts val="1600"/>
              <a:buFont typeface="Arial"/>
              <a:buChar char="•"/>
            </a:pPr>
            <a:r>
              <a:rPr b="0" i="0" lang="en-US" sz="1600" u="none" cap="none" strike="noStrike">
                <a:solidFill>
                  <a:schemeClr val="dk1"/>
                </a:solidFill>
                <a:latin typeface="Calibri"/>
                <a:ea typeface="Calibri"/>
                <a:cs typeface="Calibri"/>
                <a:sym typeface="Calibri"/>
              </a:rPr>
              <a:t>Μείωση των μεγάλων διακυμάνσεων στις τιμές των προϊόντων </a:t>
            </a:r>
            <a:endParaRPr/>
          </a:p>
          <a:p>
            <a:pPr indent="-255587" lvl="0" marL="365125" marR="0" rtl="0" algn="just">
              <a:lnSpc>
                <a:spcPct val="80000"/>
              </a:lnSpc>
              <a:spcBef>
                <a:spcPts val="400"/>
              </a:spcBef>
              <a:spcAft>
                <a:spcPts val="0"/>
              </a:spcAft>
              <a:buClr>
                <a:schemeClr val="accent1"/>
              </a:buClr>
              <a:buSzPts val="1292"/>
              <a:buFont typeface="Noto Sans Symbols"/>
              <a:buChar char="🞂"/>
            </a:pPr>
            <a:r>
              <a:rPr b="1" i="0" lang="en-US" sz="1900" u="none">
                <a:solidFill>
                  <a:schemeClr val="dk1"/>
                </a:solidFill>
                <a:latin typeface="Calibri"/>
                <a:ea typeface="Calibri"/>
                <a:cs typeface="Calibri"/>
                <a:sym typeface="Calibri"/>
              </a:rPr>
              <a:t>Ωφέλειες της αποθήκευσης στους φορείς εμπορίας: </a:t>
            </a:r>
            <a:endParaRPr/>
          </a:p>
          <a:p>
            <a:pPr indent="-228599" lvl="1" marL="620712" marR="0" rtl="0" algn="just">
              <a:lnSpc>
                <a:spcPct val="80000"/>
              </a:lnSpc>
              <a:spcBef>
                <a:spcPts val="300"/>
              </a:spcBef>
              <a:spcAft>
                <a:spcPts val="0"/>
              </a:spcAft>
              <a:buClr>
                <a:schemeClr val="accent1"/>
              </a:buClr>
              <a:buSzPts val="1600"/>
              <a:buFont typeface="Arial"/>
              <a:buChar char="•"/>
            </a:pPr>
            <a:r>
              <a:rPr b="0" i="0" lang="en-US" sz="1600" u="none" cap="none" strike="noStrike">
                <a:solidFill>
                  <a:schemeClr val="dk1"/>
                </a:solidFill>
                <a:latin typeface="Calibri"/>
                <a:ea typeface="Calibri"/>
                <a:cs typeface="Calibri"/>
                <a:sym typeface="Calibri"/>
              </a:rPr>
              <a:t>Συνεχής και ομαλή προμήθεια των πελατών </a:t>
            </a:r>
            <a:endParaRPr/>
          </a:p>
          <a:p>
            <a:pPr indent="-228599" lvl="1" marL="620712" marR="0" rtl="0" algn="just">
              <a:lnSpc>
                <a:spcPct val="80000"/>
              </a:lnSpc>
              <a:spcBef>
                <a:spcPts val="300"/>
              </a:spcBef>
              <a:spcAft>
                <a:spcPts val="0"/>
              </a:spcAft>
              <a:buClr>
                <a:schemeClr val="accent1"/>
              </a:buClr>
              <a:buSzPts val="1600"/>
              <a:buFont typeface="Arial"/>
              <a:buChar char="•"/>
            </a:pPr>
            <a:r>
              <a:rPr b="0" i="0" lang="en-US" sz="1600" u="none" cap="none" strike="noStrike">
                <a:solidFill>
                  <a:schemeClr val="dk1"/>
                </a:solidFill>
                <a:latin typeface="Calibri"/>
                <a:ea typeface="Calibri"/>
                <a:cs typeface="Calibri"/>
                <a:sym typeface="Calibri"/>
              </a:rPr>
              <a:t>Μείωση του κόστους μεταποίησης </a:t>
            </a:r>
            <a:endParaRPr/>
          </a:p>
          <a:p>
            <a:pPr indent="-228599" lvl="1" marL="620712" marR="0" rtl="0" algn="just">
              <a:lnSpc>
                <a:spcPct val="80000"/>
              </a:lnSpc>
              <a:spcBef>
                <a:spcPts val="300"/>
              </a:spcBef>
              <a:spcAft>
                <a:spcPts val="0"/>
              </a:spcAft>
              <a:buClr>
                <a:schemeClr val="accent1"/>
              </a:buClr>
              <a:buSzPts val="1600"/>
              <a:buFont typeface="Arial"/>
              <a:buChar char="•"/>
            </a:pPr>
            <a:r>
              <a:rPr b="0" i="0" lang="en-US" sz="1600" u="none" cap="none" strike="noStrike">
                <a:solidFill>
                  <a:schemeClr val="dk1"/>
                </a:solidFill>
                <a:latin typeface="Calibri"/>
                <a:ea typeface="Calibri"/>
                <a:cs typeface="Calibri"/>
                <a:sym typeface="Calibri"/>
              </a:rPr>
              <a:t>Επίτευξη μεγαλύτερων κερδών </a:t>
            </a:r>
            <a:endParaRPr/>
          </a:p>
          <a:p>
            <a:pPr indent="-255587" lvl="0" marL="365125" marR="0" rtl="0" algn="just">
              <a:lnSpc>
                <a:spcPct val="80000"/>
              </a:lnSpc>
              <a:spcBef>
                <a:spcPts val="400"/>
              </a:spcBef>
              <a:spcAft>
                <a:spcPts val="0"/>
              </a:spcAft>
              <a:buClr>
                <a:schemeClr val="accent1"/>
              </a:buClr>
              <a:buSzPts val="1292"/>
              <a:buFont typeface="Noto Sans Symbols"/>
              <a:buChar char="🞂"/>
            </a:pPr>
            <a:r>
              <a:rPr b="1" i="0" lang="en-US" sz="1900" u="none">
                <a:solidFill>
                  <a:schemeClr val="dk1"/>
                </a:solidFill>
                <a:latin typeface="Calibri"/>
                <a:ea typeface="Calibri"/>
                <a:cs typeface="Calibri"/>
                <a:sym typeface="Calibri"/>
              </a:rPr>
              <a:t>Ωφέλειες της αποθήκευσης στο κράτος: </a:t>
            </a:r>
            <a:endParaRPr/>
          </a:p>
          <a:p>
            <a:pPr indent="-228599" lvl="1" marL="620712" marR="0" rtl="0" algn="just">
              <a:lnSpc>
                <a:spcPct val="80000"/>
              </a:lnSpc>
              <a:spcBef>
                <a:spcPts val="300"/>
              </a:spcBef>
              <a:spcAft>
                <a:spcPts val="0"/>
              </a:spcAft>
              <a:buClr>
                <a:schemeClr val="accent1"/>
              </a:buClr>
              <a:buSzPts val="1600"/>
              <a:buFont typeface="Arial"/>
              <a:buChar char="•"/>
            </a:pPr>
            <a:r>
              <a:rPr b="0" i="0" lang="en-US" sz="1600" u="none" cap="none" strike="noStrike">
                <a:solidFill>
                  <a:schemeClr val="dk1"/>
                </a:solidFill>
                <a:latin typeface="Calibri"/>
                <a:ea typeface="Calibri"/>
                <a:cs typeface="Calibri"/>
                <a:sym typeface="Calibri"/>
              </a:rPr>
              <a:t>Αύξηση εξαγωγών των προϊόντων </a:t>
            </a:r>
            <a:endParaRPr/>
          </a:p>
          <a:p>
            <a:pPr indent="-228599" lvl="1" marL="620712" marR="0" rtl="0" algn="just">
              <a:lnSpc>
                <a:spcPct val="80000"/>
              </a:lnSpc>
              <a:spcBef>
                <a:spcPts val="300"/>
              </a:spcBef>
              <a:spcAft>
                <a:spcPts val="0"/>
              </a:spcAft>
              <a:buClr>
                <a:schemeClr val="accent1"/>
              </a:buClr>
              <a:buSzPts val="1600"/>
              <a:buFont typeface="Arial"/>
              <a:buChar char="•"/>
            </a:pPr>
            <a:r>
              <a:rPr b="0" i="0" lang="en-US" sz="1600" u="none" cap="none" strike="noStrike">
                <a:solidFill>
                  <a:schemeClr val="dk1"/>
                </a:solidFill>
                <a:latin typeface="Calibri"/>
                <a:ea typeface="Calibri"/>
                <a:cs typeface="Calibri"/>
                <a:sym typeface="Calibri"/>
              </a:rPr>
              <a:t>Αύξηση του εθνικού εισοδήματος </a:t>
            </a:r>
            <a:endParaRPr/>
          </a:p>
          <a:p>
            <a:pPr indent="-228599" lvl="1" marL="620712" marR="0" rtl="0" algn="just">
              <a:lnSpc>
                <a:spcPct val="80000"/>
              </a:lnSpc>
              <a:spcBef>
                <a:spcPts val="300"/>
              </a:spcBef>
              <a:spcAft>
                <a:spcPts val="0"/>
              </a:spcAft>
              <a:buClr>
                <a:schemeClr val="accent1"/>
              </a:buClr>
              <a:buSzPts val="1600"/>
              <a:buFont typeface="Arial"/>
              <a:buChar char="•"/>
            </a:pPr>
            <a:r>
              <a:rPr b="0" i="0" lang="en-US" sz="1600" u="none" cap="none" strike="noStrike">
                <a:solidFill>
                  <a:schemeClr val="dk1"/>
                </a:solidFill>
                <a:latin typeface="Calibri"/>
                <a:ea typeface="Calibri"/>
                <a:cs typeface="Calibri"/>
                <a:sym typeface="Calibri"/>
              </a:rPr>
              <a:t>Βελτίωση του βιοτικού επιπέδου του λαού </a:t>
            </a:r>
            <a:endParaRPr/>
          </a:p>
        </p:txBody>
      </p:sp>
      <p:sp>
        <p:nvSpPr>
          <p:cNvPr id="494" name="Google Shape;494;p50"/>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495" name="Google Shape;495;p50"/>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Ωφέλειες αποθήκευσης</a:t>
            </a:r>
            <a:endParaRPr b="1" i="0" sz="4100" u="none" cap="none" strike="noStrike">
              <a:solidFill>
                <a:schemeClr val="dk2"/>
              </a:solidFill>
              <a:latin typeface="Calibri"/>
              <a:ea typeface="Calibri"/>
              <a:cs typeface="Calibri"/>
              <a:sym typeface="Calibri"/>
            </a:endParaRPr>
          </a:p>
        </p:txBody>
      </p:sp>
    </p:spTree>
  </p:cSld>
  <p:clrMapOvr>
    <a:masterClrMapping/>
  </p:clrMapOvr>
  <p:transition>
    <p:diamond/>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1"/>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Πτώση των τιμών των προϊόντων </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Απώλεια βάρους </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Υποβάθμιση της ποιότητας των προϊόντων </a:t>
            </a:r>
            <a:endParaRPr/>
          </a:p>
        </p:txBody>
      </p:sp>
      <p:sp>
        <p:nvSpPr>
          <p:cNvPr id="501" name="Google Shape;501;p51"/>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502" name="Google Shape;502;p51"/>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Κίνδυνοι αποθήκευσης</a:t>
            </a:r>
            <a:endParaRPr b="1" i="0" sz="4100" u="none" cap="none" strike="noStrike">
              <a:solidFill>
                <a:schemeClr val="dk2"/>
              </a:solidFill>
              <a:latin typeface="Calibri"/>
              <a:ea typeface="Calibri"/>
              <a:cs typeface="Calibri"/>
              <a:sym typeface="Calibri"/>
            </a:endParaRPr>
          </a:p>
        </p:txBody>
      </p:sp>
    </p:spTree>
  </p:cSld>
  <p:clrMapOvr>
    <a:masterClrMapping/>
  </p:clrMapOvr>
  <p:transition>
    <p:diamond/>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52"/>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Υπάρχουν 3 κατηγορίες αποθηκευτικών χώρων: </a:t>
            </a:r>
            <a:endParaRPr/>
          </a:p>
          <a:p>
            <a:pPr indent="-228599" lvl="1" marL="620712" marR="0" rtl="0" algn="just">
              <a:lnSpc>
                <a:spcPct val="100000"/>
              </a:lnSpc>
              <a:spcBef>
                <a:spcPts val="300"/>
              </a:spcBef>
              <a:spcAft>
                <a:spcPts val="0"/>
              </a:spcAft>
              <a:buClr>
                <a:schemeClr val="accent1"/>
              </a:buClr>
              <a:buSzPts val="2300"/>
              <a:buFont typeface="Noto Sans Symbols"/>
              <a:buChar char="⮚"/>
            </a:pPr>
            <a:r>
              <a:rPr b="1" i="0" lang="en-US" sz="2300" u="none" cap="none" strike="noStrike">
                <a:solidFill>
                  <a:schemeClr val="dk1"/>
                </a:solidFill>
                <a:latin typeface="Calibri"/>
                <a:ea typeface="Calibri"/>
                <a:cs typeface="Calibri"/>
                <a:sym typeface="Calibri"/>
              </a:rPr>
              <a:t>Οι απλές εξειδικευμένες αποθήκες γεωργικών προϊόντων </a:t>
            </a:r>
            <a:r>
              <a:rPr b="0" i="0" lang="en-US" sz="2300" u="none" cap="none" strike="noStrike">
                <a:solidFill>
                  <a:schemeClr val="dk1"/>
                </a:solidFill>
                <a:latin typeface="Calibri"/>
                <a:ea typeface="Calibri"/>
                <a:cs typeface="Calibri"/>
                <a:sym typeface="Calibri"/>
              </a:rPr>
              <a:t>(σιλό για την αποθήκευση σιτηρών, ανοξείδωτες μεταλλικές δεξαμενές αποθήκευσης ελαιόλαδου κλπ.) </a:t>
            </a:r>
            <a:endParaRPr/>
          </a:p>
          <a:p>
            <a:pPr indent="-228599" lvl="1" marL="620712" marR="0" rtl="0" algn="just">
              <a:lnSpc>
                <a:spcPct val="100000"/>
              </a:lnSpc>
              <a:spcBef>
                <a:spcPts val="300"/>
              </a:spcBef>
              <a:spcAft>
                <a:spcPts val="0"/>
              </a:spcAft>
              <a:buClr>
                <a:schemeClr val="accent1"/>
              </a:buClr>
              <a:buSzPts val="2300"/>
              <a:buFont typeface="Noto Sans Symbols"/>
              <a:buChar char="⮚"/>
            </a:pPr>
            <a:r>
              <a:rPr b="1" i="0" lang="en-US" sz="2300" u="none" cap="none" strike="noStrike">
                <a:solidFill>
                  <a:schemeClr val="dk1"/>
                </a:solidFill>
                <a:latin typeface="Calibri"/>
                <a:ea typeface="Calibri"/>
                <a:cs typeface="Calibri"/>
                <a:sym typeface="Calibri"/>
              </a:rPr>
              <a:t>Απλές ψυχόμενες αποθήκες (ψυγεία).</a:t>
            </a:r>
            <a:r>
              <a:rPr b="0" i="0" lang="en-US" sz="2300" u="none" cap="none" strike="noStrike">
                <a:solidFill>
                  <a:schemeClr val="dk1"/>
                </a:solidFill>
                <a:latin typeface="Calibri"/>
                <a:ea typeface="Calibri"/>
                <a:cs typeface="Calibri"/>
                <a:sym typeface="Calibri"/>
              </a:rPr>
              <a:t>Οι αποθηκευτικοί αυτοί χώροι ψύχονται τεχνητά σε θερμοκρασίες χαμηλότερες των 10ο C και είναι εφοδιασμένοι με μηχανήματα ρύθμισης της υγρασίας, του αερισμού και φωτισμού. </a:t>
            </a:r>
            <a:endParaRPr/>
          </a:p>
          <a:p>
            <a:pPr indent="-228599" lvl="1" marL="620712" marR="0" rtl="0" algn="just">
              <a:lnSpc>
                <a:spcPct val="100000"/>
              </a:lnSpc>
              <a:spcBef>
                <a:spcPts val="300"/>
              </a:spcBef>
              <a:spcAft>
                <a:spcPts val="0"/>
              </a:spcAft>
              <a:buClr>
                <a:schemeClr val="accent1"/>
              </a:buClr>
              <a:buSzPts val="2300"/>
              <a:buFont typeface="Noto Sans Symbols"/>
              <a:buChar char="⮚"/>
            </a:pPr>
            <a:r>
              <a:rPr b="1" i="0" lang="en-US" sz="2300" u="none" cap="none" strike="noStrike">
                <a:solidFill>
                  <a:schemeClr val="dk1"/>
                </a:solidFill>
                <a:latin typeface="Calibri"/>
                <a:ea typeface="Calibri"/>
                <a:cs typeface="Calibri"/>
                <a:sym typeface="Calibri"/>
              </a:rPr>
              <a:t>Αποθηκευτικοί χώροι συντήρησης κατεψυγμένων προϊόντων </a:t>
            </a:r>
            <a:r>
              <a:rPr b="0" i="0" lang="en-US" sz="2300" u="none" cap="none" strike="noStrike">
                <a:solidFill>
                  <a:schemeClr val="dk1"/>
                </a:solidFill>
                <a:latin typeface="Calibri"/>
                <a:ea typeface="Calibri"/>
                <a:cs typeface="Calibri"/>
                <a:sym typeface="Calibri"/>
              </a:rPr>
              <a:t>(κρεάτων, λαχανικών, ζυμών κλπ.) </a:t>
            </a:r>
            <a:endParaRPr/>
          </a:p>
        </p:txBody>
      </p:sp>
      <p:sp>
        <p:nvSpPr>
          <p:cNvPr id="508" name="Google Shape;508;p52"/>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509" name="Google Shape;509;p52"/>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0"/>
              </a:spcAft>
              <a:buClr>
                <a:schemeClr val="dk2"/>
              </a:buClr>
              <a:buSzPct val="100000"/>
              <a:buFont typeface="Calibri"/>
              <a:buNone/>
            </a:pPr>
            <a:r>
              <a:rPr b="1" i="0" lang="en-US" sz="4100" u="none" cap="none" strike="noStrike">
                <a:solidFill>
                  <a:schemeClr val="dk2"/>
                </a:solidFill>
                <a:latin typeface="Calibri"/>
                <a:ea typeface="Calibri"/>
                <a:cs typeface="Calibri"/>
                <a:sym typeface="Calibri"/>
              </a:rPr>
              <a:t>Είδη χώρων αποθήκευσης των γεωργικών προϊόντων</a:t>
            </a:r>
            <a:endParaRPr b="1" i="0" sz="4100" u="none" cap="none" strike="noStrike">
              <a:solidFill>
                <a:schemeClr val="dk2"/>
              </a:solidFill>
              <a:latin typeface="Calibri"/>
              <a:ea typeface="Calibri"/>
              <a:cs typeface="Calibri"/>
              <a:sym typeface="Calibri"/>
            </a:endParaRPr>
          </a:p>
        </p:txBody>
      </p:sp>
    </p:spTree>
  </p:cSld>
  <p:clrMapOvr>
    <a:masterClrMapping/>
  </p:clrMapOvr>
  <p:transition>
    <p:diamond/>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53"/>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rmAutofit/>
          </a:bodyPr>
          <a:lstStyle/>
          <a:p>
            <a:pPr indent="-255587" lvl="0" marL="365125" marR="0" rtl="0" algn="just">
              <a:lnSpc>
                <a:spcPct val="80000"/>
              </a:lnSpc>
              <a:spcBef>
                <a:spcPts val="0"/>
              </a:spcBef>
              <a:spcAft>
                <a:spcPts val="0"/>
              </a:spcAft>
              <a:buClr>
                <a:schemeClr val="accent1"/>
              </a:buClr>
              <a:buSzPts val="1700"/>
              <a:buFont typeface="Noto Sans Symbols"/>
              <a:buChar char="🞂"/>
            </a:pPr>
            <a:r>
              <a:rPr b="0" i="0" lang="en-US" sz="2500" u="none">
                <a:solidFill>
                  <a:schemeClr val="dk1"/>
                </a:solidFill>
                <a:latin typeface="Calibri"/>
                <a:ea typeface="Calibri"/>
                <a:cs typeface="Calibri"/>
                <a:sym typeface="Calibri"/>
              </a:rPr>
              <a:t>Δυο είναι οι δυνατές επιλογές για τον τόπο στον οποίο θα γίνει η αποθήκευση των αγροτικών προϊόντων : </a:t>
            </a:r>
            <a:endParaRPr/>
          </a:p>
          <a:p>
            <a:pPr indent="-255587" lvl="0" marL="365125" marR="0" rtl="0" algn="just">
              <a:lnSpc>
                <a:spcPct val="80000"/>
              </a:lnSpc>
              <a:spcBef>
                <a:spcPts val="400"/>
              </a:spcBef>
              <a:spcAft>
                <a:spcPts val="0"/>
              </a:spcAft>
              <a:buClr>
                <a:schemeClr val="accent1"/>
              </a:buClr>
              <a:buSzPts val="1700"/>
              <a:buFont typeface="Lucida Sans"/>
              <a:buAutoNum type="alphaUcPeriod"/>
            </a:pPr>
            <a:r>
              <a:rPr b="1" i="0" lang="en-US" sz="2500" u="none">
                <a:solidFill>
                  <a:schemeClr val="dk1"/>
                </a:solidFill>
                <a:latin typeface="Calibri"/>
                <a:ea typeface="Calibri"/>
                <a:cs typeface="Calibri"/>
                <a:sym typeface="Calibri"/>
              </a:rPr>
              <a:t>Αποθήκευση στον τόπο παραγωγής: </a:t>
            </a:r>
            <a:endParaRPr/>
          </a:p>
          <a:p>
            <a:pPr indent="-228599" lvl="1" marL="620712" marR="0" rtl="0" algn="just">
              <a:lnSpc>
                <a:spcPct val="80000"/>
              </a:lnSpc>
              <a:spcBef>
                <a:spcPts val="300"/>
              </a:spcBef>
              <a:spcAft>
                <a:spcPts val="0"/>
              </a:spcAft>
              <a:buClr>
                <a:schemeClr val="accent1"/>
              </a:buClr>
              <a:buSzPts val="2100"/>
              <a:buFont typeface="Noto Sans Symbols"/>
              <a:buChar char="⮚"/>
            </a:pPr>
            <a:r>
              <a:rPr b="0" i="0" lang="en-US" sz="2100" u="none" cap="none" strike="noStrike">
                <a:solidFill>
                  <a:schemeClr val="dk1"/>
                </a:solidFill>
                <a:latin typeface="Calibri"/>
                <a:ea typeface="Calibri"/>
                <a:cs typeface="Calibri"/>
                <a:sym typeface="Calibri"/>
              </a:rPr>
              <a:t>Όταν τα προϊόντα είναι ογκώδη και χαμηλής αξίας </a:t>
            </a:r>
            <a:endParaRPr/>
          </a:p>
          <a:p>
            <a:pPr indent="-228599" lvl="1" marL="620712" marR="0" rtl="0" algn="just">
              <a:lnSpc>
                <a:spcPct val="80000"/>
              </a:lnSpc>
              <a:spcBef>
                <a:spcPts val="300"/>
              </a:spcBef>
              <a:spcAft>
                <a:spcPts val="0"/>
              </a:spcAft>
              <a:buClr>
                <a:schemeClr val="accent1"/>
              </a:buClr>
              <a:buSzPts val="2100"/>
              <a:buFont typeface="Noto Sans Symbols"/>
              <a:buChar char="⮚"/>
            </a:pPr>
            <a:r>
              <a:rPr b="0" i="0" lang="en-US" sz="2100" u="none" cap="none" strike="noStrike">
                <a:solidFill>
                  <a:schemeClr val="dk1"/>
                </a:solidFill>
                <a:latin typeface="Calibri"/>
                <a:ea typeface="Calibri"/>
                <a:cs typeface="Calibri"/>
                <a:sym typeface="Calibri"/>
              </a:rPr>
              <a:t>Μικρή απόσταση ανάμεσα τόπο παραγωγής και κατανάλωσης </a:t>
            </a:r>
            <a:endParaRPr/>
          </a:p>
          <a:p>
            <a:pPr indent="-228599" lvl="1" marL="620712" marR="0" rtl="0" algn="just">
              <a:lnSpc>
                <a:spcPct val="80000"/>
              </a:lnSpc>
              <a:spcBef>
                <a:spcPts val="300"/>
              </a:spcBef>
              <a:spcAft>
                <a:spcPts val="0"/>
              </a:spcAft>
              <a:buClr>
                <a:schemeClr val="accent1"/>
              </a:buClr>
              <a:buSzPts val="2100"/>
              <a:buFont typeface="Noto Sans Symbols"/>
              <a:buChar char="⮚"/>
            </a:pPr>
            <a:r>
              <a:rPr b="0" i="0" lang="en-US" sz="2100" u="none" cap="none" strike="noStrike">
                <a:solidFill>
                  <a:schemeClr val="dk1"/>
                </a:solidFill>
                <a:latin typeface="Calibri"/>
                <a:ea typeface="Calibri"/>
                <a:cs typeface="Calibri"/>
                <a:sym typeface="Calibri"/>
              </a:rPr>
              <a:t>Μεγάλος χρόνος αποθήκευσης (πιο φθηνή η αποθήκευση στην επαρχία) </a:t>
            </a:r>
            <a:endParaRPr/>
          </a:p>
          <a:p>
            <a:pPr indent="-228599" lvl="1" marL="620712" marR="0" rtl="0" algn="just">
              <a:lnSpc>
                <a:spcPct val="80000"/>
              </a:lnSpc>
              <a:spcBef>
                <a:spcPts val="300"/>
              </a:spcBef>
              <a:spcAft>
                <a:spcPts val="0"/>
              </a:spcAft>
              <a:buClr>
                <a:schemeClr val="accent1"/>
              </a:buClr>
              <a:buSzPts val="2100"/>
              <a:buFont typeface="Noto Sans Symbols"/>
              <a:buChar char="⮚"/>
            </a:pPr>
            <a:r>
              <a:rPr b="0" i="0" lang="en-US" sz="2100" u="none" cap="none" strike="noStrike">
                <a:solidFill>
                  <a:schemeClr val="dk1"/>
                </a:solidFill>
                <a:latin typeface="Calibri"/>
                <a:ea typeface="Calibri"/>
                <a:cs typeface="Calibri"/>
                <a:sym typeface="Calibri"/>
              </a:rPr>
              <a:t>Όταν προορίζονται για τροφοδοσία εργοστασίων του τόπου παραγωγής </a:t>
            </a:r>
            <a:endParaRPr/>
          </a:p>
          <a:p>
            <a:pPr indent="-255587" lvl="0" marL="365125" marR="0" rtl="0" algn="just">
              <a:lnSpc>
                <a:spcPct val="80000"/>
              </a:lnSpc>
              <a:spcBef>
                <a:spcPts val="400"/>
              </a:spcBef>
              <a:spcAft>
                <a:spcPts val="0"/>
              </a:spcAft>
              <a:buClr>
                <a:schemeClr val="accent1"/>
              </a:buClr>
              <a:buSzPts val="1700"/>
              <a:buFont typeface="Lucida Sans"/>
              <a:buAutoNum type="alphaUcPeriod"/>
            </a:pPr>
            <a:r>
              <a:rPr b="1" i="0" lang="en-US" sz="2500" u="none">
                <a:solidFill>
                  <a:schemeClr val="dk1"/>
                </a:solidFill>
                <a:latin typeface="Calibri"/>
                <a:ea typeface="Calibri"/>
                <a:cs typeface="Calibri"/>
                <a:sym typeface="Calibri"/>
              </a:rPr>
              <a:t>Αποθήκευση στον τόπο κατανάλωσης </a:t>
            </a:r>
            <a:endParaRPr/>
          </a:p>
          <a:p>
            <a:pPr indent="-228599" lvl="1" marL="620712" marR="0" rtl="0" algn="just">
              <a:lnSpc>
                <a:spcPct val="80000"/>
              </a:lnSpc>
              <a:spcBef>
                <a:spcPts val="300"/>
              </a:spcBef>
              <a:spcAft>
                <a:spcPts val="0"/>
              </a:spcAft>
              <a:buClr>
                <a:schemeClr val="accent1"/>
              </a:buClr>
              <a:buSzPts val="2100"/>
              <a:buFont typeface="Noto Sans Symbols"/>
              <a:buChar char="⮚"/>
            </a:pPr>
            <a:r>
              <a:rPr b="0" i="0" lang="en-US" sz="2100" u="none" cap="none" strike="noStrike">
                <a:solidFill>
                  <a:schemeClr val="dk1"/>
                </a:solidFill>
                <a:latin typeface="Calibri"/>
                <a:ea typeface="Calibri"/>
                <a:cs typeface="Calibri"/>
                <a:sym typeface="Calibri"/>
              </a:rPr>
              <a:t>Όταν το κόστος αποθήκευση δεν επηρεάζει αισθητά την τελική τιμή του προϊόντος (π.χ. υψηλής αξίας προϊόντα) </a:t>
            </a:r>
            <a:endParaRPr/>
          </a:p>
          <a:p>
            <a:pPr indent="-228599" lvl="1" marL="620712" marR="0" rtl="0" algn="just">
              <a:lnSpc>
                <a:spcPct val="80000"/>
              </a:lnSpc>
              <a:spcBef>
                <a:spcPts val="300"/>
              </a:spcBef>
              <a:spcAft>
                <a:spcPts val="0"/>
              </a:spcAft>
              <a:buClr>
                <a:schemeClr val="accent1"/>
              </a:buClr>
              <a:buSzPts val="2100"/>
              <a:buFont typeface="Noto Sans Symbols"/>
              <a:buChar char="⮚"/>
            </a:pPr>
            <a:r>
              <a:rPr b="0" i="0" lang="en-US" sz="2100" u="none" cap="none" strike="noStrike">
                <a:solidFill>
                  <a:schemeClr val="dk1"/>
                </a:solidFill>
                <a:latin typeface="Calibri"/>
                <a:ea typeface="Calibri"/>
                <a:cs typeface="Calibri"/>
                <a:sym typeface="Calibri"/>
              </a:rPr>
              <a:t>Μεγάλη απόσταση μεταξύ του τόπου παραγωγής και κατανάλωσης</a:t>
            </a:r>
            <a:endParaRPr/>
          </a:p>
          <a:p>
            <a:pPr indent="-228599" lvl="1" marL="620712" marR="0" rtl="0" algn="just">
              <a:lnSpc>
                <a:spcPct val="80000"/>
              </a:lnSpc>
              <a:spcBef>
                <a:spcPts val="300"/>
              </a:spcBef>
              <a:spcAft>
                <a:spcPts val="0"/>
              </a:spcAft>
              <a:buClr>
                <a:schemeClr val="accent1"/>
              </a:buClr>
              <a:buSzPts val="2100"/>
              <a:buFont typeface="Noto Sans Symbols"/>
              <a:buChar char="⮚"/>
            </a:pPr>
            <a:r>
              <a:rPr b="0" i="0" lang="en-US" sz="2100" u="none" cap="none" strike="noStrike">
                <a:solidFill>
                  <a:schemeClr val="dk1"/>
                </a:solidFill>
                <a:latin typeface="Calibri"/>
                <a:ea typeface="Calibri"/>
                <a:cs typeface="Calibri"/>
                <a:sym typeface="Calibri"/>
              </a:rPr>
              <a:t>Βραχύς κύκλος κατανάλωσης (συχνή τροφοδοσία καταστημάτων). </a:t>
            </a:r>
            <a:endParaRPr/>
          </a:p>
        </p:txBody>
      </p:sp>
      <p:sp>
        <p:nvSpPr>
          <p:cNvPr id="515" name="Google Shape;515;p53"/>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516" name="Google Shape;516;p53"/>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Τόπος αποθήκευσης</a:t>
            </a:r>
            <a:endParaRPr b="1" i="0" sz="4100" u="none" cap="none" strike="noStrike">
              <a:solidFill>
                <a:schemeClr val="dk2"/>
              </a:solidFill>
              <a:latin typeface="Calibri"/>
              <a:ea typeface="Calibri"/>
              <a:cs typeface="Calibri"/>
              <a:sym typeface="Calibri"/>
            </a:endParaRPr>
          </a:p>
        </p:txBody>
      </p:sp>
    </p:spTree>
  </p:cSld>
  <p:clrMapOvr>
    <a:masterClrMapping/>
  </p:clrMapOvr>
  <p:transition>
    <p:diamond/>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54"/>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rmAutofit/>
          </a:bodyPr>
          <a:lstStyle/>
          <a:p>
            <a:pPr indent="-514349" lvl="0" marL="623887" marR="0" rtl="0" algn="l">
              <a:lnSpc>
                <a:spcPct val="90000"/>
              </a:lnSpc>
              <a:spcBef>
                <a:spcPts val="0"/>
              </a:spcBef>
              <a:spcAft>
                <a:spcPts val="0"/>
              </a:spcAft>
              <a:buClr>
                <a:schemeClr val="accent1"/>
              </a:buClr>
              <a:buSzPts val="1700"/>
              <a:buFont typeface="Lucida Sans"/>
              <a:buAutoNum type="arabicParenR"/>
            </a:pPr>
            <a:r>
              <a:rPr b="1" i="0" lang="en-US" sz="2500" u="none">
                <a:solidFill>
                  <a:schemeClr val="dk1"/>
                </a:solidFill>
                <a:latin typeface="Calibri"/>
                <a:ea typeface="Calibri"/>
                <a:cs typeface="Calibri"/>
                <a:sym typeface="Calibri"/>
              </a:rPr>
              <a:t>Οι Παραγωγοί </a:t>
            </a:r>
            <a:r>
              <a:rPr b="0" i="0" lang="en-US" sz="2500" u="none">
                <a:solidFill>
                  <a:schemeClr val="dk1"/>
                </a:solidFill>
                <a:latin typeface="Calibri"/>
                <a:ea typeface="Calibri"/>
                <a:cs typeface="Calibri"/>
                <a:sym typeface="Calibri"/>
              </a:rPr>
              <a:t>αποθηκεύουν όταν: </a:t>
            </a:r>
            <a:endParaRPr/>
          </a:p>
          <a:p>
            <a:pPr indent="-228599" lvl="1" marL="620712" marR="0" rtl="0" algn="l">
              <a:lnSpc>
                <a:spcPct val="90000"/>
              </a:lnSpc>
              <a:spcBef>
                <a:spcPts val="300"/>
              </a:spcBef>
              <a:spcAft>
                <a:spcPts val="0"/>
              </a:spcAft>
              <a:buClr>
                <a:schemeClr val="accent1"/>
              </a:buClr>
              <a:buSzPts val="2100"/>
              <a:buFont typeface="Noto Sans Symbols"/>
              <a:buChar char="▪"/>
            </a:pPr>
            <a:r>
              <a:rPr b="0" i="0" lang="en-US" sz="2100" u="none" cap="none" strike="noStrike">
                <a:solidFill>
                  <a:schemeClr val="dk1"/>
                </a:solidFill>
                <a:latin typeface="Calibri"/>
                <a:ea typeface="Calibri"/>
                <a:cs typeface="Calibri"/>
                <a:sym typeface="Calibri"/>
              </a:rPr>
              <a:t>Η τιμή του προϊόντος δεν είναι ικανοποιητική </a:t>
            </a:r>
            <a:endParaRPr/>
          </a:p>
          <a:p>
            <a:pPr indent="-228599" lvl="1" marL="620712" marR="0" rtl="0" algn="l">
              <a:lnSpc>
                <a:spcPct val="90000"/>
              </a:lnSpc>
              <a:spcBef>
                <a:spcPts val="300"/>
              </a:spcBef>
              <a:spcAft>
                <a:spcPts val="0"/>
              </a:spcAft>
              <a:buClr>
                <a:schemeClr val="accent1"/>
              </a:buClr>
              <a:buSzPts val="2100"/>
              <a:buFont typeface="Noto Sans Symbols"/>
              <a:buChar char="▪"/>
            </a:pPr>
            <a:r>
              <a:rPr b="0" i="0" lang="en-US" sz="2100" u="none" cap="none" strike="noStrike">
                <a:solidFill>
                  <a:schemeClr val="dk1"/>
                </a:solidFill>
                <a:latin typeface="Calibri"/>
                <a:ea typeface="Calibri"/>
                <a:cs typeface="Calibri"/>
                <a:sym typeface="Calibri"/>
              </a:rPr>
              <a:t>Το προϊόν δεν είναι ευπαθές </a:t>
            </a:r>
            <a:endParaRPr/>
          </a:p>
          <a:p>
            <a:pPr indent="-228599" lvl="1" marL="620712" marR="0" rtl="0" algn="l">
              <a:lnSpc>
                <a:spcPct val="90000"/>
              </a:lnSpc>
              <a:spcBef>
                <a:spcPts val="300"/>
              </a:spcBef>
              <a:spcAft>
                <a:spcPts val="0"/>
              </a:spcAft>
              <a:buClr>
                <a:schemeClr val="accent1"/>
              </a:buClr>
              <a:buSzPts val="2100"/>
              <a:buFont typeface="Noto Sans Symbols"/>
              <a:buChar char="▪"/>
            </a:pPr>
            <a:r>
              <a:rPr b="0" i="0" lang="en-US" sz="2100" u="none" cap="none" strike="noStrike">
                <a:solidFill>
                  <a:schemeClr val="dk1"/>
                </a:solidFill>
                <a:latin typeface="Calibri"/>
                <a:ea typeface="Calibri"/>
                <a:cs typeface="Calibri"/>
                <a:sym typeface="Calibri"/>
              </a:rPr>
              <a:t>Διαθέτουν κατάλληλες αποθήκες </a:t>
            </a:r>
            <a:endParaRPr/>
          </a:p>
          <a:p>
            <a:pPr indent="-228599" lvl="1" marL="620712" marR="0" rtl="0" algn="l">
              <a:lnSpc>
                <a:spcPct val="90000"/>
              </a:lnSpc>
              <a:spcBef>
                <a:spcPts val="300"/>
              </a:spcBef>
              <a:spcAft>
                <a:spcPts val="0"/>
              </a:spcAft>
              <a:buClr>
                <a:schemeClr val="accent1"/>
              </a:buClr>
              <a:buSzPts val="2100"/>
              <a:buFont typeface="Noto Sans Symbols"/>
              <a:buChar char="▪"/>
            </a:pPr>
            <a:r>
              <a:rPr b="0" i="0" lang="en-US" sz="2100" u="none" cap="none" strike="noStrike">
                <a:solidFill>
                  <a:schemeClr val="dk1"/>
                </a:solidFill>
                <a:latin typeface="Calibri"/>
                <a:ea typeface="Calibri"/>
                <a:cs typeface="Calibri"/>
                <a:sym typeface="Calibri"/>
              </a:rPr>
              <a:t>Δεν πιέζονται οικονομικά να πουλήσουν </a:t>
            </a:r>
            <a:endParaRPr/>
          </a:p>
          <a:p>
            <a:pPr indent="-514349" lvl="0" marL="623887" marR="0" rtl="0" algn="l">
              <a:lnSpc>
                <a:spcPct val="90000"/>
              </a:lnSpc>
              <a:spcBef>
                <a:spcPts val="400"/>
              </a:spcBef>
              <a:spcAft>
                <a:spcPts val="0"/>
              </a:spcAft>
              <a:buClr>
                <a:schemeClr val="accent1"/>
              </a:buClr>
              <a:buSzPts val="1700"/>
              <a:buFont typeface="Lucida Sans"/>
              <a:buAutoNum type="arabicParenR"/>
            </a:pPr>
            <a:r>
              <a:rPr b="1" i="0" lang="en-US" sz="2500" u="none">
                <a:solidFill>
                  <a:schemeClr val="dk1"/>
                </a:solidFill>
                <a:latin typeface="Calibri"/>
                <a:ea typeface="Calibri"/>
                <a:cs typeface="Calibri"/>
                <a:sym typeface="Calibri"/>
              </a:rPr>
              <a:t>Οι μεταποιητές </a:t>
            </a:r>
            <a:r>
              <a:rPr b="0" i="0" lang="en-US" sz="2500" u="none">
                <a:solidFill>
                  <a:schemeClr val="dk1"/>
                </a:solidFill>
                <a:latin typeface="Calibri"/>
                <a:ea typeface="Calibri"/>
                <a:cs typeface="Calibri"/>
                <a:sym typeface="Calibri"/>
              </a:rPr>
              <a:t>αποθηκεύουν όταν θέλουν να :</a:t>
            </a:r>
            <a:endParaRPr/>
          </a:p>
          <a:p>
            <a:pPr indent="-228599" lvl="1" marL="620712" marR="0" rtl="0" algn="l">
              <a:lnSpc>
                <a:spcPct val="90000"/>
              </a:lnSpc>
              <a:spcBef>
                <a:spcPts val="300"/>
              </a:spcBef>
              <a:spcAft>
                <a:spcPts val="0"/>
              </a:spcAft>
              <a:buClr>
                <a:schemeClr val="accent1"/>
              </a:buClr>
              <a:buSzPts val="2100"/>
              <a:buFont typeface="Noto Sans Symbols"/>
              <a:buChar char="▪"/>
            </a:pPr>
            <a:r>
              <a:rPr b="0" i="0" lang="en-US" sz="2100" u="none" cap="none" strike="noStrike">
                <a:solidFill>
                  <a:schemeClr val="dk1"/>
                </a:solidFill>
                <a:latin typeface="Calibri"/>
                <a:ea typeface="Calibri"/>
                <a:cs typeface="Calibri"/>
                <a:sym typeface="Calibri"/>
              </a:rPr>
              <a:t>Επιτύχουν ομαλή τροφοδοσία και λειτουργία της βιομηχανίας μεταποίησης </a:t>
            </a:r>
            <a:endParaRPr/>
          </a:p>
          <a:p>
            <a:pPr indent="-514349" lvl="0" marL="623887" marR="0" rtl="0" algn="l">
              <a:lnSpc>
                <a:spcPct val="90000"/>
              </a:lnSpc>
              <a:spcBef>
                <a:spcPts val="400"/>
              </a:spcBef>
              <a:spcAft>
                <a:spcPts val="0"/>
              </a:spcAft>
              <a:buClr>
                <a:schemeClr val="accent1"/>
              </a:buClr>
              <a:buSzPts val="1700"/>
              <a:buFont typeface="Lucida Sans"/>
              <a:buAutoNum type="arabicParenR"/>
            </a:pPr>
            <a:r>
              <a:rPr b="1" i="0" lang="en-US" sz="2500" u="none">
                <a:solidFill>
                  <a:schemeClr val="dk1"/>
                </a:solidFill>
                <a:latin typeface="Calibri"/>
                <a:ea typeface="Calibri"/>
                <a:cs typeface="Calibri"/>
                <a:sym typeface="Calibri"/>
              </a:rPr>
              <a:t>Οι χονδρέμποροι </a:t>
            </a:r>
            <a:r>
              <a:rPr b="0" i="0" lang="en-US" sz="2500" u="none">
                <a:solidFill>
                  <a:schemeClr val="dk1"/>
                </a:solidFill>
                <a:latin typeface="Calibri"/>
                <a:ea typeface="Calibri"/>
                <a:cs typeface="Calibri"/>
                <a:sym typeface="Calibri"/>
              </a:rPr>
              <a:t>αποθηκεύουν όταν θέλουν να : </a:t>
            </a:r>
            <a:endParaRPr/>
          </a:p>
          <a:p>
            <a:pPr indent="-228599" lvl="1" marL="620712" marR="0" rtl="0" algn="l">
              <a:lnSpc>
                <a:spcPct val="90000"/>
              </a:lnSpc>
              <a:spcBef>
                <a:spcPts val="300"/>
              </a:spcBef>
              <a:spcAft>
                <a:spcPts val="0"/>
              </a:spcAft>
              <a:buClr>
                <a:schemeClr val="accent1"/>
              </a:buClr>
              <a:buSzPts val="2100"/>
              <a:buFont typeface="Noto Sans Symbols"/>
              <a:buChar char="▪"/>
            </a:pPr>
            <a:r>
              <a:rPr b="0" i="0" lang="en-US" sz="2100" u="none" cap="none" strike="noStrike">
                <a:solidFill>
                  <a:schemeClr val="dk1"/>
                </a:solidFill>
                <a:latin typeface="Calibri"/>
                <a:ea typeface="Calibri"/>
                <a:cs typeface="Calibri"/>
                <a:sym typeface="Calibri"/>
              </a:rPr>
              <a:t>Επιτύχουν ομαλή τροφοδοσία της αγοράς που εξυπηρετούν </a:t>
            </a:r>
            <a:endParaRPr/>
          </a:p>
          <a:p>
            <a:pPr indent="-514349" lvl="0" marL="623887" marR="0" rtl="0" algn="l">
              <a:lnSpc>
                <a:spcPct val="90000"/>
              </a:lnSpc>
              <a:spcBef>
                <a:spcPts val="400"/>
              </a:spcBef>
              <a:spcAft>
                <a:spcPts val="0"/>
              </a:spcAft>
              <a:buClr>
                <a:schemeClr val="accent1"/>
              </a:buClr>
              <a:buSzPts val="1700"/>
              <a:buFont typeface="Lucida Sans"/>
              <a:buAutoNum type="arabicParenR"/>
            </a:pPr>
            <a:r>
              <a:rPr b="1" i="0" lang="en-US" sz="2500" u="none">
                <a:solidFill>
                  <a:schemeClr val="dk1"/>
                </a:solidFill>
                <a:latin typeface="Calibri"/>
                <a:ea typeface="Calibri"/>
                <a:cs typeface="Calibri"/>
                <a:sym typeface="Calibri"/>
              </a:rPr>
              <a:t>Οι Καταναλωτές </a:t>
            </a:r>
            <a:r>
              <a:rPr b="0" i="0" lang="en-US" sz="2500" u="none">
                <a:solidFill>
                  <a:schemeClr val="dk1"/>
                </a:solidFill>
                <a:latin typeface="Calibri"/>
                <a:ea typeface="Calibri"/>
                <a:cs typeface="Calibri"/>
                <a:sym typeface="Calibri"/>
              </a:rPr>
              <a:t>αποθηκεύουν όταν: </a:t>
            </a:r>
            <a:endParaRPr/>
          </a:p>
          <a:p>
            <a:pPr indent="-228599" lvl="1" marL="620712" marR="0" rtl="0" algn="l">
              <a:lnSpc>
                <a:spcPct val="90000"/>
              </a:lnSpc>
              <a:spcBef>
                <a:spcPts val="300"/>
              </a:spcBef>
              <a:spcAft>
                <a:spcPts val="0"/>
              </a:spcAft>
              <a:buClr>
                <a:schemeClr val="accent1"/>
              </a:buClr>
              <a:buSzPts val="2100"/>
              <a:buFont typeface="Noto Sans Symbols"/>
              <a:buChar char="▪"/>
            </a:pPr>
            <a:r>
              <a:rPr b="0" i="0" lang="en-US" sz="2100" u="none" cap="none" strike="noStrike">
                <a:solidFill>
                  <a:schemeClr val="dk1"/>
                </a:solidFill>
                <a:latin typeface="Calibri"/>
                <a:ea typeface="Calibri"/>
                <a:cs typeface="Calibri"/>
                <a:sym typeface="Calibri"/>
              </a:rPr>
              <a:t>Προσπαθούν να επωφεληθούν από χαμηλές τιμές σε διατηρήσιμα προϊόντα π.χ. όσπρια, λάδι, κρασί κλπ.</a:t>
            </a:r>
            <a:endParaRPr/>
          </a:p>
        </p:txBody>
      </p:sp>
      <p:sp>
        <p:nvSpPr>
          <p:cNvPr id="522" name="Google Shape;522;p54"/>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523" name="Google Shape;523;p54"/>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Λόγοι αποθήκευσης</a:t>
            </a:r>
            <a:endParaRPr b="1" i="0" sz="4100" u="none" cap="none" strike="noStrike">
              <a:solidFill>
                <a:schemeClr val="dk2"/>
              </a:solidFill>
              <a:latin typeface="Calibri"/>
              <a:ea typeface="Calibri"/>
              <a:cs typeface="Calibri"/>
              <a:sym typeface="Calibri"/>
            </a:endParaRPr>
          </a:p>
        </p:txBody>
      </p:sp>
    </p:spTree>
  </p:cSld>
  <p:clrMapOvr>
    <a:masterClrMapping/>
  </p:clrMapOvr>
  <p:transition>
    <p:diamond/>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5"/>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rmAutofit/>
          </a:bodyPr>
          <a:lstStyle/>
          <a:p>
            <a:pPr indent="-255586" lvl="0" marL="365125" marR="0" rtl="0" algn="just">
              <a:lnSpc>
                <a:spcPct val="80000"/>
              </a:lnSpc>
              <a:spcBef>
                <a:spcPts val="0"/>
              </a:spcBef>
              <a:spcAft>
                <a:spcPts val="0"/>
              </a:spcAft>
              <a:buClr>
                <a:schemeClr val="accent1"/>
              </a:buClr>
              <a:buSzPts val="1564"/>
              <a:buFont typeface="Noto Sans Symbols"/>
              <a:buChar char="🞂"/>
            </a:pPr>
            <a:r>
              <a:rPr b="1" i="0" lang="en-US" sz="2300" u="none">
                <a:solidFill>
                  <a:schemeClr val="dk1"/>
                </a:solidFill>
                <a:latin typeface="Calibri"/>
                <a:ea typeface="Calibri"/>
                <a:cs typeface="Calibri"/>
                <a:sym typeface="Calibri"/>
              </a:rPr>
              <a:t>Μεταποίηση ενός πρωτογενούς αγροτικού προϊόντος </a:t>
            </a:r>
            <a:r>
              <a:rPr b="0" i="0" lang="en-US" sz="2300" u="none">
                <a:solidFill>
                  <a:schemeClr val="dk1"/>
                </a:solidFill>
                <a:latin typeface="Calibri"/>
                <a:ea typeface="Calibri"/>
                <a:cs typeface="Calibri"/>
                <a:sym typeface="Calibri"/>
              </a:rPr>
              <a:t>ονομάζεται η επεξεργασία και ο μετασχηματισμός του σε άλλες μορφές προϊόντων που ικανοποιούν νέες ή διαφορετικές ανάγκες </a:t>
            </a:r>
            <a:endParaRPr/>
          </a:p>
          <a:p>
            <a:pPr indent="-228599" lvl="1" marL="620712" marR="0" rtl="0" algn="just">
              <a:lnSpc>
                <a:spcPct val="80000"/>
              </a:lnSpc>
              <a:spcBef>
                <a:spcPts val="300"/>
              </a:spcBef>
              <a:spcAft>
                <a:spcPts val="0"/>
              </a:spcAft>
              <a:buClr>
                <a:schemeClr val="accent1"/>
              </a:buClr>
              <a:buSzPts val="2000"/>
              <a:buFont typeface="Noto Sans Symbols"/>
              <a:buChar char="⮚"/>
            </a:pPr>
            <a:r>
              <a:rPr b="1" i="0" lang="en-US" sz="2000" u="none" cap="none" strike="noStrike">
                <a:solidFill>
                  <a:schemeClr val="dk1"/>
                </a:solidFill>
                <a:latin typeface="Calibri"/>
                <a:ea typeface="Calibri"/>
                <a:cs typeface="Calibri"/>
                <a:sym typeface="Calibri"/>
              </a:rPr>
              <a:t>«Ουσιαστικός» </a:t>
            </a:r>
            <a:r>
              <a:rPr b="0" i="0" lang="en-US" sz="2000" u="none" cap="none" strike="noStrike">
                <a:solidFill>
                  <a:schemeClr val="dk1"/>
                </a:solidFill>
                <a:latin typeface="Calibri"/>
                <a:ea typeface="Calibri"/>
                <a:cs typeface="Calibri"/>
                <a:sym typeface="Calibri"/>
              </a:rPr>
              <a:t>μετασχηματισμός που δίνει νέα προϊόντα (π.χ. ελιά- λάδι) </a:t>
            </a:r>
            <a:endParaRPr/>
          </a:p>
          <a:p>
            <a:pPr indent="-228599" lvl="1" marL="620712" marR="0" rtl="0" algn="just">
              <a:lnSpc>
                <a:spcPct val="80000"/>
              </a:lnSpc>
              <a:spcBef>
                <a:spcPts val="300"/>
              </a:spcBef>
              <a:spcAft>
                <a:spcPts val="0"/>
              </a:spcAft>
              <a:buClr>
                <a:schemeClr val="accent1"/>
              </a:buClr>
              <a:buSzPts val="2000"/>
              <a:buFont typeface="Noto Sans Symbols"/>
              <a:buChar char="⮚"/>
            </a:pPr>
            <a:r>
              <a:rPr b="1" i="0" lang="en-US" sz="2000" u="none" cap="none" strike="noStrike">
                <a:solidFill>
                  <a:schemeClr val="dk1"/>
                </a:solidFill>
                <a:latin typeface="Calibri"/>
                <a:ea typeface="Calibri"/>
                <a:cs typeface="Calibri"/>
                <a:sym typeface="Calibri"/>
              </a:rPr>
              <a:t>«Τυπικός» </a:t>
            </a:r>
            <a:r>
              <a:rPr b="0" i="0" lang="en-US" sz="2000" u="none" cap="none" strike="noStrike">
                <a:solidFill>
                  <a:schemeClr val="dk1"/>
                </a:solidFill>
                <a:latin typeface="Calibri"/>
                <a:ea typeface="Calibri"/>
                <a:cs typeface="Calibri"/>
                <a:sym typeface="Calibri"/>
              </a:rPr>
              <a:t>μετασχηματισμός που δεν δίνει νέα προϊόντα αλλά συμβάλει στη διατήρηση και χρήση των προϊόντων (π.χ. νωπά και κατεψυγμένα λαχανικά) </a:t>
            </a:r>
            <a:endParaRPr/>
          </a:p>
          <a:p>
            <a:pPr indent="-255586" lvl="0" marL="365125" marR="0" rtl="0" algn="just">
              <a:lnSpc>
                <a:spcPct val="80000"/>
              </a:lnSpc>
              <a:spcBef>
                <a:spcPts val="400"/>
              </a:spcBef>
              <a:spcAft>
                <a:spcPts val="0"/>
              </a:spcAft>
              <a:buClr>
                <a:schemeClr val="accent1"/>
              </a:buClr>
              <a:buSzPts val="1564"/>
              <a:buFont typeface="Noto Sans Symbols"/>
              <a:buChar char="🞂"/>
            </a:pPr>
            <a:r>
              <a:rPr b="0" i="0" lang="en-US" sz="2300" u="none">
                <a:solidFill>
                  <a:schemeClr val="dk1"/>
                </a:solidFill>
                <a:latin typeface="Calibri"/>
                <a:ea typeface="Calibri"/>
                <a:cs typeface="Calibri"/>
                <a:sym typeface="Calibri"/>
              </a:rPr>
              <a:t>Ο ρόλος της μεταποίησης είναι να: </a:t>
            </a:r>
            <a:endParaRPr/>
          </a:p>
          <a:p>
            <a:pPr indent="-228599" lvl="1" marL="620712" marR="0" rtl="0" algn="just">
              <a:lnSpc>
                <a:spcPct val="80000"/>
              </a:lnSpc>
              <a:spcBef>
                <a:spcPts val="300"/>
              </a:spcBef>
              <a:spcAft>
                <a:spcPts val="0"/>
              </a:spcAft>
              <a:buClr>
                <a:schemeClr val="accent1"/>
              </a:buClr>
              <a:buSzPts val="2000"/>
              <a:buFont typeface="Noto Sans Symbols"/>
              <a:buChar char="⮚"/>
            </a:pPr>
            <a:r>
              <a:rPr b="0" i="0" lang="en-US" sz="2000" u="none" cap="none" strike="noStrike">
                <a:solidFill>
                  <a:schemeClr val="dk1"/>
                </a:solidFill>
                <a:latin typeface="Calibri"/>
                <a:ea typeface="Calibri"/>
                <a:cs typeface="Calibri"/>
                <a:sym typeface="Calibri"/>
              </a:rPr>
              <a:t>Παράγει </a:t>
            </a:r>
            <a:r>
              <a:rPr b="1" i="0" lang="en-US" sz="2000" u="none" cap="none" strike="noStrike">
                <a:solidFill>
                  <a:schemeClr val="dk1"/>
                </a:solidFill>
                <a:latin typeface="Calibri"/>
                <a:ea typeface="Calibri"/>
                <a:cs typeface="Calibri"/>
                <a:sym typeface="Calibri"/>
              </a:rPr>
              <a:t>εδώδιμα</a:t>
            </a:r>
            <a:r>
              <a:rPr b="0" i="0" lang="en-US" sz="2000" u="none" cap="none" strike="noStrike">
                <a:solidFill>
                  <a:schemeClr val="dk1"/>
                </a:solidFill>
                <a:latin typeface="Calibri"/>
                <a:ea typeface="Calibri"/>
                <a:cs typeface="Calibri"/>
                <a:sym typeface="Calibri"/>
              </a:rPr>
              <a:t> προϊόντα (π.χ. ζάχαρη από ζαχαρότευτλα)</a:t>
            </a:r>
            <a:endParaRPr/>
          </a:p>
          <a:p>
            <a:pPr indent="-228599" lvl="1" marL="620712" marR="0" rtl="0" algn="just">
              <a:lnSpc>
                <a:spcPct val="80000"/>
              </a:lnSpc>
              <a:spcBef>
                <a:spcPts val="300"/>
              </a:spcBef>
              <a:spcAft>
                <a:spcPts val="0"/>
              </a:spcAft>
              <a:buClr>
                <a:schemeClr val="accent1"/>
              </a:buClr>
              <a:buSzPts val="2000"/>
              <a:buFont typeface="Noto Sans Symbols"/>
              <a:buChar char="⮚"/>
            </a:pPr>
            <a:r>
              <a:rPr b="0" i="0" lang="en-US" sz="2000" u="none" cap="none" strike="noStrike">
                <a:solidFill>
                  <a:schemeClr val="dk1"/>
                </a:solidFill>
                <a:latin typeface="Calibri"/>
                <a:ea typeface="Calibri"/>
                <a:cs typeface="Calibri"/>
                <a:sym typeface="Calibri"/>
              </a:rPr>
              <a:t>Δημιουργεί </a:t>
            </a:r>
            <a:r>
              <a:rPr b="1" i="0" lang="en-US" sz="2000" u="none" cap="none" strike="noStrike">
                <a:solidFill>
                  <a:schemeClr val="dk1"/>
                </a:solidFill>
                <a:latin typeface="Calibri"/>
                <a:ea typeface="Calibri"/>
                <a:cs typeface="Calibri"/>
                <a:sym typeface="Calibri"/>
              </a:rPr>
              <a:t>νέα</a:t>
            </a:r>
            <a:r>
              <a:rPr b="0" i="0" lang="en-US" sz="2000" u="none" cap="none" strike="noStrike">
                <a:solidFill>
                  <a:schemeClr val="dk1"/>
                </a:solidFill>
                <a:latin typeface="Calibri"/>
                <a:ea typeface="Calibri"/>
                <a:cs typeface="Calibri"/>
                <a:sym typeface="Calibri"/>
              </a:rPr>
              <a:t> </a:t>
            </a:r>
            <a:r>
              <a:rPr b="1" i="0" lang="en-US" sz="2000" u="none" cap="none" strike="noStrike">
                <a:solidFill>
                  <a:schemeClr val="dk1"/>
                </a:solidFill>
                <a:latin typeface="Calibri"/>
                <a:ea typeface="Calibri"/>
                <a:cs typeface="Calibri"/>
                <a:sym typeface="Calibri"/>
              </a:rPr>
              <a:t>προϊόντα</a:t>
            </a:r>
            <a:r>
              <a:rPr b="0" i="0" lang="en-US" sz="2000" u="none" cap="none" strike="noStrike">
                <a:solidFill>
                  <a:schemeClr val="dk1"/>
                </a:solidFill>
                <a:latin typeface="Calibri"/>
                <a:ea typeface="Calibri"/>
                <a:cs typeface="Calibri"/>
                <a:sym typeface="Calibri"/>
              </a:rPr>
              <a:t> (νέες χρήσεις ή νέες ανάγκες)</a:t>
            </a:r>
            <a:endParaRPr/>
          </a:p>
          <a:p>
            <a:pPr indent="-228599" lvl="1" marL="620712" marR="0" rtl="0" algn="just">
              <a:lnSpc>
                <a:spcPct val="80000"/>
              </a:lnSpc>
              <a:spcBef>
                <a:spcPts val="300"/>
              </a:spcBef>
              <a:spcAft>
                <a:spcPts val="0"/>
              </a:spcAft>
              <a:buClr>
                <a:schemeClr val="accent1"/>
              </a:buClr>
              <a:buSzPts val="2000"/>
              <a:buFont typeface="Noto Sans Symbols"/>
              <a:buChar char="⮚"/>
            </a:pPr>
            <a:r>
              <a:rPr b="1" i="0" lang="en-US" sz="2000" u="none" cap="none" strike="noStrike">
                <a:solidFill>
                  <a:schemeClr val="dk1"/>
                </a:solidFill>
                <a:latin typeface="Calibri"/>
                <a:ea typeface="Calibri"/>
                <a:cs typeface="Calibri"/>
                <a:sym typeface="Calibri"/>
              </a:rPr>
              <a:t>Διατηρεί</a:t>
            </a:r>
            <a:r>
              <a:rPr b="0" i="0" lang="en-US" sz="2000" u="none" cap="none" strike="noStrike">
                <a:solidFill>
                  <a:schemeClr val="dk1"/>
                </a:solidFill>
                <a:latin typeface="Calibri"/>
                <a:ea typeface="Calibri"/>
                <a:cs typeface="Calibri"/>
                <a:sym typeface="Calibri"/>
              </a:rPr>
              <a:t> τα προϊόντα (μπορεί να μετατρέπει την εποχιακή προσφορά σε συνεχή και εναρμονίζεται με τη ζήτηση) </a:t>
            </a:r>
            <a:endParaRPr/>
          </a:p>
          <a:p>
            <a:pPr indent="-228599" lvl="1" marL="620712" marR="0" rtl="0" algn="just">
              <a:lnSpc>
                <a:spcPct val="80000"/>
              </a:lnSpc>
              <a:spcBef>
                <a:spcPts val="300"/>
              </a:spcBef>
              <a:spcAft>
                <a:spcPts val="0"/>
              </a:spcAft>
              <a:buClr>
                <a:schemeClr val="accent1"/>
              </a:buClr>
              <a:buSzPts val="2000"/>
              <a:buFont typeface="Noto Sans Symbols"/>
              <a:buChar char="⮚"/>
            </a:pPr>
            <a:r>
              <a:rPr b="1" i="0" lang="en-US" sz="2000" u="none" cap="none" strike="noStrike">
                <a:solidFill>
                  <a:schemeClr val="dk1"/>
                </a:solidFill>
                <a:latin typeface="Calibri"/>
                <a:ea typeface="Calibri"/>
                <a:cs typeface="Calibri"/>
                <a:sym typeface="Calibri"/>
              </a:rPr>
              <a:t>Μειώνει</a:t>
            </a:r>
            <a:r>
              <a:rPr b="0" i="0" lang="en-US" sz="2000" u="none" cap="none" strike="noStrike">
                <a:solidFill>
                  <a:schemeClr val="dk1"/>
                </a:solidFill>
                <a:latin typeface="Calibri"/>
                <a:ea typeface="Calibri"/>
                <a:cs typeface="Calibri"/>
                <a:sym typeface="Calibri"/>
              </a:rPr>
              <a:t> το </a:t>
            </a:r>
            <a:r>
              <a:rPr b="1" i="0" lang="en-US" sz="2000" u="none" cap="none" strike="noStrike">
                <a:solidFill>
                  <a:schemeClr val="dk1"/>
                </a:solidFill>
                <a:latin typeface="Calibri"/>
                <a:ea typeface="Calibri"/>
                <a:cs typeface="Calibri"/>
                <a:sym typeface="Calibri"/>
              </a:rPr>
              <a:t>βάρος</a:t>
            </a:r>
            <a:r>
              <a:rPr b="0" i="0" lang="en-US" sz="2000" u="none" cap="none" strike="noStrike">
                <a:solidFill>
                  <a:schemeClr val="dk1"/>
                </a:solidFill>
                <a:latin typeface="Calibri"/>
                <a:ea typeface="Calibri"/>
                <a:cs typeface="Calibri"/>
                <a:sym typeface="Calibri"/>
              </a:rPr>
              <a:t> και τον </a:t>
            </a:r>
            <a:r>
              <a:rPr b="1" i="0" lang="en-US" sz="2000" u="none" cap="none" strike="noStrike">
                <a:solidFill>
                  <a:schemeClr val="dk1"/>
                </a:solidFill>
                <a:latin typeface="Calibri"/>
                <a:ea typeface="Calibri"/>
                <a:cs typeface="Calibri"/>
                <a:sym typeface="Calibri"/>
              </a:rPr>
              <a:t>όγκο</a:t>
            </a:r>
            <a:r>
              <a:rPr b="0" i="0" lang="en-US" sz="2000" u="none" cap="none" strike="noStrike">
                <a:solidFill>
                  <a:schemeClr val="dk1"/>
                </a:solidFill>
                <a:latin typeface="Calibri"/>
                <a:ea typeface="Calibri"/>
                <a:cs typeface="Calibri"/>
                <a:sym typeface="Calibri"/>
              </a:rPr>
              <a:t> των προϊόντων.</a:t>
            </a:r>
            <a:endParaRPr/>
          </a:p>
        </p:txBody>
      </p:sp>
      <p:sp>
        <p:nvSpPr>
          <p:cNvPr id="529" name="Google Shape;529;p55"/>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530" name="Google Shape;530;p55"/>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Έννοια και ρόλος της Μεταποίησης</a:t>
            </a:r>
            <a:endParaRPr b="1" i="0" sz="4100" u="none" cap="none" strike="noStrike">
              <a:solidFill>
                <a:schemeClr val="dk2"/>
              </a:solidFill>
              <a:latin typeface="Calibri"/>
              <a:ea typeface="Calibri"/>
              <a:cs typeface="Calibri"/>
              <a:sym typeface="Calibri"/>
            </a:endParaRPr>
          </a:p>
        </p:txBody>
      </p:sp>
    </p:spTree>
  </p:cSld>
  <p:clrMapOvr>
    <a:masterClrMapping/>
  </p:clrMapOvr>
  <p:transition>
    <p:diamond/>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56"/>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rmAutofit/>
          </a:bodyPr>
          <a:lstStyle/>
          <a:p>
            <a:pPr indent="-255586" lvl="0" marL="365125" marR="0" rtl="0" algn="l">
              <a:lnSpc>
                <a:spcPct val="80000"/>
              </a:lnSpc>
              <a:spcBef>
                <a:spcPts val="0"/>
              </a:spcBef>
              <a:spcAft>
                <a:spcPts val="0"/>
              </a:spcAft>
              <a:buClr>
                <a:schemeClr val="accent1"/>
              </a:buClr>
              <a:buSzPts val="1564"/>
              <a:buFont typeface="Noto Sans Symbols"/>
              <a:buChar char="🞂"/>
            </a:pPr>
            <a:r>
              <a:rPr b="0" i="0" lang="en-US" sz="2300" u="none">
                <a:solidFill>
                  <a:schemeClr val="dk1"/>
                </a:solidFill>
                <a:latin typeface="Calibri"/>
                <a:ea typeface="Calibri"/>
                <a:cs typeface="Calibri"/>
                <a:sym typeface="Calibri"/>
              </a:rPr>
              <a:t>Οι βασικές ωφέλειες που προσφέρει η μεταποίηση είναι οι εξής: </a:t>
            </a:r>
            <a:endParaRPr/>
          </a:p>
          <a:p>
            <a:pPr indent="-255587" lvl="0" marL="365125" marR="0" rtl="0" algn="l">
              <a:lnSpc>
                <a:spcPct val="80000"/>
              </a:lnSpc>
              <a:spcBef>
                <a:spcPts val="400"/>
              </a:spcBef>
              <a:spcAft>
                <a:spcPts val="0"/>
              </a:spcAft>
              <a:buClr>
                <a:schemeClr val="accent1"/>
              </a:buClr>
              <a:buSzPts val="1564"/>
              <a:buFont typeface="Noto Sans Symbols"/>
              <a:buNone/>
            </a:pPr>
            <a:r>
              <a:rPr b="0" i="0" lang="en-US" sz="2300" u="none">
                <a:solidFill>
                  <a:schemeClr val="dk1"/>
                </a:solidFill>
                <a:latin typeface="Calibri"/>
                <a:ea typeface="Calibri"/>
                <a:cs typeface="Calibri"/>
                <a:sym typeface="Calibri"/>
              </a:rPr>
              <a:t>	</a:t>
            </a:r>
            <a:r>
              <a:rPr b="1" i="0" lang="en-US" sz="2300" u="none">
                <a:solidFill>
                  <a:schemeClr val="dk1"/>
                </a:solidFill>
                <a:latin typeface="Calibri"/>
                <a:ea typeface="Calibri"/>
                <a:cs typeface="Calibri"/>
                <a:sym typeface="Calibri"/>
              </a:rPr>
              <a:t>Για τους παραγωγούς: </a:t>
            </a:r>
            <a:endParaRPr/>
          </a:p>
          <a:p>
            <a:pPr indent="-228599" lvl="1" marL="620712" marR="0" rtl="0" algn="l">
              <a:lnSpc>
                <a:spcPct val="80000"/>
              </a:lnSpc>
              <a:spcBef>
                <a:spcPts val="300"/>
              </a:spcBef>
              <a:spcAft>
                <a:spcPts val="0"/>
              </a:spcAft>
              <a:buClr>
                <a:schemeClr val="accent1"/>
              </a:buClr>
              <a:buSzPts val="2000"/>
              <a:buFont typeface="Noto Sans Symbols"/>
              <a:buChar char="⮚"/>
            </a:pPr>
            <a:r>
              <a:rPr b="0" i="0" lang="en-US" sz="2000" u="none" cap="none" strike="noStrike">
                <a:solidFill>
                  <a:schemeClr val="dk1"/>
                </a:solidFill>
                <a:latin typeface="Calibri"/>
                <a:ea typeface="Calibri"/>
                <a:cs typeface="Calibri"/>
                <a:sym typeface="Calibri"/>
              </a:rPr>
              <a:t>Αύξηση της ποσότητας πώλησης του πρωτογενούς προϊόντος </a:t>
            </a:r>
            <a:endParaRPr/>
          </a:p>
          <a:p>
            <a:pPr indent="-228599" lvl="1" marL="620712" marR="0" rtl="0" algn="l">
              <a:lnSpc>
                <a:spcPct val="80000"/>
              </a:lnSpc>
              <a:spcBef>
                <a:spcPts val="300"/>
              </a:spcBef>
              <a:spcAft>
                <a:spcPts val="0"/>
              </a:spcAft>
              <a:buClr>
                <a:schemeClr val="accent1"/>
              </a:buClr>
              <a:buSzPts val="2000"/>
              <a:buFont typeface="Noto Sans Symbols"/>
              <a:buChar char="⮚"/>
            </a:pPr>
            <a:r>
              <a:rPr b="0" i="0" lang="en-US" sz="2000" u="none" cap="none" strike="noStrike">
                <a:solidFill>
                  <a:schemeClr val="dk1"/>
                </a:solidFill>
                <a:latin typeface="Calibri"/>
                <a:ea typeface="Calibri"/>
                <a:cs typeface="Calibri"/>
                <a:sym typeface="Calibri"/>
              </a:rPr>
              <a:t>Αύξηση της τιμής των αγροτικών προϊόντων </a:t>
            </a:r>
            <a:endParaRPr/>
          </a:p>
          <a:p>
            <a:pPr indent="-228599" lvl="1" marL="620712" marR="0" rtl="0" algn="l">
              <a:lnSpc>
                <a:spcPct val="80000"/>
              </a:lnSpc>
              <a:spcBef>
                <a:spcPts val="300"/>
              </a:spcBef>
              <a:spcAft>
                <a:spcPts val="0"/>
              </a:spcAft>
              <a:buClr>
                <a:schemeClr val="accent1"/>
              </a:buClr>
              <a:buSzPts val="2000"/>
              <a:buFont typeface="Noto Sans Symbols"/>
              <a:buChar char="⮚"/>
            </a:pPr>
            <a:r>
              <a:rPr b="0" i="0" lang="en-US" sz="2000" u="none" cap="none" strike="noStrike">
                <a:solidFill>
                  <a:schemeClr val="dk1"/>
                </a:solidFill>
                <a:latin typeface="Calibri"/>
                <a:ea typeface="Calibri"/>
                <a:cs typeface="Calibri"/>
                <a:sym typeface="Calibri"/>
              </a:rPr>
              <a:t>Μείωση του κόστους μεταφοράς</a:t>
            </a:r>
            <a:endParaRPr/>
          </a:p>
          <a:p>
            <a:pPr indent="-228599" lvl="1" marL="620712" marR="0" rtl="0" algn="l">
              <a:lnSpc>
                <a:spcPct val="80000"/>
              </a:lnSpc>
              <a:spcBef>
                <a:spcPts val="300"/>
              </a:spcBef>
              <a:spcAft>
                <a:spcPts val="0"/>
              </a:spcAft>
              <a:buClr>
                <a:schemeClr val="accent1"/>
              </a:buClr>
              <a:buSzPts val="2000"/>
              <a:buFont typeface="Noto Sans Symbols"/>
              <a:buChar char="⮚"/>
            </a:pPr>
            <a:r>
              <a:rPr b="0" i="0" lang="en-US" sz="2000" u="none" cap="none" strike="noStrike">
                <a:solidFill>
                  <a:schemeClr val="dk1"/>
                </a:solidFill>
                <a:latin typeface="Calibri"/>
                <a:ea typeface="Calibri"/>
                <a:cs typeface="Calibri"/>
                <a:sym typeface="Calibri"/>
              </a:rPr>
              <a:t>Αύξηση του εισοδήματος των παραγωγών </a:t>
            </a:r>
            <a:endParaRPr/>
          </a:p>
          <a:p>
            <a:pPr indent="-255587" lvl="0" marL="365125" marR="0" rtl="0" algn="l">
              <a:lnSpc>
                <a:spcPct val="80000"/>
              </a:lnSpc>
              <a:spcBef>
                <a:spcPts val="400"/>
              </a:spcBef>
              <a:spcAft>
                <a:spcPts val="0"/>
              </a:spcAft>
              <a:buClr>
                <a:schemeClr val="accent1"/>
              </a:buClr>
              <a:buSzPts val="1564"/>
              <a:buFont typeface="Noto Sans Symbols"/>
              <a:buNone/>
            </a:pPr>
            <a:r>
              <a:rPr b="0" i="0" lang="en-US" sz="2300" u="none">
                <a:solidFill>
                  <a:schemeClr val="dk1"/>
                </a:solidFill>
                <a:latin typeface="Calibri"/>
                <a:ea typeface="Calibri"/>
                <a:cs typeface="Calibri"/>
                <a:sym typeface="Calibri"/>
              </a:rPr>
              <a:t>	</a:t>
            </a:r>
            <a:r>
              <a:rPr b="1" i="0" lang="en-US" sz="2300" u="none">
                <a:solidFill>
                  <a:schemeClr val="dk1"/>
                </a:solidFill>
                <a:latin typeface="Calibri"/>
                <a:ea typeface="Calibri"/>
                <a:cs typeface="Calibri"/>
                <a:sym typeface="Calibri"/>
              </a:rPr>
              <a:t>Για το κράτος: </a:t>
            </a:r>
            <a:endParaRPr/>
          </a:p>
          <a:p>
            <a:pPr indent="-228599" lvl="1" marL="620712" marR="0" rtl="0" algn="l">
              <a:lnSpc>
                <a:spcPct val="80000"/>
              </a:lnSpc>
              <a:spcBef>
                <a:spcPts val="300"/>
              </a:spcBef>
              <a:spcAft>
                <a:spcPts val="0"/>
              </a:spcAft>
              <a:buClr>
                <a:schemeClr val="accent1"/>
              </a:buClr>
              <a:buSzPts val="2000"/>
              <a:buFont typeface="Noto Sans Symbols"/>
              <a:buChar char="⮚"/>
            </a:pPr>
            <a:r>
              <a:rPr b="0" i="0" lang="en-US" sz="2000" u="none" cap="none" strike="noStrike">
                <a:solidFill>
                  <a:schemeClr val="dk1"/>
                </a:solidFill>
                <a:latin typeface="Calibri"/>
                <a:ea typeface="Calibri"/>
                <a:cs typeface="Calibri"/>
                <a:sym typeface="Calibri"/>
              </a:rPr>
              <a:t>Δημιουργία εξωτερικών οικονομιών </a:t>
            </a:r>
            <a:endParaRPr/>
          </a:p>
          <a:p>
            <a:pPr indent="-228599" lvl="1" marL="620712" marR="0" rtl="0" algn="l">
              <a:lnSpc>
                <a:spcPct val="80000"/>
              </a:lnSpc>
              <a:spcBef>
                <a:spcPts val="300"/>
              </a:spcBef>
              <a:spcAft>
                <a:spcPts val="0"/>
              </a:spcAft>
              <a:buClr>
                <a:schemeClr val="accent1"/>
              </a:buClr>
              <a:buSzPts val="2000"/>
              <a:buFont typeface="Noto Sans Symbols"/>
              <a:buChar char="⮚"/>
            </a:pPr>
            <a:r>
              <a:rPr b="0" i="0" lang="en-US" sz="2000" u="none" cap="none" strike="noStrike">
                <a:solidFill>
                  <a:schemeClr val="dk1"/>
                </a:solidFill>
                <a:latin typeface="Calibri"/>
                <a:ea typeface="Calibri"/>
                <a:cs typeface="Calibri"/>
                <a:sym typeface="Calibri"/>
              </a:rPr>
              <a:t>Αύξηση της απασχόλησης </a:t>
            </a:r>
            <a:endParaRPr/>
          </a:p>
          <a:p>
            <a:pPr indent="-255587" lvl="0" marL="365125" marR="0" rtl="0" algn="l">
              <a:lnSpc>
                <a:spcPct val="80000"/>
              </a:lnSpc>
              <a:spcBef>
                <a:spcPts val="400"/>
              </a:spcBef>
              <a:spcAft>
                <a:spcPts val="0"/>
              </a:spcAft>
              <a:buClr>
                <a:schemeClr val="accent1"/>
              </a:buClr>
              <a:buSzPts val="1564"/>
              <a:buFont typeface="Noto Sans Symbols"/>
              <a:buNone/>
            </a:pPr>
            <a:r>
              <a:rPr b="0" i="0" lang="en-US" sz="2300" u="none">
                <a:solidFill>
                  <a:schemeClr val="dk1"/>
                </a:solidFill>
                <a:latin typeface="Calibri"/>
                <a:ea typeface="Calibri"/>
                <a:cs typeface="Calibri"/>
                <a:sym typeface="Calibri"/>
              </a:rPr>
              <a:t>	</a:t>
            </a:r>
            <a:r>
              <a:rPr b="1" i="0" lang="en-US" sz="2300" u="none">
                <a:solidFill>
                  <a:schemeClr val="dk1"/>
                </a:solidFill>
                <a:latin typeface="Calibri"/>
                <a:ea typeface="Calibri"/>
                <a:cs typeface="Calibri"/>
                <a:sym typeface="Calibri"/>
              </a:rPr>
              <a:t>Για τους καταναλωτές: </a:t>
            </a:r>
            <a:endParaRPr/>
          </a:p>
          <a:p>
            <a:pPr indent="-228599" lvl="1" marL="620712" marR="0" rtl="0" algn="l">
              <a:lnSpc>
                <a:spcPct val="80000"/>
              </a:lnSpc>
              <a:spcBef>
                <a:spcPts val="300"/>
              </a:spcBef>
              <a:spcAft>
                <a:spcPts val="0"/>
              </a:spcAft>
              <a:buClr>
                <a:schemeClr val="accent1"/>
              </a:buClr>
              <a:buSzPts val="2000"/>
              <a:buFont typeface="Noto Sans Symbols"/>
              <a:buChar char="⮚"/>
            </a:pPr>
            <a:r>
              <a:rPr b="0" i="0" lang="en-US" sz="2000" u="none" cap="none" strike="noStrike">
                <a:solidFill>
                  <a:schemeClr val="dk1"/>
                </a:solidFill>
                <a:latin typeface="Calibri"/>
                <a:ea typeface="Calibri"/>
                <a:cs typeface="Calibri"/>
                <a:sym typeface="Calibri"/>
              </a:rPr>
              <a:t>Παράγει εδώδιμα προϊόντα, δημιουργεί νέα προϊόντα, διατηρεί τα προϊόντα &amp; τέλος μειώνει το βάρος και τον όγκο των αγροτικών προϊόντων.</a:t>
            </a:r>
            <a:endParaRPr/>
          </a:p>
        </p:txBody>
      </p:sp>
      <p:sp>
        <p:nvSpPr>
          <p:cNvPr id="536" name="Google Shape;536;p56"/>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537" name="Google Shape;537;p56"/>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Ωφέλειες της μεταποίησης</a:t>
            </a:r>
            <a:endParaRPr b="1" i="0" sz="4100" u="none" cap="none" strike="noStrike">
              <a:solidFill>
                <a:schemeClr val="dk2"/>
              </a:solidFill>
              <a:latin typeface="Calibri"/>
              <a:ea typeface="Calibri"/>
              <a:cs typeface="Calibri"/>
              <a:sym typeface="Calibri"/>
            </a:endParaRPr>
          </a:p>
        </p:txBody>
      </p:sp>
    </p:spTree>
  </p:cSld>
  <p:clrMapOvr>
    <a:masterClrMapping/>
  </p:clrMapOvr>
  <p:transition>
    <p:diamond/>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57"/>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rmAutofit/>
          </a:bodyPr>
          <a:lstStyle/>
          <a:p>
            <a:pPr indent="-255587" lvl="0" marL="365125" marR="0" rtl="0" algn="just">
              <a:lnSpc>
                <a:spcPct val="80000"/>
              </a:lnSpc>
              <a:spcBef>
                <a:spcPts val="0"/>
              </a:spcBef>
              <a:spcAft>
                <a:spcPts val="0"/>
              </a:spcAft>
              <a:buClr>
                <a:schemeClr val="accent1"/>
              </a:buClr>
              <a:buSzPts val="1292"/>
              <a:buFont typeface="Noto Sans Symbols"/>
              <a:buChar char="🞂"/>
            </a:pPr>
            <a:r>
              <a:rPr b="1" i="0" lang="en-US" sz="1900" u="none">
                <a:solidFill>
                  <a:schemeClr val="dk1"/>
                </a:solidFill>
                <a:latin typeface="Calibri"/>
                <a:ea typeface="Calibri"/>
                <a:cs typeface="Calibri"/>
                <a:sym typeface="Calibri"/>
              </a:rPr>
              <a:t>Καλλιέργεια με βέλτιστες πρακτικές</a:t>
            </a:r>
            <a:r>
              <a:rPr b="0" i="0" lang="en-US" sz="1900" u="none">
                <a:solidFill>
                  <a:schemeClr val="dk1"/>
                </a:solidFill>
                <a:latin typeface="Calibri"/>
                <a:ea typeface="Calibri"/>
                <a:cs typeface="Calibri"/>
                <a:sym typeface="Calibri"/>
              </a:rPr>
              <a:t>: Εφαρμόστε καλλιέργεια με τις βέλτιστες πρακτικές που συμβάλλουν στην υγεία των φυτών και την ποιότητα των προϊόντων. Αυτές οι πρακτικές περιλαμβάνουν τη χρήση φυσικών λιπασμάτων, την προσαρμογή της σωστής στιγμής συγκομιδής και την αποφυγή της χρήσης επιβλαβών χημικών ουσιών.</a:t>
            </a:r>
            <a:endParaRPr/>
          </a:p>
          <a:p>
            <a:pPr indent="-173545" lvl="0" marL="365125" marR="0" rtl="0" algn="just">
              <a:lnSpc>
                <a:spcPct val="80000"/>
              </a:lnSpc>
              <a:spcBef>
                <a:spcPts val="400"/>
              </a:spcBef>
              <a:spcAft>
                <a:spcPts val="0"/>
              </a:spcAft>
              <a:buClr>
                <a:schemeClr val="accent1"/>
              </a:buClr>
              <a:buSzPts val="1292"/>
              <a:buFont typeface="Noto Sans Symbols"/>
              <a:buNone/>
            </a:pPr>
            <a:r>
              <a:t/>
            </a:r>
            <a:endParaRPr b="0" i="0" sz="1900" u="none">
              <a:solidFill>
                <a:schemeClr val="dk1"/>
              </a:solidFill>
              <a:latin typeface="Calibri"/>
              <a:ea typeface="Calibri"/>
              <a:cs typeface="Calibri"/>
              <a:sym typeface="Calibri"/>
            </a:endParaRPr>
          </a:p>
          <a:p>
            <a:pPr indent="-255587" lvl="0" marL="365125" marR="0" rtl="0" algn="just">
              <a:lnSpc>
                <a:spcPct val="80000"/>
              </a:lnSpc>
              <a:spcBef>
                <a:spcPts val="400"/>
              </a:spcBef>
              <a:spcAft>
                <a:spcPts val="0"/>
              </a:spcAft>
              <a:buClr>
                <a:schemeClr val="accent1"/>
              </a:buClr>
              <a:buSzPts val="1292"/>
              <a:buFont typeface="Noto Sans Symbols"/>
              <a:buChar char="🞂"/>
            </a:pPr>
            <a:r>
              <a:rPr b="1" i="0" lang="en-US" sz="1900" u="none">
                <a:solidFill>
                  <a:schemeClr val="dk1"/>
                </a:solidFill>
                <a:latin typeface="Calibri"/>
                <a:ea typeface="Calibri"/>
                <a:cs typeface="Calibri"/>
                <a:sym typeface="Calibri"/>
              </a:rPr>
              <a:t>Προστασία από ασθένειες και επιβλαβείς οργανισμούς</a:t>
            </a:r>
            <a:r>
              <a:rPr b="0" i="0" lang="en-US" sz="1900" u="none">
                <a:solidFill>
                  <a:schemeClr val="dk1"/>
                </a:solidFill>
                <a:latin typeface="Calibri"/>
                <a:ea typeface="Calibri"/>
                <a:cs typeface="Calibri"/>
                <a:sym typeface="Calibri"/>
              </a:rPr>
              <a:t>: Λάβετε μέτρα για την πρόληψη και την αντιμετώπιση ασθενειών φυτών και επιβλαβών οργανισμών, όπως η χρήση ανθεκτικών ποικιλιών, η εφαρμογή βιολογικού ελέγχου εντόμων και η κατάλληλη διαχείριση της υδροδότησης.</a:t>
            </a:r>
            <a:endParaRPr/>
          </a:p>
          <a:p>
            <a:pPr indent="-173545" lvl="0" marL="365125" marR="0" rtl="0" algn="just">
              <a:lnSpc>
                <a:spcPct val="80000"/>
              </a:lnSpc>
              <a:spcBef>
                <a:spcPts val="400"/>
              </a:spcBef>
              <a:spcAft>
                <a:spcPts val="0"/>
              </a:spcAft>
              <a:buClr>
                <a:schemeClr val="accent1"/>
              </a:buClr>
              <a:buSzPts val="1292"/>
              <a:buFont typeface="Noto Sans Symbols"/>
              <a:buNone/>
            </a:pPr>
            <a:r>
              <a:t/>
            </a:r>
            <a:endParaRPr b="0" i="0" sz="1900" u="none">
              <a:solidFill>
                <a:schemeClr val="dk1"/>
              </a:solidFill>
              <a:latin typeface="Calibri"/>
              <a:ea typeface="Calibri"/>
              <a:cs typeface="Calibri"/>
              <a:sym typeface="Calibri"/>
            </a:endParaRPr>
          </a:p>
          <a:p>
            <a:pPr indent="-255587" lvl="0" marL="365125" marR="0" rtl="0" algn="just">
              <a:lnSpc>
                <a:spcPct val="80000"/>
              </a:lnSpc>
              <a:spcBef>
                <a:spcPts val="400"/>
              </a:spcBef>
              <a:spcAft>
                <a:spcPts val="0"/>
              </a:spcAft>
              <a:buClr>
                <a:schemeClr val="accent1"/>
              </a:buClr>
              <a:buSzPts val="1292"/>
              <a:buFont typeface="Noto Sans Symbols"/>
              <a:buChar char="🞂"/>
            </a:pPr>
            <a:r>
              <a:rPr b="1" i="0" lang="en-US" sz="1900" u="none">
                <a:solidFill>
                  <a:schemeClr val="dk1"/>
                </a:solidFill>
                <a:latin typeface="Calibri"/>
                <a:ea typeface="Calibri"/>
                <a:cs typeface="Calibri"/>
                <a:sym typeface="Calibri"/>
              </a:rPr>
              <a:t>Παρακολούθηση και έλεγχος ποιότητας</a:t>
            </a:r>
            <a:r>
              <a:rPr b="0" i="0" lang="en-US" sz="1900" u="none">
                <a:solidFill>
                  <a:schemeClr val="dk1"/>
                </a:solidFill>
                <a:latin typeface="Calibri"/>
                <a:ea typeface="Calibri"/>
                <a:cs typeface="Calibri"/>
                <a:sym typeface="Calibri"/>
              </a:rPr>
              <a:t>: Πραγματοποιήστε τακτική παρακολούθηση και έλεγχο της ποιότητας των αγροτικών προϊόντων σας. Αυτό μπορεί να περιλαμβάνει τη λήψη δείγματος για ανάλυση σε εργαστήριο για την ανίχνευση πιθανών ρυπογόνων ουσιών και την παρακολούθηση των παραμέτρων όπως οι επίπεδα θρεπτικών ουσιών και η ποιότητα του εδάφους.</a:t>
            </a:r>
            <a:endParaRPr/>
          </a:p>
          <a:p>
            <a:pPr indent="-173989" lvl="0" marL="365760" marR="0" rtl="0" algn="l">
              <a:spcBef>
                <a:spcPts val="400"/>
              </a:spcBef>
              <a:spcAft>
                <a:spcPts val="0"/>
              </a:spcAft>
              <a:buClr>
                <a:schemeClr val="accent1"/>
              </a:buClr>
              <a:buSzPts val="1292"/>
              <a:buFont typeface="Noto Sans Symbols"/>
              <a:buNone/>
            </a:pPr>
            <a:r>
              <a:t/>
            </a:r>
            <a:endParaRPr b="0" i="0" sz="1900" u="none">
              <a:solidFill>
                <a:schemeClr val="dk1"/>
              </a:solidFill>
              <a:latin typeface="Calibri"/>
              <a:ea typeface="Calibri"/>
              <a:cs typeface="Calibri"/>
              <a:sym typeface="Calibri"/>
            </a:endParaRPr>
          </a:p>
        </p:txBody>
      </p:sp>
      <p:sp>
        <p:nvSpPr>
          <p:cNvPr id="543" name="Google Shape;543;p57"/>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2"/>
              </a:buClr>
              <a:buSzPts val="2200"/>
              <a:buFont typeface="Calibri"/>
              <a:buNone/>
            </a:pPr>
            <a:r>
              <a:rPr b="1" i="0" lang="en-US" sz="2200" u="none" cap="none" strike="noStrike">
                <a:solidFill>
                  <a:schemeClr val="dk2"/>
                </a:solidFill>
                <a:latin typeface="Calibri"/>
                <a:ea typeface="Calibri"/>
                <a:cs typeface="Calibri"/>
                <a:sym typeface="Calibri"/>
              </a:rPr>
              <a:t>Για τη διασφάλιση της ποιότητας των αγροτικών προϊόντων, μπορείτε να λάβετε υπόψη τις παρακάτω πρακτικές και διαδικασίες:</a:t>
            </a:r>
            <a:br>
              <a:rPr b="1" i="0" lang="en-US" sz="2200" u="none" cap="none" strike="noStrike">
                <a:solidFill>
                  <a:schemeClr val="dk2"/>
                </a:solidFill>
                <a:latin typeface="Calibri"/>
                <a:ea typeface="Calibri"/>
                <a:cs typeface="Calibri"/>
                <a:sym typeface="Calibri"/>
              </a:rPr>
            </a:br>
            <a:endParaRPr b="1" i="0" sz="2200" u="none" cap="none" strike="noStrike">
              <a:solidFill>
                <a:schemeClr val="dk2"/>
              </a:solidFill>
              <a:latin typeface="Calibri"/>
              <a:ea typeface="Calibri"/>
              <a:cs typeface="Calibri"/>
              <a:sym typeface="Calibri"/>
            </a:endParaRPr>
          </a:p>
        </p:txBody>
      </p:sp>
      <p:sp>
        <p:nvSpPr>
          <p:cNvPr id="544" name="Google Shape;544;p57"/>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58"/>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rmAutofit/>
          </a:bodyPr>
          <a:lstStyle/>
          <a:p>
            <a:pPr indent="-255587" lvl="0" marL="365125" marR="0" rtl="0" algn="just">
              <a:lnSpc>
                <a:spcPct val="80000"/>
              </a:lnSpc>
              <a:spcBef>
                <a:spcPts val="0"/>
              </a:spcBef>
              <a:spcAft>
                <a:spcPts val="0"/>
              </a:spcAft>
              <a:buClr>
                <a:schemeClr val="accent1"/>
              </a:buClr>
              <a:buSzPts val="1292"/>
              <a:buFont typeface="Noto Sans Symbols"/>
              <a:buChar char="🞂"/>
            </a:pPr>
            <a:r>
              <a:rPr b="1" i="0" lang="en-US" sz="1900" u="none">
                <a:solidFill>
                  <a:schemeClr val="dk1"/>
                </a:solidFill>
                <a:latin typeface="Calibri"/>
                <a:ea typeface="Calibri"/>
                <a:cs typeface="Calibri"/>
                <a:sym typeface="Calibri"/>
              </a:rPr>
              <a:t>Συμμόρφωση με τους κανονισμούς και τις πιστοποιήσεις</a:t>
            </a:r>
            <a:r>
              <a:rPr b="0" i="0" lang="en-US" sz="1900" u="none">
                <a:solidFill>
                  <a:schemeClr val="dk1"/>
                </a:solidFill>
                <a:latin typeface="Calibri"/>
                <a:ea typeface="Calibri"/>
                <a:cs typeface="Calibri"/>
                <a:sym typeface="Calibri"/>
              </a:rPr>
              <a:t>: Βεβαιωθείτε ότι τηρείτε τους τοπικούς κανονισμούς και πρότυπα που διέπουν την παραγωγή και την ποιότητα των αγροτικών προϊόντων. Επιπλέον, μπορείτε να εξετάσετε την πιστοποίηση, όπως την οργανική πιστοποίηση, που μπορεί να αυξήσει την εμπιστοσύνη των καταναλωτών στην ποιότητα των προϊόντων σας.</a:t>
            </a:r>
            <a:endParaRPr/>
          </a:p>
          <a:p>
            <a:pPr indent="-173545" lvl="0" marL="365125" marR="0" rtl="0" algn="just">
              <a:lnSpc>
                <a:spcPct val="80000"/>
              </a:lnSpc>
              <a:spcBef>
                <a:spcPts val="400"/>
              </a:spcBef>
              <a:spcAft>
                <a:spcPts val="0"/>
              </a:spcAft>
              <a:buClr>
                <a:schemeClr val="accent1"/>
              </a:buClr>
              <a:buSzPts val="1292"/>
              <a:buFont typeface="Noto Sans Symbols"/>
              <a:buNone/>
            </a:pPr>
            <a:r>
              <a:t/>
            </a:r>
            <a:endParaRPr b="0" i="0" sz="1900" u="none">
              <a:solidFill>
                <a:schemeClr val="dk1"/>
              </a:solidFill>
              <a:latin typeface="Calibri"/>
              <a:ea typeface="Calibri"/>
              <a:cs typeface="Calibri"/>
              <a:sym typeface="Calibri"/>
            </a:endParaRPr>
          </a:p>
          <a:p>
            <a:pPr indent="-255587" lvl="0" marL="365125" marR="0" rtl="0" algn="just">
              <a:lnSpc>
                <a:spcPct val="80000"/>
              </a:lnSpc>
              <a:spcBef>
                <a:spcPts val="400"/>
              </a:spcBef>
              <a:spcAft>
                <a:spcPts val="0"/>
              </a:spcAft>
              <a:buClr>
                <a:schemeClr val="accent1"/>
              </a:buClr>
              <a:buSzPts val="1292"/>
              <a:buFont typeface="Noto Sans Symbols"/>
              <a:buChar char="🞂"/>
            </a:pPr>
            <a:r>
              <a:rPr b="1" i="0" lang="en-US" sz="1900" u="none">
                <a:solidFill>
                  <a:schemeClr val="dk1"/>
                </a:solidFill>
                <a:latin typeface="Calibri"/>
                <a:ea typeface="Calibri"/>
                <a:cs typeface="Calibri"/>
                <a:sym typeface="Calibri"/>
              </a:rPr>
              <a:t>Παροχή εκπαίδευσης και επιμόρφωσης</a:t>
            </a:r>
            <a:r>
              <a:rPr b="0" i="0" lang="en-US" sz="1900" u="none">
                <a:solidFill>
                  <a:schemeClr val="dk1"/>
                </a:solidFill>
                <a:latin typeface="Calibri"/>
                <a:ea typeface="Calibri"/>
                <a:cs typeface="Calibri"/>
                <a:sym typeface="Calibri"/>
              </a:rPr>
              <a:t>: Επενδύστε στην εκπαίδευση και επιμόρφωση του προσωπικού σας για τις βέλτιστες πρακτικές παραγωγής, επεξεργασίας και διακίνησης αγροτικών προϊόντων. Αυτό μπορεί να συμπεριλαμβάνει σεμινάρια, εκπαιδευτικά προγράμματα και διαρκή ενημέρωση σχετικά με τις τελευταίες τάσεις και μεθόδους.</a:t>
            </a:r>
            <a:endParaRPr/>
          </a:p>
          <a:p>
            <a:pPr indent="-173545" lvl="0" marL="365125" marR="0" rtl="0" algn="just">
              <a:lnSpc>
                <a:spcPct val="80000"/>
              </a:lnSpc>
              <a:spcBef>
                <a:spcPts val="400"/>
              </a:spcBef>
              <a:spcAft>
                <a:spcPts val="0"/>
              </a:spcAft>
              <a:buClr>
                <a:schemeClr val="accent1"/>
              </a:buClr>
              <a:buSzPts val="1292"/>
              <a:buFont typeface="Noto Sans Symbols"/>
              <a:buNone/>
            </a:pPr>
            <a:r>
              <a:t/>
            </a:r>
            <a:endParaRPr b="0" i="0" sz="1900" u="none">
              <a:solidFill>
                <a:schemeClr val="dk1"/>
              </a:solidFill>
              <a:latin typeface="Calibri"/>
              <a:ea typeface="Calibri"/>
              <a:cs typeface="Calibri"/>
              <a:sym typeface="Calibri"/>
            </a:endParaRPr>
          </a:p>
          <a:p>
            <a:pPr indent="-255587" lvl="0" marL="365125" marR="0" rtl="0" algn="just">
              <a:lnSpc>
                <a:spcPct val="80000"/>
              </a:lnSpc>
              <a:spcBef>
                <a:spcPts val="400"/>
              </a:spcBef>
              <a:spcAft>
                <a:spcPts val="0"/>
              </a:spcAft>
              <a:buClr>
                <a:schemeClr val="accent1"/>
              </a:buClr>
              <a:buSzPts val="1292"/>
              <a:buFont typeface="Noto Sans Symbols"/>
              <a:buChar char="🞂"/>
            </a:pPr>
            <a:r>
              <a:rPr b="1" i="0" lang="en-US" sz="1900" u="none">
                <a:solidFill>
                  <a:schemeClr val="dk1"/>
                </a:solidFill>
                <a:latin typeface="Calibri"/>
                <a:ea typeface="Calibri"/>
                <a:cs typeface="Calibri"/>
                <a:sym typeface="Calibri"/>
              </a:rPr>
              <a:t>Προώθηση της διαφάνειας</a:t>
            </a:r>
            <a:r>
              <a:rPr b="0" i="0" lang="en-US" sz="1900" u="none">
                <a:solidFill>
                  <a:schemeClr val="dk1"/>
                </a:solidFill>
                <a:latin typeface="Calibri"/>
                <a:ea typeface="Calibri"/>
                <a:cs typeface="Calibri"/>
                <a:sym typeface="Calibri"/>
              </a:rPr>
              <a:t>: Διατηρήστε τη διαφάνεια και την ανοικτή επικοινωνία με τους καταναλωτές σχετικά με την παραγωγή, τη διαχείριση και την ποιότητα των προϊόντων σας. Αυτό μπορεί να γίνει μέσω ετικετών προϊόντος με πληροφορίες, ενημερωτικών φυλλαδίων ή ηλεκτρονικών μέσων επικοινωνίας.</a:t>
            </a:r>
            <a:endParaRPr/>
          </a:p>
          <a:p>
            <a:pPr indent="-173989" lvl="0" marL="365760" marR="0" rtl="0" algn="l">
              <a:spcBef>
                <a:spcPts val="400"/>
              </a:spcBef>
              <a:spcAft>
                <a:spcPts val="0"/>
              </a:spcAft>
              <a:buClr>
                <a:schemeClr val="accent1"/>
              </a:buClr>
              <a:buSzPts val="1292"/>
              <a:buFont typeface="Noto Sans Symbols"/>
              <a:buNone/>
            </a:pPr>
            <a:r>
              <a:t/>
            </a:r>
            <a:endParaRPr b="0" i="0" sz="1900" u="none">
              <a:solidFill>
                <a:schemeClr val="dk1"/>
              </a:solidFill>
              <a:latin typeface="Calibri"/>
              <a:ea typeface="Calibri"/>
              <a:cs typeface="Calibri"/>
              <a:sym typeface="Calibri"/>
            </a:endParaRPr>
          </a:p>
        </p:txBody>
      </p:sp>
      <p:sp>
        <p:nvSpPr>
          <p:cNvPr id="550" name="Google Shape;550;p58"/>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2"/>
              </a:buClr>
              <a:buSzPts val="2200"/>
              <a:buFont typeface="Calibri"/>
              <a:buNone/>
            </a:pPr>
            <a:r>
              <a:rPr b="1" i="0" lang="en-US" sz="2200" u="none" cap="none" strike="noStrike">
                <a:solidFill>
                  <a:schemeClr val="dk2"/>
                </a:solidFill>
                <a:latin typeface="Calibri"/>
                <a:ea typeface="Calibri"/>
                <a:cs typeface="Calibri"/>
                <a:sym typeface="Calibri"/>
              </a:rPr>
              <a:t>Για τη διασφάλιση της ποιότητας των αγροτικών προϊόντων, μπορείτε να λάβετε υπόψη τις παρακάτω πρακτικές και διαδικασίες:</a:t>
            </a:r>
            <a:br>
              <a:rPr b="1" i="0" lang="en-US" sz="2200" u="none" cap="none" strike="noStrike">
                <a:solidFill>
                  <a:schemeClr val="dk2"/>
                </a:solidFill>
                <a:latin typeface="Calibri"/>
                <a:ea typeface="Calibri"/>
                <a:cs typeface="Calibri"/>
                <a:sym typeface="Calibri"/>
              </a:rPr>
            </a:br>
            <a:endParaRPr b="1" i="0" sz="2200" u="none" cap="none" strike="noStrike">
              <a:solidFill>
                <a:schemeClr val="dk2"/>
              </a:solidFill>
              <a:latin typeface="Calibri"/>
              <a:ea typeface="Calibri"/>
              <a:cs typeface="Calibri"/>
              <a:sym typeface="Calibri"/>
            </a:endParaRPr>
          </a:p>
        </p:txBody>
      </p:sp>
      <p:sp>
        <p:nvSpPr>
          <p:cNvPr id="551" name="Google Shape;551;p58"/>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59"/>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Calibri"/>
                <a:ea typeface="Calibri"/>
                <a:cs typeface="Calibri"/>
                <a:sym typeface="Calibri"/>
              </a:rPr>
              <a:t>Ο ΕΛΓΟ ΔΗΜΗΤΡΑ είναι ο αρμόδιος εθνικός φορέας για τη διασφάλιση της ποιότητας των αγροτικών προϊόντων και των τροφίμων.Στο πλαίσιο αυτό έχει εκπονήσει μια σειρά από πρότυπα.</a:t>
            </a:r>
            <a:endParaRPr/>
          </a:p>
        </p:txBody>
      </p:sp>
      <p:sp>
        <p:nvSpPr>
          <p:cNvPr id="557" name="Google Shape;557;p59"/>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558" name="Google Shape;558;p59"/>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Προτυποποίηση</a:t>
            </a:r>
            <a:endParaRPr b="1" i="0" sz="4100" u="none" cap="none" strike="noStrike">
              <a:solidFill>
                <a:schemeClr val="dk2"/>
              </a:solidFill>
              <a:latin typeface="Lucida Sans"/>
              <a:ea typeface="Lucida Sans"/>
              <a:cs typeface="Lucida Sans"/>
              <a:sym typeface="Lucida Sans"/>
            </a:endParaRPr>
          </a:p>
        </p:txBody>
      </p:sp>
    </p:spTree>
  </p:cSld>
  <p:clrMapOvr>
    <a:masterClrMapping/>
  </p:clrMapOvr>
  <p:transition>
    <p:diamond/>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6"/>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rmAutofit/>
          </a:bodyPr>
          <a:lstStyle/>
          <a:p>
            <a:pPr indent="-514349" lvl="0" marL="623887" marR="0" rtl="0" algn="l">
              <a:lnSpc>
                <a:spcPct val="80000"/>
              </a:lnSpc>
              <a:spcBef>
                <a:spcPts val="0"/>
              </a:spcBef>
              <a:spcAft>
                <a:spcPts val="0"/>
              </a:spcAft>
              <a:buClr>
                <a:schemeClr val="accent1"/>
              </a:buClr>
              <a:buSzPts val="1700"/>
              <a:buFont typeface="Lucida Sans"/>
              <a:buAutoNum type="arabicPeriod"/>
            </a:pPr>
            <a:r>
              <a:rPr b="0" i="0" lang="en-US" sz="2500" u="none" cap="none" strike="noStrike">
                <a:solidFill>
                  <a:schemeClr val="dk1"/>
                </a:solidFill>
                <a:latin typeface="Calibri"/>
                <a:ea typeface="Calibri"/>
                <a:cs typeface="Calibri"/>
                <a:sym typeface="Calibri"/>
              </a:rPr>
              <a:t>Η ασφάλεια των τροφίμων</a:t>
            </a:r>
            <a:endParaRPr/>
          </a:p>
          <a:p>
            <a:pPr indent="-406399" lvl="0" marL="623887" marR="0" rtl="0" algn="l">
              <a:lnSpc>
                <a:spcPct val="80000"/>
              </a:lnSpc>
              <a:spcBef>
                <a:spcPts val="400"/>
              </a:spcBef>
              <a:spcAft>
                <a:spcPts val="0"/>
              </a:spcAft>
              <a:buClr>
                <a:schemeClr val="accent1"/>
              </a:buClr>
              <a:buSzPts val="1700"/>
              <a:buFont typeface="Lucida Sans"/>
              <a:buNone/>
            </a:pPr>
            <a:r>
              <a:t/>
            </a:r>
            <a:endParaRPr b="0" i="0" sz="2500" u="none" cap="none" strike="noStrike">
              <a:solidFill>
                <a:schemeClr val="dk1"/>
              </a:solidFill>
              <a:latin typeface="Calibri"/>
              <a:ea typeface="Calibri"/>
              <a:cs typeface="Calibri"/>
              <a:sym typeface="Calibri"/>
            </a:endParaRPr>
          </a:p>
          <a:p>
            <a:pPr indent="-514349" lvl="0" marL="623887" marR="0" rtl="0" algn="l">
              <a:lnSpc>
                <a:spcPct val="80000"/>
              </a:lnSpc>
              <a:spcBef>
                <a:spcPts val="400"/>
              </a:spcBef>
              <a:spcAft>
                <a:spcPts val="0"/>
              </a:spcAft>
              <a:buClr>
                <a:schemeClr val="accent1"/>
              </a:buClr>
              <a:buSzPts val="1700"/>
              <a:buFont typeface="Lucida Sans"/>
              <a:buAutoNum type="arabicPeriod"/>
            </a:pPr>
            <a:r>
              <a:rPr b="0" i="0" lang="en-US" sz="2500" u="none" cap="none" strike="noStrike">
                <a:solidFill>
                  <a:schemeClr val="dk1"/>
                </a:solidFill>
                <a:latin typeface="Calibri"/>
                <a:ea typeface="Calibri"/>
                <a:cs typeface="Calibri"/>
                <a:sym typeface="Calibri"/>
              </a:rPr>
              <a:t>Η εμφάνιση και τα οργανοληπτικά χαρακτηριστικά των τροφίμων</a:t>
            </a:r>
            <a:endParaRPr/>
          </a:p>
          <a:p>
            <a:pPr indent="-406399" lvl="0" marL="623887" marR="0" rtl="0" algn="l">
              <a:lnSpc>
                <a:spcPct val="80000"/>
              </a:lnSpc>
              <a:spcBef>
                <a:spcPts val="400"/>
              </a:spcBef>
              <a:spcAft>
                <a:spcPts val="0"/>
              </a:spcAft>
              <a:buClr>
                <a:schemeClr val="accent1"/>
              </a:buClr>
              <a:buSzPts val="1700"/>
              <a:buFont typeface="Lucida Sans"/>
              <a:buNone/>
            </a:pPr>
            <a:r>
              <a:t/>
            </a:r>
            <a:endParaRPr b="0" i="0" sz="2500" u="none" cap="none" strike="noStrike">
              <a:solidFill>
                <a:schemeClr val="dk1"/>
              </a:solidFill>
              <a:latin typeface="Calibri"/>
              <a:ea typeface="Calibri"/>
              <a:cs typeface="Calibri"/>
              <a:sym typeface="Calibri"/>
            </a:endParaRPr>
          </a:p>
          <a:p>
            <a:pPr indent="-514349" lvl="0" marL="623887" marR="0" rtl="0" algn="l">
              <a:lnSpc>
                <a:spcPct val="80000"/>
              </a:lnSpc>
              <a:spcBef>
                <a:spcPts val="400"/>
              </a:spcBef>
              <a:spcAft>
                <a:spcPts val="0"/>
              </a:spcAft>
              <a:buClr>
                <a:schemeClr val="accent1"/>
              </a:buClr>
              <a:buSzPts val="1700"/>
              <a:buFont typeface="Lucida Sans"/>
              <a:buAutoNum type="arabicPeriod"/>
            </a:pPr>
            <a:r>
              <a:rPr b="0" i="0" lang="en-US" sz="2500" u="none" cap="none" strike="noStrike">
                <a:solidFill>
                  <a:schemeClr val="dk1"/>
                </a:solidFill>
                <a:latin typeface="Calibri"/>
                <a:ea typeface="Calibri"/>
                <a:cs typeface="Calibri"/>
                <a:sym typeface="Calibri"/>
              </a:rPr>
              <a:t>Η θρεπτική αξία των τροφίμων</a:t>
            </a:r>
            <a:endParaRPr/>
          </a:p>
          <a:p>
            <a:pPr indent="-406399" lvl="0" marL="623887" marR="0" rtl="0" algn="l">
              <a:lnSpc>
                <a:spcPct val="80000"/>
              </a:lnSpc>
              <a:spcBef>
                <a:spcPts val="400"/>
              </a:spcBef>
              <a:spcAft>
                <a:spcPts val="0"/>
              </a:spcAft>
              <a:buClr>
                <a:schemeClr val="accent1"/>
              </a:buClr>
              <a:buSzPts val="1700"/>
              <a:buFont typeface="Lucida Sans"/>
              <a:buNone/>
            </a:pPr>
            <a:r>
              <a:t/>
            </a:r>
            <a:endParaRPr b="0" i="0" sz="2500" u="none" cap="none" strike="noStrike">
              <a:solidFill>
                <a:schemeClr val="dk1"/>
              </a:solidFill>
              <a:latin typeface="Calibri"/>
              <a:ea typeface="Calibri"/>
              <a:cs typeface="Calibri"/>
              <a:sym typeface="Calibri"/>
            </a:endParaRPr>
          </a:p>
          <a:p>
            <a:pPr indent="-514349" lvl="0" marL="623887" marR="0" rtl="0" algn="l">
              <a:lnSpc>
                <a:spcPct val="80000"/>
              </a:lnSpc>
              <a:spcBef>
                <a:spcPts val="400"/>
              </a:spcBef>
              <a:spcAft>
                <a:spcPts val="0"/>
              </a:spcAft>
              <a:buClr>
                <a:schemeClr val="accent1"/>
              </a:buClr>
              <a:buSzPts val="1700"/>
              <a:buFont typeface="Lucida Sans"/>
              <a:buAutoNum type="arabicPeriod"/>
            </a:pPr>
            <a:r>
              <a:rPr b="0" i="0" lang="en-US" sz="2500" u="none" cap="none" strike="noStrike">
                <a:solidFill>
                  <a:schemeClr val="dk1"/>
                </a:solidFill>
                <a:latin typeface="Calibri"/>
                <a:ea typeface="Calibri"/>
                <a:cs typeface="Calibri"/>
                <a:sym typeface="Calibri"/>
              </a:rPr>
              <a:t>Η νομοθεσία των τροφίμων</a:t>
            </a:r>
            <a:endParaRPr/>
          </a:p>
          <a:p>
            <a:pPr indent="-406399" lvl="0" marL="623887" marR="0" rtl="0" algn="l">
              <a:lnSpc>
                <a:spcPct val="80000"/>
              </a:lnSpc>
              <a:spcBef>
                <a:spcPts val="400"/>
              </a:spcBef>
              <a:spcAft>
                <a:spcPts val="0"/>
              </a:spcAft>
              <a:buClr>
                <a:schemeClr val="accent1"/>
              </a:buClr>
              <a:buSzPts val="1700"/>
              <a:buFont typeface="Lucida Sans"/>
              <a:buNone/>
            </a:pPr>
            <a:r>
              <a:t/>
            </a:r>
            <a:endParaRPr b="0" i="0" sz="2500" u="none" cap="none" strike="noStrike">
              <a:solidFill>
                <a:schemeClr val="dk1"/>
              </a:solidFill>
              <a:latin typeface="Calibri"/>
              <a:ea typeface="Calibri"/>
              <a:cs typeface="Calibri"/>
              <a:sym typeface="Calibri"/>
            </a:endParaRPr>
          </a:p>
          <a:p>
            <a:pPr indent="-514349" lvl="0" marL="623887" marR="0" rtl="0" algn="l">
              <a:lnSpc>
                <a:spcPct val="80000"/>
              </a:lnSpc>
              <a:spcBef>
                <a:spcPts val="400"/>
              </a:spcBef>
              <a:spcAft>
                <a:spcPts val="0"/>
              </a:spcAft>
              <a:buClr>
                <a:schemeClr val="accent1"/>
              </a:buClr>
              <a:buSzPts val="1700"/>
              <a:buFont typeface="Lucida Sans"/>
              <a:buAutoNum type="arabicPeriod"/>
            </a:pPr>
            <a:r>
              <a:rPr b="0" i="0" lang="en-US" sz="2500" u="none" cap="none" strike="noStrike">
                <a:solidFill>
                  <a:schemeClr val="dk1"/>
                </a:solidFill>
                <a:latin typeface="Calibri"/>
                <a:ea typeface="Calibri"/>
                <a:cs typeface="Calibri"/>
                <a:sym typeface="Calibri"/>
              </a:rPr>
              <a:t>Το κόστος παραγωγής</a:t>
            </a:r>
            <a:endParaRPr/>
          </a:p>
          <a:p>
            <a:pPr indent="-406399" lvl="0" marL="623887" marR="0" rtl="0" algn="l">
              <a:lnSpc>
                <a:spcPct val="80000"/>
              </a:lnSpc>
              <a:spcBef>
                <a:spcPts val="400"/>
              </a:spcBef>
              <a:spcAft>
                <a:spcPts val="0"/>
              </a:spcAft>
              <a:buClr>
                <a:schemeClr val="accent1"/>
              </a:buClr>
              <a:buSzPts val="1700"/>
              <a:buFont typeface="Lucida Sans"/>
              <a:buNone/>
            </a:pPr>
            <a:r>
              <a:t/>
            </a:r>
            <a:endParaRPr b="0" i="0" sz="2500" u="none" cap="none" strike="noStrike">
              <a:solidFill>
                <a:schemeClr val="dk1"/>
              </a:solidFill>
              <a:latin typeface="Calibri"/>
              <a:ea typeface="Calibri"/>
              <a:cs typeface="Calibri"/>
              <a:sym typeface="Calibri"/>
            </a:endParaRPr>
          </a:p>
          <a:p>
            <a:pPr indent="-514349" lvl="0" marL="623887" marR="0" rtl="0" algn="l">
              <a:lnSpc>
                <a:spcPct val="80000"/>
              </a:lnSpc>
              <a:spcBef>
                <a:spcPts val="400"/>
              </a:spcBef>
              <a:spcAft>
                <a:spcPts val="0"/>
              </a:spcAft>
              <a:buClr>
                <a:schemeClr val="accent1"/>
              </a:buClr>
              <a:buSzPts val="1700"/>
              <a:buFont typeface="Lucida Sans"/>
              <a:buAutoNum type="arabicPeriod"/>
            </a:pPr>
            <a:r>
              <a:rPr b="0" i="0" lang="en-US" sz="2500" u="none" cap="none" strike="noStrike">
                <a:solidFill>
                  <a:schemeClr val="dk1"/>
                </a:solidFill>
                <a:latin typeface="Calibri"/>
                <a:ea typeface="Calibri"/>
                <a:cs typeface="Calibri"/>
                <a:sym typeface="Calibri"/>
              </a:rPr>
              <a:t>Η προσαρμογή στο νέο προφίλ των τροφίμων</a:t>
            </a:r>
            <a:endParaRPr/>
          </a:p>
        </p:txBody>
      </p:sp>
      <p:sp>
        <p:nvSpPr>
          <p:cNvPr id="175" name="Google Shape;175;p6"/>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Παράμετροι Ποιότητας</a:t>
            </a:r>
            <a:endParaRPr b="1" i="0" sz="4100" u="none" cap="none" strike="noStrike">
              <a:solidFill>
                <a:schemeClr val="dk2"/>
              </a:solidFill>
              <a:latin typeface="Calibri"/>
              <a:ea typeface="Calibri"/>
              <a:cs typeface="Calibri"/>
              <a:sym typeface="Calibri"/>
            </a:endParaRPr>
          </a:p>
        </p:txBody>
      </p:sp>
      <p:sp>
        <p:nvSpPr>
          <p:cNvPr id="176" name="Google Shape;176;p6"/>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60"/>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100000"/>
              </a:lnSpc>
              <a:spcBef>
                <a:spcPts val="0"/>
              </a:spcBef>
              <a:spcAft>
                <a:spcPts val="0"/>
              </a:spcAft>
              <a:buClr>
                <a:schemeClr val="accent1"/>
              </a:buClr>
              <a:buSzPts val="1632"/>
              <a:buFont typeface="Noto Sans Symbols"/>
              <a:buChar char="🞂"/>
            </a:pPr>
            <a:r>
              <a:rPr b="0" i="0" lang="en-US" sz="2400" u="none">
                <a:solidFill>
                  <a:schemeClr val="dk1"/>
                </a:solidFill>
                <a:latin typeface="Calibri"/>
                <a:ea typeface="Calibri"/>
                <a:cs typeface="Calibri"/>
                <a:sym typeface="Calibri"/>
              </a:rPr>
              <a:t>Το σύστημα ολοκληρωμένης διαχείρισης, είναι μια φιλοπεριβαλλοντική μέθοδος παραγωγής, σύμφωνα με την οποία ο παραγωγός μειώνει δραστικά τη χρήση χημικών σκευασμάτων και την ανεξέλεγκτη εφαρμογή καλλιεργητικών παρεμβάσεων.</a:t>
            </a:r>
            <a:endParaRPr/>
          </a:p>
          <a:p>
            <a:pPr indent="-255587" lvl="0" marL="365125" marR="0" rtl="0" algn="just">
              <a:lnSpc>
                <a:spcPct val="100000"/>
              </a:lnSpc>
              <a:spcBef>
                <a:spcPts val="400"/>
              </a:spcBef>
              <a:spcAft>
                <a:spcPts val="0"/>
              </a:spcAft>
              <a:buClr>
                <a:schemeClr val="accent1"/>
              </a:buClr>
              <a:buSzPts val="1632"/>
              <a:buFont typeface="Noto Sans Symbols"/>
              <a:buChar char="🞂"/>
            </a:pPr>
            <a:r>
              <a:rPr b="0" i="0" lang="en-US" sz="2400" u="none">
                <a:solidFill>
                  <a:schemeClr val="dk1"/>
                </a:solidFill>
                <a:latin typeface="Calibri"/>
                <a:ea typeface="Calibri"/>
                <a:cs typeface="Calibri"/>
                <a:sym typeface="Calibri"/>
              </a:rPr>
              <a:t>Είναι υποχρεωμένος να ακολουθήσει συγκεκριμενους κανόνες παραγωγής, με στόχο τη διασφάλιση της υγείας του καταναλωτή και την προστασία του περιβάλλοντος.</a:t>
            </a:r>
            <a:endParaRPr/>
          </a:p>
        </p:txBody>
      </p:sp>
      <p:sp>
        <p:nvSpPr>
          <p:cNvPr id="564" name="Google Shape;564;p60"/>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565" name="Google Shape;565;p60"/>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0"/>
              </a:spcAft>
              <a:buClr>
                <a:schemeClr val="dk2"/>
              </a:buClr>
              <a:buSzPct val="100000"/>
              <a:buFont typeface="Calibri"/>
              <a:buNone/>
            </a:pPr>
            <a:r>
              <a:rPr b="1" i="0" lang="en-US" sz="4100" u="none" cap="none" strike="noStrike">
                <a:solidFill>
                  <a:schemeClr val="dk2"/>
                </a:solidFill>
                <a:latin typeface="Calibri"/>
                <a:ea typeface="Calibri"/>
                <a:cs typeface="Calibri"/>
                <a:sym typeface="Calibri"/>
              </a:rPr>
              <a:t>Σύστημα Ολοκληρωμένης Διαχείρισης Στη  Φυτική Παραγωγή</a:t>
            </a:r>
            <a:endParaRPr b="1" i="0" sz="4100" u="none" cap="none" strike="noStrike">
              <a:solidFill>
                <a:schemeClr val="dk2"/>
              </a:solidFill>
              <a:latin typeface="Calibri"/>
              <a:ea typeface="Calibri"/>
              <a:cs typeface="Calibri"/>
              <a:sym typeface="Calibri"/>
            </a:endParaRPr>
          </a:p>
        </p:txBody>
      </p:sp>
      <p:pic>
        <p:nvPicPr>
          <p:cNvPr id="566" name="Google Shape;566;p60"/>
          <p:cNvPicPr preferRelativeResize="0"/>
          <p:nvPr/>
        </p:nvPicPr>
        <p:blipFill rotWithShape="1">
          <a:blip r:embed="rId3">
            <a:alphaModFix/>
          </a:blip>
          <a:srcRect b="0" l="0" r="0" t="0"/>
          <a:stretch/>
        </p:blipFill>
        <p:spPr>
          <a:xfrm>
            <a:off x="3352800" y="4500562"/>
            <a:ext cx="2438400" cy="1771650"/>
          </a:xfrm>
          <a:prstGeom prst="rect">
            <a:avLst/>
          </a:prstGeom>
          <a:noFill/>
          <a:ln>
            <a:noFill/>
          </a:ln>
        </p:spPr>
      </p:pic>
    </p:spTree>
  </p:cSld>
  <p:clrMapOvr>
    <a:masterClrMapping/>
  </p:clrMapOvr>
  <p:transition>
    <p:diamond/>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61"/>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572" name="Google Shape;572;p61"/>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Προϊόντα Βιολογικής Γεωργίας</a:t>
            </a:r>
            <a:endParaRPr b="1" i="0" sz="4100" u="none" cap="none" strike="noStrike">
              <a:solidFill>
                <a:schemeClr val="dk2"/>
              </a:solidFill>
              <a:latin typeface="Calibri"/>
              <a:ea typeface="Calibri"/>
              <a:cs typeface="Calibri"/>
              <a:sym typeface="Calibri"/>
            </a:endParaRPr>
          </a:p>
        </p:txBody>
      </p:sp>
      <p:pic>
        <p:nvPicPr>
          <p:cNvPr id="573" name="Google Shape;573;p61"/>
          <p:cNvPicPr preferRelativeResize="0"/>
          <p:nvPr>
            <p:ph idx="1" type="body"/>
          </p:nvPr>
        </p:nvPicPr>
        <p:blipFill rotWithShape="1">
          <a:blip r:embed="rId3">
            <a:alphaModFix/>
          </a:blip>
          <a:srcRect b="0" l="0" r="0" t="0"/>
          <a:stretch/>
        </p:blipFill>
        <p:spPr>
          <a:xfrm>
            <a:off x="3722687" y="3192462"/>
            <a:ext cx="1698625" cy="1104900"/>
          </a:xfrm>
          <a:prstGeom prst="rect">
            <a:avLst/>
          </a:prstGeom>
          <a:noFill/>
          <a:ln>
            <a:noFill/>
          </a:ln>
        </p:spPr>
      </p:pic>
    </p:spTree>
  </p:cSld>
  <p:clrMapOvr>
    <a:masterClrMapping/>
  </p:clrMapOvr>
  <p:transition>
    <p:diamond/>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62"/>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139446" lvl="0" marL="365760" marR="0" rtl="0" algn="l">
              <a:spcBef>
                <a:spcPts val="0"/>
              </a:spcBef>
              <a:spcAft>
                <a:spcPts val="0"/>
              </a:spcAft>
              <a:buClr>
                <a:schemeClr val="accent1"/>
              </a:buClr>
              <a:buSzPts val="1836"/>
              <a:buFont typeface="Noto Sans Symbols"/>
              <a:buNone/>
            </a:pPr>
            <a:r>
              <a:t/>
            </a:r>
            <a:endParaRPr sz="2700">
              <a:solidFill>
                <a:schemeClr val="dk1"/>
              </a:solidFill>
              <a:latin typeface="Lucida Sans"/>
              <a:ea typeface="Lucida Sans"/>
              <a:cs typeface="Lucida Sans"/>
              <a:sym typeface="Lucida Sans"/>
            </a:endParaRPr>
          </a:p>
        </p:txBody>
      </p:sp>
      <p:sp>
        <p:nvSpPr>
          <p:cNvPr id="579" name="Google Shape;579;p62"/>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
        <p:nvSpPr>
          <p:cNvPr id="580" name="Google Shape;580;p62"/>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2400"/>
              <a:buFont typeface="Calibri"/>
              <a:buNone/>
            </a:pPr>
            <a:r>
              <a:rPr b="1" i="0" lang="en-US" sz="2400" u="none" cap="none" strike="noStrike">
                <a:solidFill>
                  <a:schemeClr val="dk2"/>
                </a:solidFill>
                <a:latin typeface="Calibri"/>
                <a:ea typeface="Calibri"/>
                <a:cs typeface="Calibri"/>
                <a:sym typeface="Calibri"/>
              </a:rPr>
              <a:t>Προϊόντα Προστατευόμενης Ονομασίας Προέλευσης(ΠΟΠ) &amp; </a:t>
            </a:r>
            <a:br>
              <a:rPr b="1" i="0" lang="en-US" sz="2400" u="none" cap="none" strike="noStrike">
                <a:solidFill>
                  <a:schemeClr val="dk2"/>
                </a:solidFill>
                <a:latin typeface="Calibri"/>
                <a:ea typeface="Calibri"/>
                <a:cs typeface="Calibri"/>
                <a:sym typeface="Calibri"/>
              </a:rPr>
            </a:br>
            <a:r>
              <a:rPr b="1" i="0" lang="en-US" sz="2400" u="none" cap="none" strike="noStrike">
                <a:solidFill>
                  <a:schemeClr val="dk2"/>
                </a:solidFill>
                <a:latin typeface="Calibri"/>
                <a:ea typeface="Calibri"/>
                <a:cs typeface="Calibri"/>
                <a:sym typeface="Calibri"/>
              </a:rPr>
              <a:t>Προστατευόμενης Γεωγραφικής Ένδειξης(ΠΓΕ)</a:t>
            </a:r>
            <a:endParaRPr b="1" i="0" sz="2400" u="none" cap="none" strike="noStrike">
              <a:solidFill>
                <a:schemeClr val="dk2"/>
              </a:solidFill>
              <a:latin typeface="Calibri"/>
              <a:ea typeface="Calibri"/>
              <a:cs typeface="Calibri"/>
              <a:sym typeface="Calibri"/>
            </a:endParaRPr>
          </a:p>
        </p:txBody>
      </p:sp>
      <p:pic>
        <p:nvPicPr>
          <p:cNvPr id="581" name="Google Shape;581;p62"/>
          <p:cNvPicPr preferRelativeResize="0"/>
          <p:nvPr/>
        </p:nvPicPr>
        <p:blipFill rotWithShape="1">
          <a:blip r:embed="rId3">
            <a:alphaModFix/>
          </a:blip>
          <a:srcRect b="0" l="0" r="0" t="0"/>
          <a:stretch/>
        </p:blipFill>
        <p:spPr>
          <a:xfrm>
            <a:off x="3500437" y="1643062"/>
            <a:ext cx="2147887" cy="3890962"/>
          </a:xfrm>
          <a:prstGeom prst="rect">
            <a:avLst/>
          </a:prstGeom>
          <a:noFill/>
          <a:ln>
            <a:noFill/>
          </a:ln>
        </p:spPr>
      </p:pic>
    </p:spTree>
  </p:cSld>
  <p:clrMapOvr>
    <a:masterClrMapping/>
  </p:clrMapOvr>
  <p:transition>
    <p:diamond/>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7"/>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100000"/>
              </a:lnSpc>
              <a:spcBef>
                <a:spcPts val="0"/>
              </a:spcBef>
              <a:spcAft>
                <a:spcPts val="0"/>
              </a:spcAft>
              <a:buClr>
                <a:schemeClr val="accent1"/>
              </a:buClr>
              <a:buSzPts val="1836"/>
              <a:buFont typeface="Noto Sans Symbols"/>
              <a:buChar char="🞂"/>
            </a:pPr>
            <a:r>
              <a:rPr b="0" i="0" lang="en-US" sz="2700" u="none" cap="none" strike="noStrike">
                <a:solidFill>
                  <a:schemeClr val="dk1"/>
                </a:solidFill>
                <a:latin typeface="Calibri"/>
                <a:ea typeface="Calibri"/>
                <a:cs typeface="Calibri"/>
                <a:sym typeface="Calibri"/>
              </a:rPr>
              <a:t>Αφορά στην προστασία του καταναλωτή με την παραγωγή τροφίμων τα οποία δεν θα προκαλέσουν βλάβη στην υγεία του.</a:t>
            </a:r>
            <a:endParaRPr/>
          </a:p>
          <a:p>
            <a:pPr indent="-139001" lvl="0" marL="365125" marR="0" rtl="0" algn="just">
              <a:lnSpc>
                <a:spcPct val="100000"/>
              </a:lnSpc>
              <a:spcBef>
                <a:spcPts val="400"/>
              </a:spcBef>
              <a:spcAft>
                <a:spcPts val="0"/>
              </a:spcAft>
              <a:buClr>
                <a:schemeClr val="accent1"/>
              </a:buClr>
              <a:buSzPts val="1836"/>
              <a:buFont typeface="Noto Sans Symbols"/>
              <a:buNone/>
            </a:pPr>
            <a:r>
              <a:t/>
            </a:r>
            <a:endParaRPr b="0" i="0" sz="2700" u="none" cap="none" strike="noStrike">
              <a:solidFill>
                <a:schemeClr val="dk1"/>
              </a:solidFill>
              <a:latin typeface="Calibri"/>
              <a:ea typeface="Calibri"/>
              <a:cs typeface="Calibri"/>
              <a:sym typeface="Calibri"/>
            </a:endParaRPr>
          </a:p>
          <a:p>
            <a:pPr indent="-255587" lvl="0" marL="365125" marR="0" rtl="0" algn="just">
              <a:lnSpc>
                <a:spcPct val="100000"/>
              </a:lnSpc>
              <a:spcBef>
                <a:spcPts val="400"/>
              </a:spcBef>
              <a:spcAft>
                <a:spcPts val="0"/>
              </a:spcAft>
              <a:buClr>
                <a:schemeClr val="accent1"/>
              </a:buClr>
              <a:buSzPts val="1836"/>
              <a:buFont typeface="Noto Sans Symbols"/>
              <a:buChar char="🞂"/>
            </a:pPr>
            <a:r>
              <a:rPr b="0" i="0" lang="en-US" sz="2700" u="none" cap="none" strike="noStrike">
                <a:solidFill>
                  <a:schemeClr val="dk1"/>
                </a:solidFill>
                <a:latin typeface="Calibri"/>
                <a:ea typeface="Calibri"/>
                <a:cs typeface="Calibri"/>
                <a:sym typeface="Calibri"/>
              </a:rPr>
              <a:t>Η ασφαλής παραγωγή προϊόντων διασφαλίζεται με την εφαρμογή ενός συστήματος HACCP που συμπληρώνεται με κανόνες ορθής υγιεινής πρακτικής</a:t>
            </a:r>
            <a:endParaRPr/>
          </a:p>
        </p:txBody>
      </p:sp>
      <p:sp>
        <p:nvSpPr>
          <p:cNvPr id="182" name="Google Shape;182;p7"/>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1.Η ασφάλεια των τροφίμων</a:t>
            </a:r>
            <a:endParaRPr b="1" i="0" sz="4100" u="none" cap="none" strike="noStrike">
              <a:solidFill>
                <a:schemeClr val="dk2"/>
              </a:solidFill>
              <a:latin typeface="Calibri"/>
              <a:ea typeface="Calibri"/>
              <a:cs typeface="Calibri"/>
              <a:sym typeface="Calibri"/>
            </a:endParaRPr>
          </a:p>
        </p:txBody>
      </p:sp>
      <p:sp>
        <p:nvSpPr>
          <p:cNvPr id="183" name="Google Shape;183;p7"/>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8"/>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100000"/>
              </a:lnSpc>
              <a:spcBef>
                <a:spcPts val="0"/>
              </a:spcBef>
              <a:spcAft>
                <a:spcPts val="0"/>
              </a:spcAft>
              <a:buClr>
                <a:schemeClr val="accent1"/>
              </a:buClr>
              <a:buSzPts val="1836"/>
              <a:buFont typeface="Noto Sans Symbols"/>
              <a:buChar char="🞂"/>
            </a:pPr>
            <a:r>
              <a:rPr b="0" i="0" lang="en-US" sz="2700" u="none" cap="none" strike="noStrike">
                <a:solidFill>
                  <a:schemeClr val="dk1"/>
                </a:solidFill>
                <a:latin typeface="Calibri"/>
                <a:ea typeface="Calibri"/>
                <a:cs typeface="Calibri"/>
                <a:sym typeface="Calibri"/>
              </a:rPr>
              <a:t>Η ποιότητα των τροφίμων επηρεάζεται σημαντικά από την αισθητική και τη γευστική ικανοποίηση του καταναλωτή.</a:t>
            </a:r>
            <a:endParaRPr/>
          </a:p>
          <a:p>
            <a:pPr indent="-139001" lvl="0" marL="365125" marR="0" rtl="0" algn="just">
              <a:lnSpc>
                <a:spcPct val="100000"/>
              </a:lnSpc>
              <a:spcBef>
                <a:spcPts val="400"/>
              </a:spcBef>
              <a:spcAft>
                <a:spcPts val="0"/>
              </a:spcAft>
              <a:buClr>
                <a:schemeClr val="accent1"/>
              </a:buClr>
              <a:buSzPts val="1836"/>
              <a:buFont typeface="Noto Sans Symbols"/>
              <a:buNone/>
            </a:pPr>
            <a:r>
              <a:t/>
            </a:r>
            <a:endParaRPr b="0" i="0" sz="2700" u="none" cap="none" strike="noStrike">
              <a:solidFill>
                <a:schemeClr val="dk1"/>
              </a:solidFill>
              <a:latin typeface="Calibri"/>
              <a:ea typeface="Calibri"/>
              <a:cs typeface="Calibri"/>
              <a:sym typeface="Calibri"/>
            </a:endParaRPr>
          </a:p>
          <a:p>
            <a:pPr indent="-255587" lvl="0" marL="365125" marR="0" rtl="0" algn="just">
              <a:lnSpc>
                <a:spcPct val="100000"/>
              </a:lnSpc>
              <a:spcBef>
                <a:spcPts val="400"/>
              </a:spcBef>
              <a:spcAft>
                <a:spcPts val="0"/>
              </a:spcAft>
              <a:buClr>
                <a:schemeClr val="accent1"/>
              </a:buClr>
              <a:buSzPts val="1836"/>
              <a:buFont typeface="Noto Sans Symbols"/>
              <a:buChar char="🞂"/>
            </a:pPr>
            <a:r>
              <a:rPr b="0" i="0" lang="en-US" sz="2700" u="none" cap="none" strike="noStrike">
                <a:solidFill>
                  <a:schemeClr val="dk1"/>
                </a:solidFill>
                <a:latin typeface="Calibri"/>
                <a:ea typeface="Calibri"/>
                <a:cs typeface="Calibri"/>
                <a:sym typeface="Calibri"/>
              </a:rPr>
              <a:t>Στην ικανοποίηση της αισθητικής απαίτησης του καταναλωτή βοηθά η συσκευασία του προϊόντος.</a:t>
            </a:r>
            <a:endParaRPr/>
          </a:p>
        </p:txBody>
      </p:sp>
      <p:sp>
        <p:nvSpPr>
          <p:cNvPr id="189" name="Google Shape;189;p8"/>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2"/>
              </a:buClr>
              <a:buSzPts val="3200"/>
              <a:buFont typeface="Calibri"/>
              <a:buNone/>
            </a:pPr>
            <a:r>
              <a:rPr b="1" i="0" lang="en-US" sz="3200" u="none" cap="none" strike="noStrike">
                <a:solidFill>
                  <a:schemeClr val="dk2"/>
                </a:solidFill>
                <a:latin typeface="Calibri"/>
                <a:ea typeface="Calibri"/>
                <a:cs typeface="Calibri"/>
                <a:sym typeface="Calibri"/>
              </a:rPr>
              <a:t>2.Η εμφάνιση και τα οργανοληπτικά  χαρακτηριστικά των τροφίμων</a:t>
            </a:r>
            <a:endParaRPr b="1" i="0" sz="3200" u="none" cap="none" strike="noStrike">
              <a:solidFill>
                <a:schemeClr val="dk2"/>
              </a:solidFill>
              <a:latin typeface="Calibri"/>
              <a:ea typeface="Calibri"/>
              <a:cs typeface="Calibri"/>
              <a:sym typeface="Calibri"/>
            </a:endParaRPr>
          </a:p>
        </p:txBody>
      </p:sp>
      <p:sp>
        <p:nvSpPr>
          <p:cNvPr id="190" name="Google Shape;190;p8"/>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9"/>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100000"/>
              </a:lnSpc>
              <a:spcBef>
                <a:spcPts val="0"/>
              </a:spcBef>
              <a:spcAft>
                <a:spcPts val="0"/>
              </a:spcAft>
              <a:buClr>
                <a:schemeClr val="accent1"/>
              </a:buClr>
              <a:buSzPts val="1836"/>
              <a:buFont typeface="Noto Sans Symbols"/>
              <a:buChar char="🞂"/>
            </a:pPr>
            <a:r>
              <a:rPr b="0" i="0" lang="en-US" sz="2700" u="none" cap="none" strike="noStrike">
                <a:solidFill>
                  <a:schemeClr val="dk1"/>
                </a:solidFill>
                <a:latin typeface="Calibri"/>
                <a:ea typeface="Calibri"/>
                <a:cs typeface="Calibri"/>
                <a:sym typeface="Calibri"/>
              </a:rPr>
              <a:t>Περιλαμβάνει τη σύνθεση των τροφίμων, την ενέργεια που αποδίδουν στον ανθρώπινο οργανισμό, τη δυνατότητα να χρησιμοποιηθούν για δίαιτα.</a:t>
            </a:r>
            <a:endParaRPr/>
          </a:p>
          <a:p>
            <a:pPr indent="-139001" lvl="0" marL="365125" marR="0" rtl="0" algn="just">
              <a:lnSpc>
                <a:spcPct val="100000"/>
              </a:lnSpc>
              <a:spcBef>
                <a:spcPts val="400"/>
              </a:spcBef>
              <a:spcAft>
                <a:spcPts val="0"/>
              </a:spcAft>
              <a:buClr>
                <a:schemeClr val="accent1"/>
              </a:buClr>
              <a:buSzPts val="1836"/>
              <a:buFont typeface="Noto Sans Symbols"/>
              <a:buNone/>
            </a:pPr>
            <a:r>
              <a:t/>
            </a:r>
            <a:endParaRPr b="0" i="0" sz="2700" u="none" cap="none" strike="noStrike">
              <a:solidFill>
                <a:schemeClr val="dk1"/>
              </a:solidFill>
              <a:latin typeface="Calibri"/>
              <a:ea typeface="Calibri"/>
              <a:cs typeface="Calibri"/>
              <a:sym typeface="Calibri"/>
            </a:endParaRPr>
          </a:p>
          <a:p>
            <a:pPr indent="-255587" lvl="0" marL="365125" marR="0" rtl="0" algn="just">
              <a:lnSpc>
                <a:spcPct val="100000"/>
              </a:lnSpc>
              <a:spcBef>
                <a:spcPts val="400"/>
              </a:spcBef>
              <a:spcAft>
                <a:spcPts val="0"/>
              </a:spcAft>
              <a:buClr>
                <a:schemeClr val="accent1"/>
              </a:buClr>
              <a:buSzPts val="1836"/>
              <a:buFont typeface="Noto Sans Symbols"/>
              <a:buChar char="🞂"/>
            </a:pPr>
            <a:r>
              <a:rPr b="0" i="0" lang="en-US" sz="2700" u="none" cap="none" strike="noStrike">
                <a:solidFill>
                  <a:schemeClr val="dk1"/>
                </a:solidFill>
                <a:latin typeface="Calibri"/>
                <a:ea typeface="Calibri"/>
                <a:cs typeface="Calibri"/>
                <a:sym typeface="Calibri"/>
              </a:rPr>
              <a:t>Διασφαλίζεται με τον κατάλληλο σχεδιασμό της σύνθεσης των συστατικών των τροφίμων και με την κατάλληλη επεξεργασία των τροφίμων.</a:t>
            </a:r>
            <a:endParaRPr/>
          </a:p>
        </p:txBody>
      </p:sp>
      <p:sp>
        <p:nvSpPr>
          <p:cNvPr id="196" name="Google Shape;196;p9"/>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Calibri"/>
              <a:buNone/>
            </a:pPr>
            <a:r>
              <a:rPr b="1" i="0" lang="en-US" sz="4100" u="none" cap="none" strike="noStrike">
                <a:solidFill>
                  <a:schemeClr val="dk2"/>
                </a:solidFill>
                <a:latin typeface="Calibri"/>
                <a:ea typeface="Calibri"/>
                <a:cs typeface="Calibri"/>
                <a:sym typeface="Calibri"/>
              </a:rPr>
              <a:t>3.Η θρεπτική αξία των τροφίμων</a:t>
            </a:r>
            <a:endParaRPr b="1" i="0" sz="4100" u="none" cap="none" strike="noStrike">
              <a:solidFill>
                <a:schemeClr val="dk2"/>
              </a:solidFill>
              <a:latin typeface="Calibri"/>
              <a:ea typeface="Calibri"/>
              <a:cs typeface="Calibri"/>
              <a:sym typeface="Calibri"/>
            </a:endParaRPr>
          </a:p>
        </p:txBody>
      </p:sp>
      <p:sp>
        <p:nvSpPr>
          <p:cNvPr id="197" name="Google Shape;197;p9"/>
          <p:cNvSpPr txBox="1"/>
          <p:nvPr/>
        </p:nvSpPr>
        <p:spPr>
          <a:xfrm>
            <a:off x="8647112" y="6408737"/>
            <a:ext cx="366712" cy="365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000"/>
              <a:buFont typeface="Lucida Sans"/>
              <a:buNone/>
            </a:pPr>
            <a:fld id="{00000000-1234-1234-1234-123412341234}" type="slidenum">
              <a:rPr b="0" i="0" lang="en-US" sz="1000" u="none">
                <a:solidFill>
                  <a:schemeClr val="dk1"/>
                </a:solidFill>
                <a:latin typeface="Lucida Sans"/>
                <a:ea typeface="Lucida Sans"/>
                <a:cs typeface="Lucida Sans"/>
                <a:sym typeface="Lucida Sans"/>
              </a:rPr>
              <a:t>‹#›</a:t>
            </a:fld>
            <a:endParaRPr/>
          </a:p>
        </p:txBody>
      </p:sp>
    </p:spTree>
  </p:cSld>
  <p:clrMapOvr>
    <a:masterClrMapping/>
  </p:clrMapOvr>
  <p:transition>
    <p:diamond/>
  </p:transition>
</p:sld>
</file>

<file path=ppt/theme/theme1.xml><?xml version="1.0" encoding="utf-8"?>
<a:theme xmlns:a="http://schemas.openxmlformats.org/drawingml/2006/main" xmlns:r="http://schemas.openxmlformats.org/officeDocument/2006/relationships" name="1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5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4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2023-06-12T11:12:23Z</dcterms:created>
  <dc:creator>konstantinos mich</dc:creator>
</cp:coreProperties>
</file>