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7" r:id="rId1"/>
  </p:sldMasterIdLst>
  <p:sldIdLst>
    <p:sldId id="284" r:id="rId2"/>
    <p:sldId id="257" r:id="rId3"/>
    <p:sldId id="256" r:id="rId4"/>
    <p:sldId id="259" r:id="rId5"/>
    <p:sldId id="303" r:id="rId6"/>
    <p:sldId id="281" r:id="rId7"/>
    <p:sldId id="260" r:id="rId8"/>
    <p:sldId id="286" r:id="rId9"/>
    <p:sldId id="261" r:id="rId10"/>
    <p:sldId id="287" r:id="rId11"/>
    <p:sldId id="288" r:id="rId12"/>
    <p:sldId id="291" r:id="rId13"/>
    <p:sldId id="292" r:id="rId14"/>
    <p:sldId id="289" r:id="rId15"/>
    <p:sldId id="290" r:id="rId16"/>
    <p:sldId id="293" r:id="rId17"/>
    <p:sldId id="301" r:id="rId18"/>
    <p:sldId id="300" r:id="rId19"/>
    <p:sldId id="302" r:id="rId20"/>
    <p:sldId id="274" r:id="rId21"/>
    <p:sldId id="294" r:id="rId22"/>
    <p:sldId id="299" r:id="rId23"/>
    <p:sldId id="295" r:id="rId24"/>
    <p:sldId id="296" r:id="rId25"/>
    <p:sldId id="297" r:id="rId26"/>
    <p:sldId id="298" r:id="rId27"/>
    <p:sldId id="27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autoAdjust="0"/>
  </p:normalViewPr>
  <p:slideViewPr>
    <p:cSldViewPr snapToGrid="0">
      <p:cViewPr varScale="1">
        <p:scale>
          <a:sx n="115" d="100"/>
          <a:sy n="115" d="100"/>
        </p:scale>
        <p:origin x="432" y="108"/>
      </p:cViewPr>
      <p:guideLst>
        <p:guide orient="horz" pos="2160"/>
        <p:guide pos="3840"/>
      </p:guideLst>
    </p:cSldViewPr>
  </p:slideViewPr>
  <p:outlineViewPr>
    <p:cViewPr>
      <p:scale>
        <a:sx n="33" d="100"/>
        <a:sy n="33" d="100"/>
      </p:scale>
      <p:origin x="0" y="5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0B9588-BDF9-4AD4-B10C-EF8004E9D7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B87CCF44-1983-4295-8E9E-4EED918C2DE7}">
      <dgm:prSet/>
      <dgm:spPr/>
      <dgm:t>
        <a:bodyPr/>
        <a:lstStyle/>
        <a:p>
          <a:r>
            <a:rPr lang="el-GR" dirty="0"/>
            <a:t>ΚΑΙΝΟΤΟΜΙΑ ΣΤΗΝ ΠΑΡΑΓΩΓΗ ΠΡΩΤΗΣ ΥΛΗΣ – ΕΥΦΥΗΣ ΓΕΩΡΓΙΑ	</a:t>
          </a:r>
        </a:p>
      </dgm:t>
    </dgm:pt>
    <dgm:pt modelId="{36C2C890-8A32-47D4-B3B9-B7A74D57F978}" type="parTrans" cxnId="{F45FE6CF-BAB2-4625-BE1E-B2135C1C43C1}">
      <dgm:prSet/>
      <dgm:spPr/>
      <dgm:t>
        <a:bodyPr/>
        <a:lstStyle/>
        <a:p>
          <a:endParaRPr lang="el-GR"/>
        </a:p>
      </dgm:t>
    </dgm:pt>
    <dgm:pt modelId="{FF2B61B4-3497-4D5D-B853-995CD77ED090}" type="sibTrans" cxnId="{F45FE6CF-BAB2-4625-BE1E-B2135C1C43C1}">
      <dgm:prSet/>
      <dgm:spPr/>
      <dgm:t>
        <a:bodyPr/>
        <a:lstStyle/>
        <a:p>
          <a:endParaRPr lang="el-GR"/>
        </a:p>
      </dgm:t>
    </dgm:pt>
    <dgm:pt modelId="{9221D283-37DE-4406-A7B9-03979E7FE7D5}">
      <dgm:prSet/>
      <dgm:spPr/>
      <dgm:t>
        <a:bodyPr/>
        <a:lstStyle/>
        <a:p>
          <a:r>
            <a:rPr lang="el-GR"/>
            <a:t>ΑΙΣΘΗΤΗΡΕΣ</a:t>
          </a:r>
        </a:p>
      </dgm:t>
    </dgm:pt>
    <dgm:pt modelId="{216FF90E-DE5B-4541-9270-176B988FA723}" type="parTrans" cxnId="{28D859BD-6243-4949-9D4C-009ED5EF633A}">
      <dgm:prSet/>
      <dgm:spPr/>
      <dgm:t>
        <a:bodyPr/>
        <a:lstStyle/>
        <a:p>
          <a:endParaRPr lang="el-GR"/>
        </a:p>
      </dgm:t>
    </dgm:pt>
    <dgm:pt modelId="{2D99294F-BB47-4874-88F9-6EAF863BD8EB}" type="sibTrans" cxnId="{28D859BD-6243-4949-9D4C-009ED5EF633A}">
      <dgm:prSet/>
      <dgm:spPr/>
      <dgm:t>
        <a:bodyPr/>
        <a:lstStyle/>
        <a:p>
          <a:endParaRPr lang="el-GR"/>
        </a:p>
      </dgm:t>
    </dgm:pt>
    <dgm:pt modelId="{387E12D3-62DD-409F-9A6B-643FC046C250}">
      <dgm:prSet/>
      <dgm:spPr/>
      <dgm:t>
        <a:bodyPr/>
        <a:lstStyle/>
        <a:p>
          <a:r>
            <a:rPr lang="en-US"/>
            <a:t>GPS</a:t>
          </a:r>
          <a:endParaRPr lang="el-GR"/>
        </a:p>
      </dgm:t>
    </dgm:pt>
    <dgm:pt modelId="{46316078-64B6-4E42-847A-7571BC03DBFD}" type="parTrans" cxnId="{BBCA4450-6958-4D9F-9DC5-960D7D5559DF}">
      <dgm:prSet/>
      <dgm:spPr/>
      <dgm:t>
        <a:bodyPr/>
        <a:lstStyle/>
        <a:p>
          <a:endParaRPr lang="el-GR"/>
        </a:p>
      </dgm:t>
    </dgm:pt>
    <dgm:pt modelId="{87216B19-6FDF-4E99-9751-BB22E72D0072}" type="sibTrans" cxnId="{BBCA4450-6958-4D9F-9DC5-960D7D5559DF}">
      <dgm:prSet/>
      <dgm:spPr/>
      <dgm:t>
        <a:bodyPr/>
        <a:lstStyle/>
        <a:p>
          <a:endParaRPr lang="el-GR"/>
        </a:p>
      </dgm:t>
    </dgm:pt>
    <dgm:pt modelId="{15627235-72D5-4D9F-ADB3-A6F49E24C6E2}">
      <dgm:prSet/>
      <dgm:spPr/>
      <dgm:t>
        <a:bodyPr/>
        <a:lstStyle/>
        <a:p>
          <a:r>
            <a:rPr lang="el-GR"/>
            <a:t>ΨΕΚΑΣΤΙΚΑ ΜΕΤΑΒΛΗΤΗΣ ΔΟΣΗΣ</a:t>
          </a:r>
        </a:p>
      </dgm:t>
    </dgm:pt>
    <dgm:pt modelId="{042393DB-FEF1-4C6C-BCBB-41D38550ABDD}" type="parTrans" cxnId="{43186A97-865F-435D-BA0C-7FF029DE164D}">
      <dgm:prSet/>
      <dgm:spPr/>
      <dgm:t>
        <a:bodyPr/>
        <a:lstStyle/>
        <a:p>
          <a:endParaRPr lang="el-GR"/>
        </a:p>
      </dgm:t>
    </dgm:pt>
    <dgm:pt modelId="{782719E0-F230-4A46-B374-F2AD41C43859}" type="sibTrans" cxnId="{43186A97-865F-435D-BA0C-7FF029DE164D}">
      <dgm:prSet/>
      <dgm:spPr/>
      <dgm:t>
        <a:bodyPr/>
        <a:lstStyle/>
        <a:p>
          <a:endParaRPr lang="el-GR"/>
        </a:p>
      </dgm:t>
    </dgm:pt>
    <dgm:pt modelId="{8DB3AFBA-BD6F-484D-A1BC-96A0373F059F}">
      <dgm:prSet/>
      <dgm:spPr/>
      <dgm:t>
        <a:bodyPr/>
        <a:lstStyle/>
        <a:p>
          <a:r>
            <a:rPr lang="el-GR"/>
            <a:t>ΕΦΑΡΜΟΓΕΣ ΠΑΡΑΚΟΛΟΥΘΗΣΗΣ ΜΕ ΦΙΛΤΡΑ </a:t>
          </a:r>
          <a:r>
            <a:rPr lang="en-US"/>
            <a:t>NDVI, EVI </a:t>
          </a:r>
          <a:r>
            <a:rPr lang="el-GR"/>
            <a:t>ΚΤΛ</a:t>
          </a:r>
        </a:p>
      </dgm:t>
    </dgm:pt>
    <dgm:pt modelId="{C218DEF8-6511-494F-8746-CD6CF7DAE47C}" type="parTrans" cxnId="{3DE78A07-B925-41E5-B091-FE98AB70FF68}">
      <dgm:prSet/>
      <dgm:spPr/>
      <dgm:t>
        <a:bodyPr/>
        <a:lstStyle/>
        <a:p>
          <a:endParaRPr lang="el-GR"/>
        </a:p>
      </dgm:t>
    </dgm:pt>
    <dgm:pt modelId="{53A8DD43-8FB5-40C9-8CBD-F68B4B33C519}" type="sibTrans" cxnId="{3DE78A07-B925-41E5-B091-FE98AB70FF68}">
      <dgm:prSet/>
      <dgm:spPr/>
      <dgm:t>
        <a:bodyPr/>
        <a:lstStyle/>
        <a:p>
          <a:endParaRPr lang="el-GR"/>
        </a:p>
      </dgm:t>
    </dgm:pt>
    <dgm:pt modelId="{E2859D7C-0606-474C-AB13-5FB7333AD44B}">
      <dgm:prSet/>
      <dgm:spPr/>
      <dgm:t>
        <a:bodyPr/>
        <a:lstStyle/>
        <a:p>
          <a:r>
            <a:rPr lang="en-US"/>
            <a:t>DRONES</a:t>
          </a:r>
          <a:endParaRPr lang="el-GR"/>
        </a:p>
      </dgm:t>
    </dgm:pt>
    <dgm:pt modelId="{E1076465-A15D-43CB-B6CA-1DAE4A0DA1F8}" type="parTrans" cxnId="{E450FF86-C164-4EA3-BD33-1798D5C2EEA7}">
      <dgm:prSet/>
      <dgm:spPr/>
      <dgm:t>
        <a:bodyPr/>
        <a:lstStyle/>
        <a:p>
          <a:endParaRPr lang="el-GR"/>
        </a:p>
      </dgm:t>
    </dgm:pt>
    <dgm:pt modelId="{9949E046-BBC8-4C42-87AC-8C2F851820D5}" type="sibTrans" cxnId="{E450FF86-C164-4EA3-BD33-1798D5C2EEA7}">
      <dgm:prSet/>
      <dgm:spPr/>
      <dgm:t>
        <a:bodyPr/>
        <a:lstStyle/>
        <a:p>
          <a:endParaRPr lang="el-GR"/>
        </a:p>
      </dgm:t>
    </dgm:pt>
    <dgm:pt modelId="{C23DB7A8-849A-4953-82A4-5EF43E601801}">
      <dgm:prSet/>
      <dgm:spPr/>
      <dgm:t>
        <a:bodyPr/>
        <a:lstStyle/>
        <a:p>
          <a:r>
            <a:rPr lang="el-GR" dirty="0"/>
            <a:t>ΥΔΡΟΠΟΝΙΚΗ ΚΑΛΛΙΕΡΓΕΙΑ</a:t>
          </a:r>
        </a:p>
      </dgm:t>
    </dgm:pt>
    <dgm:pt modelId="{9FB7A7C0-FDB9-4167-994F-6E855AFB22CD}" type="parTrans" cxnId="{3BFBCED5-265D-4927-98A7-B368A8C3F124}">
      <dgm:prSet/>
      <dgm:spPr/>
      <dgm:t>
        <a:bodyPr/>
        <a:lstStyle/>
        <a:p>
          <a:endParaRPr lang="el-GR"/>
        </a:p>
      </dgm:t>
    </dgm:pt>
    <dgm:pt modelId="{BE22A22A-BC2D-4BD3-BA89-AB932C3DAC0E}" type="sibTrans" cxnId="{3BFBCED5-265D-4927-98A7-B368A8C3F124}">
      <dgm:prSet/>
      <dgm:spPr/>
      <dgm:t>
        <a:bodyPr/>
        <a:lstStyle/>
        <a:p>
          <a:endParaRPr lang="el-GR"/>
        </a:p>
      </dgm:t>
    </dgm:pt>
    <dgm:pt modelId="{80CAB9DB-280C-4B47-9135-78F1D03517C6}">
      <dgm:prSet/>
      <dgm:spPr/>
      <dgm:t>
        <a:bodyPr/>
        <a:lstStyle/>
        <a:p>
          <a:r>
            <a:rPr lang="el-GR" dirty="0"/>
            <a:t>ΚΑΙΝΟΤΟΜΙΑ ΣΤΗΝ ΜΕΘΟΔΟ ΠΑΡΑΓΩΓΗΣ ΠΡΩΤΗΣ ΥΛΗΣ ΜΕ ΓΝΩΜΟΝΑ ΤΟ ΠΕΡΙΒΑΛΛΟΝ</a:t>
          </a:r>
        </a:p>
      </dgm:t>
    </dgm:pt>
    <dgm:pt modelId="{779E5B1B-D4F1-483A-BA38-A9C451FD9242}" type="parTrans" cxnId="{68E8255E-1680-47A7-B165-36E5BEFC1F00}">
      <dgm:prSet/>
      <dgm:spPr/>
      <dgm:t>
        <a:bodyPr/>
        <a:lstStyle/>
        <a:p>
          <a:endParaRPr lang="el-GR"/>
        </a:p>
      </dgm:t>
    </dgm:pt>
    <dgm:pt modelId="{B55EF50A-D5B3-4A5C-B296-6153AC026AF8}" type="sibTrans" cxnId="{68E8255E-1680-47A7-B165-36E5BEFC1F00}">
      <dgm:prSet/>
      <dgm:spPr/>
      <dgm:t>
        <a:bodyPr/>
        <a:lstStyle/>
        <a:p>
          <a:endParaRPr lang="el-GR"/>
        </a:p>
      </dgm:t>
    </dgm:pt>
    <dgm:pt modelId="{1F1E6CEF-AA58-4920-8AF2-DB9267D6CC14}">
      <dgm:prSet/>
      <dgm:spPr/>
      <dgm:t>
        <a:bodyPr/>
        <a:lstStyle/>
        <a:p>
          <a:r>
            <a:rPr lang="el-GR" dirty="0"/>
            <a:t>ΚΥΚΛΙΚΗ ΟΙΚΟΝΟΜΙΑ</a:t>
          </a:r>
        </a:p>
      </dgm:t>
    </dgm:pt>
    <dgm:pt modelId="{8B914CBC-950B-4473-89AB-97E600872388}" type="parTrans" cxnId="{E7226260-0609-43E1-AD1F-08D3BA1D84B9}">
      <dgm:prSet/>
      <dgm:spPr/>
      <dgm:t>
        <a:bodyPr/>
        <a:lstStyle/>
        <a:p>
          <a:endParaRPr lang="el-GR"/>
        </a:p>
      </dgm:t>
    </dgm:pt>
    <dgm:pt modelId="{EBF96FDC-A56C-4521-97A7-488EDC9F2485}" type="sibTrans" cxnId="{E7226260-0609-43E1-AD1F-08D3BA1D84B9}">
      <dgm:prSet/>
      <dgm:spPr/>
      <dgm:t>
        <a:bodyPr/>
        <a:lstStyle/>
        <a:p>
          <a:endParaRPr lang="el-GR"/>
        </a:p>
      </dgm:t>
    </dgm:pt>
    <dgm:pt modelId="{78B9EADE-861B-406C-B0D2-F1E701427D3B}">
      <dgm:prSet/>
      <dgm:spPr/>
      <dgm:t>
        <a:bodyPr/>
        <a:lstStyle/>
        <a:p>
          <a:r>
            <a:rPr lang="el-GR" dirty="0"/>
            <a:t>ΛΙΠΑΣΜΑΤΑ ΜΕ ΝΕΕΣ ΤΕΧΝΟΛΟΓΙΕΣ ΠΟΥ ΒΕΛΤΙΩΝΟΥΝ ΤΗΝ ΘΡΕΨΗ</a:t>
          </a:r>
        </a:p>
      </dgm:t>
    </dgm:pt>
    <dgm:pt modelId="{D3CB5B5A-A860-4E0C-B499-AC4E43DBAE9C}" type="parTrans" cxnId="{BA4DD523-05F5-4499-B2DD-7CCE4D8AD01C}">
      <dgm:prSet/>
      <dgm:spPr/>
      <dgm:t>
        <a:bodyPr/>
        <a:lstStyle/>
        <a:p>
          <a:endParaRPr lang="el-GR"/>
        </a:p>
      </dgm:t>
    </dgm:pt>
    <dgm:pt modelId="{A32BCB92-B6DC-4FCF-A828-1438489C86D3}" type="sibTrans" cxnId="{BA4DD523-05F5-4499-B2DD-7CCE4D8AD01C}">
      <dgm:prSet/>
      <dgm:spPr/>
      <dgm:t>
        <a:bodyPr/>
        <a:lstStyle/>
        <a:p>
          <a:endParaRPr lang="el-GR"/>
        </a:p>
      </dgm:t>
    </dgm:pt>
    <dgm:pt modelId="{904AC626-E3CC-4036-8933-A02D108F5C84}">
      <dgm:prSet/>
      <dgm:spPr/>
      <dgm:t>
        <a:bodyPr/>
        <a:lstStyle/>
        <a:p>
          <a:r>
            <a:rPr lang="el-GR" dirty="0"/>
            <a:t>ΟΡΘΗ ΓΕΩΡΓΙΚΗ ΠΡΑΚΤΙΚΗ</a:t>
          </a:r>
        </a:p>
      </dgm:t>
    </dgm:pt>
    <dgm:pt modelId="{B3F300AE-1CF5-4A97-8FEF-6D9013FB3794}" type="parTrans" cxnId="{1AEA77F5-8629-4998-BB86-819048B840D3}">
      <dgm:prSet/>
      <dgm:spPr/>
      <dgm:t>
        <a:bodyPr/>
        <a:lstStyle/>
        <a:p>
          <a:endParaRPr lang="el-GR"/>
        </a:p>
      </dgm:t>
    </dgm:pt>
    <dgm:pt modelId="{ACF4F9D8-CCDE-40B6-BE7C-AE1A58B1725C}" type="sibTrans" cxnId="{1AEA77F5-8629-4998-BB86-819048B840D3}">
      <dgm:prSet/>
      <dgm:spPr/>
      <dgm:t>
        <a:bodyPr/>
        <a:lstStyle/>
        <a:p>
          <a:endParaRPr lang="el-GR"/>
        </a:p>
      </dgm:t>
    </dgm:pt>
    <dgm:pt modelId="{EDC2685C-FBC6-4A43-B39F-DFD58995C556}">
      <dgm:prSet/>
      <dgm:spPr/>
      <dgm:t>
        <a:bodyPr/>
        <a:lstStyle/>
        <a:p>
          <a:r>
            <a:rPr lang="el-GR" dirty="0"/>
            <a:t>ΠΟΙΚΙΛΙΕΣ ΑΝΘΕΚΤΙΚΕΣ ΣΤΗΝ ΚΛΙΜΑΤΙΚΗ ΑΛΛΑΓΗ</a:t>
          </a:r>
        </a:p>
      </dgm:t>
    </dgm:pt>
    <dgm:pt modelId="{B96F5858-9F73-46E2-9694-30EEB91D6C22}" type="parTrans" cxnId="{BE74E82A-8FF4-4263-9B0F-C67923156EE2}">
      <dgm:prSet/>
      <dgm:spPr/>
    </dgm:pt>
    <dgm:pt modelId="{CF5712CA-41BD-41E1-9297-A68A1A6B24B2}" type="sibTrans" cxnId="{BE74E82A-8FF4-4263-9B0F-C67923156EE2}">
      <dgm:prSet/>
      <dgm:spPr/>
    </dgm:pt>
    <dgm:pt modelId="{99558EC4-302E-43EA-BB18-2A326A1719CD}" type="pres">
      <dgm:prSet presAssocID="{E10B9588-BDF9-4AD4-B10C-EF8004E9D7DC}" presName="linear" presStyleCnt="0">
        <dgm:presLayoutVars>
          <dgm:animLvl val="lvl"/>
          <dgm:resizeHandles val="exact"/>
        </dgm:presLayoutVars>
      </dgm:prSet>
      <dgm:spPr/>
    </dgm:pt>
    <dgm:pt modelId="{725016DC-8B6A-4547-832F-76115B6144BD}" type="pres">
      <dgm:prSet presAssocID="{B87CCF44-1983-4295-8E9E-4EED918C2DE7}" presName="parentText" presStyleLbl="node1" presStyleIdx="0" presStyleCnt="2">
        <dgm:presLayoutVars>
          <dgm:chMax val="0"/>
          <dgm:bulletEnabled val="1"/>
        </dgm:presLayoutVars>
      </dgm:prSet>
      <dgm:spPr/>
    </dgm:pt>
    <dgm:pt modelId="{BCFD3894-3027-44AF-841F-974688D07E74}" type="pres">
      <dgm:prSet presAssocID="{B87CCF44-1983-4295-8E9E-4EED918C2DE7}" presName="childText" presStyleLbl="revTx" presStyleIdx="0" presStyleCnt="2">
        <dgm:presLayoutVars>
          <dgm:bulletEnabled val="1"/>
        </dgm:presLayoutVars>
      </dgm:prSet>
      <dgm:spPr/>
    </dgm:pt>
    <dgm:pt modelId="{CD0F5711-7559-4F4B-9C82-044175DE7BC0}" type="pres">
      <dgm:prSet presAssocID="{80CAB9DB-280C-4B47-9135-78F1D03517C6}" presName="parentText" presStyleLbl="node1" presStyleIdx="1" presStyleCnt="2">
        <dgm:presLayoutVars>
          <dgm:chMax val="0"/>
          <dgm:bulletEnabled val="1"/>
        </dgm:presLayoutVars>
      </dgm:prSet>
      <dgm:spPr/>
    </dgm:pt>
    <dgm:pt modelId="{FADF3D2F-B150-4BD8-98AD-00EC9876EFB4}" type="pres">
      <dgm:prSet presAssocID="{80CAB9DB-280C-4B47-9135-78F1D03517C6}" presName="childText" presStyleLbl="revTx" presStyleIdx="1" presStyleCnt="2">
        <dgm:presLayoutVars>
          <dgm:bulletEnabled val="1"/>
        </dgm:presLayoutVars>
      </dgm:prSet>
      <dgm:spPr/>
    </dgm:pt>
  </dgm:ptLst>
  <dgm:cxnLst>
    <dgm:cxn modelId="{3DE78A07-B925-41E5-B091-FE98AB70FF68}" srcId="{B87CCF44-1983-4295-8E9E-4EED918C2DE7}" destId="{8DB3AFBA-BD6F-484D-A1BC-96A0373F059F}" srcOrd="3" destOrd="0" parTransId="{C218DEF8-6511-494F-8746-CD6CF7DAE47C}" sibTransId="{53A8DD43-8FB5-40C9-8CBD-F68B4B33C519}"/>
    <dgm:cxn modelId="{DFEAA407-B847-4A8B-8474-30B72294703D}" type="presOf" srcId="{1F1E6CEF-AA58-4920-8AF2-DB9267D6CC14}" destId="{FADF3D2F-B150-4BD8-98AD-00EC9876EFB4}" srcOrd="0" destOrd="0" presId="urn:microsoft.com/office/officeart/2005/8/layout/vList2"/>
    <dgm:cxn modelId="{BA4DD523-05F5-4499-B2DD-7CCE4D8AD01C}" srcId="{80CAB9DB-280C-4B47-9135-78F1D03517C6}" destId="{78B9EADE-861B-406C-B0D2-F1E701427D3B}" srcOrd="1" destOrd="0" parTransId="{D3CB5B5A-A860-4E0C-B499-AC4E43DBAE9C}" sibTransId="{A32BCB92-B6DC-4FCF-A828-1438489C86D3}"/>
    <dgm:cxn modelId="{BE74E82A-8FF4-4263-9B0F-C67923156EE2}" srcId="{80CAB9DB-280C-4B47-9135-78F1D03517C6}" destId="{EDC2685C-FBC6-4A43-B39F-DFD58995C556}" srcOrd="3" destOrd="0" parTransId="{B96F5858-9F73-46E2-9694-30EEB91D6C22}" sibTransId="{CF5712CA-41BD-41E1-9297-A68A1A6B24B2}"/>
    <dgm:cxn modelId="{21A82231-5A95-40EE-8D02-6FB910E171C2}" type="presOf" srcId="{C23DB7A8-849A-4953-82A4-5EF43E601801}" destId="{BCFD3894-3027-44AF-841F-974688D07E74}" srcOrd="0" destOrd="5" presId="urn:microsoft.com/office/officeart/2005/8/layout/vList2"/>
    <dgm:cxn modelId="{2856E338-9C48-4B56-A019-BB470FA00EB7}" type="presOf" srcId="{B87CCF44-1983-4295-8E9E-4EED918C2DE7}" destId="{725016DC-8B6A-4547-832F-76115B6144BD}" srcOrd="0" destOrd="0" presId="urn:microsoft.com/office/officeart/2005/8/layout/vList2"/>
    <dgm:cxn modelId="{6FE32B3A-3334-4298-BF88-6A0D36725120}" type="presOf" srcId="{904AC626-E3CC-4036-8933-A02D108F5C84}" destId="{FADF3D2F-B150-4BD8-98AD-00EC9876EFB4}" srcOrd="0" destOrd="2" presId="urn:microsoft.com/office/officeart/2005/8/layout/vList2"/>
    <dgm:cxn modelId="{68E8255E-1680-47A7-B165-36E5BEFC1F00}" srcId="{E10B9588-BDF9-4AD4-B10C-EF8004E9D7DC}" destId="{80CAB9DB-280C-4B47-9135-78F1D03517C6}" srcOrd="1" destOrd="0" parTransId="{779E5B1B-D4F1-483A-BA38-A9C451FD9242}" sibTransId="{B55EF50A-D5B3-4A5C-B296-6153AC026AF8}"/>
    <dgm:cxn modelId="{E7226260-0609-43E1-AD1F-08D3BA1D84B9}" srcId="{80CAB9DB-280C-4B47-9135-78F1D03517C6}" destId="{1F1E6CEF-AA58-4920-8AF2-DB9267D6CC14}" srcOrd="0" destOrd="0" parTransId="{8B914CBC-950B-4473-89AB-97E600872388}" sibTransId="{EBF96FDC-A56C-4521-97A7-488EDC9F2485}"/>
    <dgm:cxn modelId="{1F982261-06C9-4DEC-B5E4-550DE1202CC3}" type="presOf" srcId="{78B9EADE-861B-406C-B0D2-F1E701427D3B}" destId="{FADF3D2F-B150-4BD8-98AD-00EC9876EFB4}" srcOrd="0" destOrd="1" presId="urn:microsoft.com/office/officeart/2005/8/layout/vList2"/>
    <dgm:cxn modelId="{DAA13A46-06BF-4981-AE4C-67C5E71B3E89}" type="presOf" srcId="{E10B9588-BDF9-4AD4-B10C-EF8004E9D7DC}" destId="{99558EC4-302E-43EA-BB18-2A326A1719CD}" srcOrd="0" destOrd="0" presId="urn:microsoft.com/office/officeart/2005/8/layout/vList2"/>
    <dgm:cxn modelId="{BBCA4450-6958-4D9F-9DC5-960D7D5559DF}" srcId="{B87CCF44-1983-4295-8E9E-4EED918C2DE7}" destId="{387E12D3-62DD-409F-9A6B-643FC046C250}" srcOrd="1" destOrd="0" parTransId="{46316078-64B6-4E42-847A-7571BC03DBFD}" sibTransId="{87216B19-6FDF-4E99-9751-BB22E72D0072}"/>
    <dgm:cxn modelId="{00C97E55-AA22-427B-B8C4-109B87A0A25A}" type="presOf" srcId="{387E12D3-62DD-409F-9A6B-643FC046C250}" destId="{BCFD3894-3027-44AF-841F-974688D07E74}" srcOrd="0" destOrd="1" presId="urn:microsoft.com/office/officeart/2005/8/layout/vList2"/>
    <dgm:cxn modelId="{E450FF86-C164-4EA3-BD33-1798D5C2EEA7}" srcId="{B87CCF44-1983-4295-8E9E-4EED918C2DE7}" destId="{E2859D7C-0606-474C-AB13-5FB7333AD44B}" srcOrd="4" destOrd="0" parTransId="{E1076465-A15D-43CB-B6CA-1DAE4A0DA1F8}" sibTransId="{9949E046-BBC8-4C42-87AC-8C2F851820D5}"/>
    <dgm:cxn modelId="{FD15A196-44EB-4DE6-BE16-F2415F2D6F1B}" type="presOf" srcId="{80CAB9DB-280C-4B47-9135-78F1D03517C6}" destId="{CD0F5711-7559-4F4B-9C82-044175DE7BC0}" srcOrd="0" destOrd="0" presId="urn:microsoft.com/office/officeart/2005/8/layout/vList2"/>
    <dgm:cxn modelId="{43186A97-865F-435D-BA0C-7FF029DE164D}" srcId="{B87CCF44-1983-4295-8E9E-4EED918C2DE7}" destId="{15627235-72D5-4D9F-ADB3-A6F49E24C6E2}" srcOrd="2" destOrd="0" parTransId="{042393DB-FEF1-4C6C-BCBB-41D38550ABDD}" sibTransId="{782719E0-F230-4A46-B374-F2AD41C43859}"/>
    <dgm:cxn modelId="{CBAD9AB0-4A0D-4426-856B-994ED5BAE0E8}" type="presOf" srcId="{EDC2685C-FBC6-4A43-B39F-DFD58995C556}" destId="{FADF3D2F-B150-4BD8-98AD-00EC9876EFB4}" srcOrd="0" destOrd="3" presId="urn:microsoft.com/office/officeart/2005/8/layout/vList2"/>
    <dgm:cxn modelId="{28D859BD-6243-4949-9D4C-009ED5EF633A}" srcId="{B87CCF44-1983-4295-8E9E-4EED918C2DE7}" destId="{9221D283-37DE-4406-A7B9-03979E7FE7D5}" srcOrd="0" destOrd="0" parTransId="{216FF90E-DE5B-4541-9270-176B988FA723}" sibTransId="{2D99294F-BB47-4874-88F9-6EAF863BD8EB}"/>
    <dgm:cxn modelId="{FDC76FC7-31AF-425C-87E1-7BAD91CF3FA3}" type="presOf" srcId="{E2859D7C-0606-474C-AB13-5FB7333AD44B}" destId="{BCFD3894-3027-44AF-841F-974688D07E74}" srcOrd="0" destOrd="4" presId="urn:microsoft.com/office/officeart/2005/8/layout/vList2"/>
    <dgm:cxn modelId="{F45FE6CF-BAB2-4625-BE1E-B2135C1C43C1}" srcId="{E10B9588-BDF9-4AD4-B10C-EF8004E9D7DC}" destId="{B87CCF44-1983-4295-8E9E-4EED918C2DE7}" srcOrd="0" destOrd="0" parTransId="{36C2C890-8A32-47D4-B3B9-B7A74D57F978}" sibTransId="{FF2B61B4-3497-4D5D-B853-995CD77ED090}"/>
    <dgm:cxn modelId="{5EE4A9D3-6705-45E9-A0DC-43107503E49D}" type="presOf" srcId="{9221D283-37DE-4406-A7B9-03979E7FE7D5}" destId="{BCFD3894-3027-44AF-841F-974688D07E74}" srcOrd="0" destOrd="0" presId="urn:microsoft.com/office/officeart/2005/8/layout/vList2"/>
    <dgm:cxn modelId="{3BFBCED5-265D-4927-98A7-B368A8C3F124}" srcId="{B87CCF44-1983-4295-8E9E-4EED918C2DE7}" destId="{C23DB7A8-849A-4953-82A4-5EF43E601801}" srcOrd="5" destOrd="0" parTransId="{9FB7A7C0-FDB9-4167-994F-6E855AFB22CD}" sibTransId="{BE22A22A-BC2D-4BD3-BA89-AB932C3DAC0E}"/>
    <dgm:cxn modelId="{EE24A1E1-F8BC-4908-8BFA-24D0C787D77B}" type="presOf" srcId="{15627235-72D5-4D9F-ADB3-A6F49E24C6E2}" destId="{BCFD3894-3027-44AF-841F-974688D07E74}" srcOrd="0" destOrd="2" presId="urn:microsoft.com/office/officeart/2005/8/layout/vList2"/>
    <dgm:cxn modelId="{1AEA77F5-8629-4998-BB86-819048B840D3}" srcId="{80CAB9DB-280C-4B47-9135-78F1D03517C6}" destId="{904AC626-E3CC-4036-8933-A02D108F5C84}" srcOrd="2" destOrd="0" parTransId="{B3F300AE-1CF5-4A97-8FEF-6D9013FB3794}" sibTransId="{ACF4F9D8-CCDE-40B6-BE7C-AE1A58B1725C}"/>
    <dgm:cxn modelId="{355F7DFB-0496-48E9-B5BF-B98FF321975D}" type="presOf" srcId="{8DB3AFBA-BD6F-484D-A1BC-96A0373F059F}" destId="{BCFD3894-3027-44AF-841F-974688D07E74}" srcOrd="0" destOrd="3" presId="urn:microsoft.com/office/officeart/2005/8/layout/vList2"/>
    <dgm:cxn modelId="{BB9C12B2-FDFB-4850-AB30-2566E53BF1C1}" type="presParOf" srcId="{99558EC4-302E-43EA-BB18-2A326A1719CD}" destId="{725016DC-8B6A-4547-832F-76115B6144BD}" srcOrd="0" destOrd="0" presId="urn:microsoft.com/office/officeart/2005/8/layout/vList2"/>
    <dgm:cxn modelId="{18F3E4EF-D45E-4015-A133-683A4ADAA62E}" type="presParOf" srcId="{99558EC4-302E-43EA-BB18-2A326A1719CD}" destId="{BCFD3894-3027-44AF-841F-974688D07E74}" srcOrd="1" destOrd="0" presId="urn:microsoft.com/office/officeart/2005/8/layout/vList2"/>
    <dgm:cxn modelId="{07DDB70E-6418-4B15-912C-9E2959F05CA6}" type="presParOf" srcId="{99558EC4-302E-43EA-BB18-2A326A1719CD}" destId="{CD0F5711-7559-4F4B-9C82-044175DE7BC0}" srcOrd="2" destOrd="0" presId="urn:microsoft.com/office/officeart/2005/8/layout/vList2"/>
    <dgm:cxn modelId="{C17AD555-686B-4D90-AC1F-15518C59A5D1}" type="presParOf" srcId="{99558EC4-302E-43EA-BB18-2A326A1719CD}" destId="{FADF3D2F-B150-4BD8-98AD-00EC9876EF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0B9588-BDF9-4AD4-B10C-EF8004E9D7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B87CCF44-1983-4295-8E9E-4EED918C2DE7}">
      <dgm:prSet/>
      <dgm:spPr/>
      <dgm:t>
        <a:bodyPr/>
        <a:lstStyle/>
        <a:p>
          <a:r>
            <a:rPr lang="el-GR" dirty="0"/>
            <a:t>ΚΑΙΝΟΤΟΜΙΑ ΣΤΗΝ ΣΥΣΚΕΥΑΣΙΑ	</a:t>
          </a:r>
        </a:p>
      </dgm:t>
    </dgm:pt>
    <dgm:pt modelId="{36C2C890-8A32-47D4-B3B9-B7A74D57F978}" type="parTrans" cxnId="{F45FE6CF-BAB2-4625-BE1E-B2135C1C43C1}">
      <dgm:prSet/>
      <dgm:spPr/>
      <dgm:t>
        <a:bodyPr/>
        <a:lstStyle/>
        <a:p>
          <a:endParaRPr lang="el-GR"/>
        </a:p>
      </dgm:t>
    </dgm:pt>
    <dgm:pt modelId="{FF2B61B4-3497-4D5D-B853-995CD77ED090}" type="sibTrans" cxnId="{F45FE6CF-BAB2-4625-BE1E-B2135C1C43C1}">
      <dgm:prSet/>
      <dgm:spPr/>
      <dgm:t>
        <a:bodyPr/>
        <a:lstStyle/>
        <a:p>
          <a:endParaRPr lang="el-GR"/>
        </a:p>
      </dgm:t>
    </dgm:pt>
    <dgm:pt modelId="{9221D283-37DE-4406-A7B9-03979E7FE7D5}">
      <dgm:prSet/>
      <dgm:spPr/>
      <dgm:t>
        <a:bodyPr/>
        <a:lstStyle/>
        <a:p>
          <a:r>
            <a:rPr lang="el-GR" dirty="0"/>
            <a:t>ΠΑΡΕΜΒΑΣΗ ΣΤΟ ΣΧΕΔΙΟ ΤΗΣ ΣΥΣΚΕΥΑΣΙΑΣ</a:t>
          </a:r>
        </a:p>
      </dgm:t>
    </dgm:pt>
    <dgm:pt modelId="{216FF90E-DE5B-4541-9270-176B988FA723}" type="parTrans" cxnId="{28D859BD-6243-4949-9D4C-009ED5EF633A}">
      <dgm:prSet/>
      <dgm:spPr/>
      <dgm:t>
        <a:bodyPr/>
        <a:lstStyle/>
        <a:p>
          <a:endParaRPr lang="el-GR"/>
        </a:p>
      </dgm:t>
    </dgm:pt>
    <dgm:pt modelId="{2D99294F-BB47-4874-88F9-6EAF863BD8EB}" type="sibTrans" cxnId="{28D859BD-6243-4949-9D4C-009ED5EF633A}">
      <dgm:prSet/>
      <dgm:spPr/>
      <dgm:t>
        <a:bodyPr/>
        <a:lstStyle/>
        <a:p>
          <a:endParaRPr lang="el-GR"/>
        </a:p>
      </dgm:t>
    </dgm:pt>
    <dgm:pt modelId="{387E12D3-62DD-409F-9A6B-643FC046C250}">
      <dgm:prSet/>
      <dgm:spPr/>
      <dgm:t>
        <a:bodyPr/>
        <a:lstStyle/>
        <a:p>
          <a:r>
            <a:rPr lang="el-GR" dirty="0"/>
            <a:t>ΥΛΙΚΑ : Π.Χ. ΕΠΑΝΑΧΡΗΣΙΜΟΠΟΙΟΥΜΕΝΑ ΥΛΙΚΑ</a:t>
          </a:r>
        </a:p>
      </dgm:t>
    </dgm:pt>
    <dgm:pt modelId="{46316078-64B6-4E42-847A-7571BC03DBFD}" type="parTrans" cxnId="{BBCA4450-6958-4D9F-9DC5-960D7D5559DF}">
      <dgm:prSet/>
      <dgm:spPr/>
      <dgm:t>
        <a:bodyPr/>
        <a:lstStyle/>
        <a:p>
          <a:endParaRPr lang="el-GR"/>
        </a:p>
      </dgm:t>
    </dgm:pt>
    <dgm:pt modelId="{87216B19-6FDF-4E99-9751-BB22E72D0072}" type="sibTrans" cxnId="{BBCA4450-6958-4D9F-9DC5-960D7D5559DF}">
      <dgm:prSet/>
      <dgm:spPr/>
      <dgm:t>
        <a:bodyPr/>
        <a:lstStyle/>
        <a:p>
          <a:endParaRPr lang="el-GR"/>
        </a:p>
      </dgm:t>
    </dgm:pt>
    <dgm:pt modelId="{15627235-72D5-4D9F-ADB3-A6F49E24C6E2}">
      <dgm:prSet/>
      <dgm:spPr/>
      <dgm:t>
        <a:bodyPr/>
        <a:lstStyle/>
        <a:p>
          <a:r>
            <a:rPr lang="el-GR" dirty="0"/>
            <a:t>ΔΟΣΟΜΕΤΡΙΚΑ ΚΑΠΑΚΙΑ ΕΝΣΩΜΑΤΩΜΕΝΑ</a:t>
          </a:r>
        </a:p>
      </dgm:t>
    </dgm:pt>
    <dgm:pt modelId="{042393DB-FEF1-4C6C-BCBB-41D38550ABDD}" type="parTrans" cxnId="{43186A97-865F-435D-BA0C-7FF029DE164D}">
      <dgm:prSet/>
      <dgm:spPr/>
      <dgm:t>
        <a:bodyPr/>
        <a:lstStyle/>
        <a:p>
          <a:endParaRPr lang="el-GR"/>
        </a:p>
      </dgm:t>
    </dgm:pt>
    <dgm:pt modelId="{782719E0-F230-4A46-B374-F2AD41C43859}" type="sibTrans" cxnId="{43186A97-865F-435D-BA0C-7FF029DE164D}">
      <dgm:prSet/>
      <dgm:spPr/>
      <dgm:t>
        <a:bodyPr/>
        <a:lstStyle/>
        <a:p>
          <a:endParaRPr lang="el-GR"/>
        </a:p>
      </dgm:t>
    </dgm:pt>
    <dgm:pt modelId="{8DB3AFBA-BD6F-484D-A1BC-96A0373F059F}">
      <dgm:prSet/>
      <dgm:spPr/>
      <dgm:t>
        <a:bodyPr/>
        <a:lstStyle/>
        <a:p>
          <a:r>
            <a:rPr lang="en-US" dirty="0"/>
            <a:t>SMART LABELS</a:t>
          </a:r>
          <a:r>
            <a:rPr lang="el-GR" dirty="0"/>
            <a:t> ΓΙΑ ΣΚΑΝΑΡΙΣΜΑ</a:t>
          </a:r>
        </a:p>
      </dgm:t>
    </dgm:pt>
    <dgm:pt modelId="{C218DEF8-6511-494F-8746-CD6CF7DAE47C}" type="parTrans" cxnId="{3DE78A07-B925-41E5-B091-FE98AB70FF68}">
      <dgm:prSet/>
      <dgm:spPr/>
      <dgm:t>
        <a:bodyPr/>
        <a:lstStyle/>
        <a:p>
          <a:endParaRPr lang="el-GR"/>
        </a:p>
      </dgm:t>
    </dgm:pt>
    <dgm:pt modelId="{53A8DD43-8FB5-40C9-8CBD-F68B4B33C519}" type="sibTrans" cxnId="{3DE78A07-B925-41E5-B091-FE98AB70FF68}">
      <dgm:prSet/>
      <dgm:spPr/>
      <dgm:t>
        <a:bodyPr/>
        <a:lstStyle/>
        <a:p>
          <a:endParaRPr lang="el-GR"/>
        </a:p>
      </dgm:t>
    </dgm:pt>
    <dgm:pt modelId="{E2859D7C-0606-474C-AB13-5FB7333AD44B}">
      <dgm:prSet/>
      <dgm:spPr/>
      <dgm:t>
        <a:bodyPr/>
        <a:lstStyle/>
        <a:p>
          <a:r>
            <a:rPr lang="el-GR" dirty="0"/>
            <a:t>ΣΥΝΤΑΓΕΣ ΤΥΠΩΜΕΝΕΣ Ή ΜΕ </a:t>
          </a:r>
          <a:r>
            <a:rPr lang="en-US" dirty="0"/>
            <a:t>QR </a:t>
          </a:r>
          <a:endParaRPr lang="el-GR" dirty="0"/>
        </a:p>
      </dgm:t>
    </dgm:pt>
    <dgm:pt modelId="{E1076465-A15D-43CB-B6CA-1DAE4A0DA1F8}" type="parTrans" cxnId="{E450FF86-C164-4EA3-BD33-1798D5C2EEA7}">
      <dgm:prSet/>
      <dgm:spPr/>
      <dgm:t>
        <a:bodyPr/>
        <a:lstStyle/>
        <a:p>
          <a:endParaRPr lang="el-GR"/>
        </a:p>
      </dgm:t>
    </dgm:pt>
    <dgm:pt modelId="{9949E046-BBC8-4C42-87AC-8C2F851820D5}" type="sibTrans" cxnId="{E450FF86-C164-4EA3-BD33-1798D5C2EEA7}">
      <dgm:prSet/>
      <dgm:spPr/>
      <dgm:t>
        <a:bodyPr/>
        <a:lstStyle/>
        <a:p>
          <a:endParaRPr lang="el-GR"/>
        </a:p>
      </dgm:t>
    </dgm:pt>
    <dgm:pt modelId="{C23DB7A8-849A-4953-82A4-5EF43E601801}">
      <dgm:prSet/>
      <dgm:spPr/>
      <dgm:t>
        <a:bodyPr/>
        <a:lstStyle/>
        <a:p>
          <a:r>
            <a:rPr lang="el-GR" dirty="0"/>
            <a:t>ΜΕΘΟΔΟΙ ΠΡΟΣΕΓΓΙΣΗΣ ΤΟΥ ΠΑΡΑΓΩΓΟΥ ΚΑΙ ΣΥΜΜΕΤΟΧΗ ΤΟΥ ΚΑΤΑΝΑΛΩΤΗ ΣΤΟ ΙΣΤΟΡΙΚΟ ΠΑΡΑΓΩΓΗΣ</a:t>
          </a:r>
        </a:p>
      </dgm:t>
    </dgm:pt>
    <dgm:pt modelId="{9FB7A7C0-FDB9-4167-994F-6E855AFB22CD}" type="parTrans" cxnId="{3BFBCED5-265D-4927-98A7-B368A8C3F124}">
      <dgm:prSet/>
      <dgm:spPr/>
      <dgm:t>
        <a:bodyPr/>
        <a:lstStyle/>
        <a:p>
          <a:endParaRPr lang="el-GR"/>
        </a:p>
      </dgm:t>
    </dgm:pt>
    <dgm:pt modelId="{BE22A22A-BC2D-4BD3-BA89-AB932C3DAC0E}" type="sibTrans" cxnId="{3BFBCED5-265D-4927-98A7-B368A8C3F124}">
      <dgm:prSet/>
      <dgm:spPr/>
      <dgm:t>
        <a:bodyPr/>
        <a:lstStyle/>
        <a:p>
          <a:endParaRPr lang="el-GR"/>
        </a:p>
      </dgm:t>
    </dgm:pt>
    <dgm:pt modelId="{80CAB9DB-280C-4B47-9135-78F1D03517C6}">
      <dgm:prSet/>
      <dgm:spPr/>
      <dgm:t>
        <a:bodyPr/>
        <a:lstStyle/>
        <a:p>
          <a:r>
            <a:rPr lang="el-GR" dirty="0"/>
            <a:t>ΚΑΙΝΟΤΟΜΙΑ ΣΤΗΝ ΜΕΘΟΔΟ ΠΩΛΗΣΗΣ</a:t>
          </a:r>
        </a:p>
      </dgm:t>
    </dgm:pt>
    <dgm:pt modelId="{779E5B1B-D4F1-483A-BA38-A9C451FD9242}" type="parTrans" cxnId="{68E8255E-1680-47A7-B165-36E5BEFC1F00}">
      <dgm:prSet/>
      <dgm:spPr/>
      <dgm:t>
        <a:bodyPr/>
        <a:lstStyle/>
        <a:p>
          <a:endParaRPr lang="el-GR"/>
        </a:p>
      </dgm:t>
    </dgm:pt>
    <dgm:pt modelId="{B55EF50A-D5B3-4A5C-B296-6153AC026AF8}" type="sibTrans" cxnId="{68E8255E-1680-47A7-B165-36E5BEFC1F00}">
      <dgm:prSet/>
      <dgm:spPr/>
      <dgm:t>
        <a:bodyPr/>
        <a:lstStyle/>
        <a:p>
          <a:endParaRPr lang="el-GR"/>
        </a:p>
      </dgm:t>
    </dgm:pt>
    <dgm:pt modelId="{1F1E6CEF-AA58-4920-8AF2-DB9267D6CC14}">
      <dgm:prSet/>
      <dgm:spPr/>
      <dgm:t>
        <a:bodyPr/>
        <a:lstStyle/>
        <a:p>
          <a:r>
            <a:rPr lang="el-GR" dirty="0"/>
            <a:t>ΜΕΣΩ </a:t>
          </a:r>
          <a:r>
            <a:rPr lang="en-US" dirty="0"/>
            <a:t>E-SHOP</a:t>
          </a:r>
          <a:endParaRPr lang="el-GR" dirty="0"/>
        </a:p>
      </dgm:t>
    </dgm:pt>
    <dgm:pt modelId="{8B914CBC-950B-4473-89AB-97E600872388}" type="parTrans" cxnId="{E7226260-0609-43E1-AD1F-08D3BA1D84B9}">
      <dgm:prSet/>
      <dgm:spPr/>
      <dgm:t>
        <a:bodyPr/>
        <a:lstStyle/>
        <a:p>
          <a:endParaRPr lang="el-GR"/>
        </a:p>
      </dgm:t>
    </dgm:pt>
    <dgm:pt modelId="{EBF96FDC-A56C-4521-97A7-488EDC9F2485}" type="sibTrans" cxnId="{E7226260-0609-43E1-AD1F-08D3BA1D84B9}">
      <dgm:prSet/>
      <dgm:spPr/>
      <dgm:t>
        <a:bodyPr/>
        <a:lstStyle/>
        <a:p>
          <a:endParaRPr lang="el-GR"/>
        </a:p>
      </dgm:t>
    </dgm:pt>
    <dgm:pt modelId="{78B9EADE-861B-406C-B0D2-F1E701427D3B}">
      <dgm:prSet/>
      <dgm:spPr/>
      <dgm:t>
        <a:bodyPr/>
        <a:lstStyle/>
        <a:p>
          <a:r>
            <a:rPr lang="el-GR" dirty="0"/>
            <a:t>ΠΑΡΟΥΣΙΑΣΗ ΜΕΣΩ </a:t>
          </a:r>
          <a:r>
            <a:rPr lang="en-US" dirty="0"/>
            <a:t>YOUTUBE </a:t>
          </a:r>
          <a:r>
            <a:rPr lang="el-GR" dirty="0"/>
            <a:t>ΚΑΙ </a:t>
          </a:r>
          <a:r>
            <a:rPr lang="en-US" dirty="0"/>
            <a:t>SOCIAL MEDIA</a:t>
          </a:r>
          <a:endParaRPr lang="el-GR" dirty="0"/>
        </a:p>
      </dgm:t>
    </dgm:pt>
    <dgm:pt modelId="{D3CB5B5A-A860-4E0C-B499-AC4E43DBAE9C}" type="parTrans" cxnId="{BA4DD523-05F5-4499-B2DD-7CCE4D8AD01C}">
      <dgm:prSet/>
      <dgm:spPr/>
      <dgm:t>
        <a:bodyPr/>
        <a:lstStyle/>
        <a:p>
          <a:endParaRPr lang="el-GR"/>
        </a:p>
      </dgm:t>
    </dgm:pt>
    <dgm:pt modelId="{A32BCB92-B6DC-4FCF-A828-1438489C86D3}" type="sibTrans" cxnId="{BA4DD523-05F5-4499-B2DD-7CCE4D8AD01C}">
      <dgm:prSet/>
      <dgm:spPr/>
      <dgm:t>
        <a:bodyPr/>
        <a:lstStyle/>
        <a:p>
          <a:endParaRPr lang="el-GR"/>
        </a:p>
      </dgm:t>
    </dgm:pt>
    <dgm:pt modelId="{904AC626-E3CC-4036-8933-A02D108F5C84}">
      <dgm:prSet/>
      <dgm:spPr/>
      <dgm:t>
        <a:bodyPr/>
        <a:lstStyle/>
        <a:p>
          <a:r>
            <a:rPr lang="el-GR" dirty="0"/>
            <a:t>ΕΦΑΡΜΟΓΕΣ ΚΙΝΗΤΟΥ ΓΙΑ ΔΙΕΠΑΦΗ ΜΕ ΚΑΤΑΝΑΛΩΤΗ. ΠΕΡΙΕΧΟΜΕΝΟ ΜΕ ΠΛΗΡΟΦΟΡΙΕΣ ΚΑΙ ΣΥΝΤΑΓΕΣ</a:t>
          </a:r>
        </a:p>
      </dgm:t>
    </dgm:pt>
    <dgm:pt modelId="{B3F300AE-1CF5-4A97-8FEF-6D9013FB3794}" type="parTrans" cxnId="{1AEA77F5-8629-4998-BB86-819048B840D3}">
      <dgm:prSet/>
      <dgm:spPr/>
      <dgm:t>
        <a:bodyPr/>
        <a:lstStyle/>
        <a:p>
          <a:endParaRPr lang="el-GR"/>
        </a:p>
      </dgm:t>
    </dgm:pt>
    <dgm:pt modelId="{ACF4F9D8-CCDE-40B6-BE7C-AE1A58B1725C}" type="sibTrans" cxnId="{1AEA77F5-8629-4998-BB86-819048B840D3}">
      <dgm:prSet/>
      <dgm:spPr/>
      <dgm:t>
        <a:bodyPr/>
        <a:lstStyle/>
        <a:p>
          <a:endParaRPr lang="el-GR"/>
        </a:p>
      </dgm:t>
    </dgm:pt>
    <dgm:pt modelId="{84842D2B-D04F-4BF3-B639-46DF9B0AE349}">
      <dgm:prSet/>
      <dgm:spPr/>
      <dgm:t>
        <a:bodyPr/>
        <a:lstStyle/>
        <a:p>
          <a:r>
            <a:rPr lang="el-GR" dirty="0"/>
            <a:t>ΕΞΥΠΗΡΕΤΗΣΗ ΠΕΛΑΤΩΝ</a:t>
          </a:r>
        </a:p>
      </dgm:t>
    </dgm:pt>
    <dgm:pt modelId="{DEF57848-1386-4C51-8053-8E3A0DDF6645}" type="parTrans" cxnId="{7F85A43C-92A4-4109-BD0D-8D33B8C4E2E3}">
      <dgm:prSet/>
      <dgm:spPr/>
    </dgm:pt>
    <dgm:pt modelId="{8C0217A4-0CDD-4102-9404-8E7E1DDE7009}" type="sibTrans" cxnId="{7F85A43C-92A4-4109-BD0D-8D33B8C4E2E3}">
      <dgm:prSet/>
      <dgm:spPr/>
    </dgm:pt>
    <dgm:pt modelId="{EA449F30-6A7C-429B-AA55-D92075D4A1BC}">
      <dgm:prSet/>
      <dgm:spPr/>
      <dgm:t>
        <a:bodyPr/>
        <a:lstStyle/>
        <a:p>
          <a:r>
            <a:rPr lang="el-GR" dirty="0"/>
            <a:t>Η ΛΟΓΙΚΗ ΤΟΥ ΓΙΑΤΙ Η </a:t>
          </a:r>
          <a:r>
            <a:rPr lang="en-US" dirty="0"/>
            <a:t>COCA-COLA </a:t>
          </a:r>
          <a:r>
            <a:rPr lang="el-GR" dirty="0"/>
            <a:t>ΑΛΛΑΖΕΙ ΣΥΣΚΕΥΑΣΙΕΣ ?</a:t>
          </a:r>
        </a:p>
      </dgm:t>
    </dgm:pt>
    <dgm:pt modelId="{B8822C49-984E-4999-BCFF-F5601AC20EE9}" type="parTrans" cxnId="{F596124E-C32D-4544-B5EE-ED5135046598}">
      <dgm:prSet/>
      <dgm:spPr/>
    </dgm:pt>
    <dgm:pt modelId="{B1519B93-29B2-4CE6-93B8-BC0287BA373D}" type="sibTrans" cxnId="{F596124E-C32D-4544-B5EE-ED5135046598}">
      <dgm:prSet/>
      <dgm:spPr/>
    </dgm:pt>
    <dgm:pt modelId="{67963266-75B5-4D2A-9AD0-C5970693793F}">
      <dgm:prSet/>
      <dgm:spPr/>
      <dgm:t>
        <a:bodyPr/>
        <a:lstStyle/>
        <a:p>
          <a:r>
            <a:rPr lang="el-GR" dirty="0"/>
            <a:t>ΕΞΥΠΝΗ ΔΙΑΦΗΜΙΣΗ</a:t>
          </a:r>
        </a:p>
      </dgm:t>
    </dgm:pt>
    <dgm:pt modelId="{F269A3F5-475D-45B6-AEF9-E5EEF951CDDB}" type="parTrans" cxnId="{1AB8540A-2A0C-4230-81C1-A0966ACF2CBB}">
      <dgm:prSet/>
      <dgm:spPr/>
    </dgm:pt>
    <dgm:pt modelId="{8EB56B76-AA24-4035-9058-BBA90F5B3760}" type="sibTrans" cxnId="{1AB8540A-2A0C-4230-81C1-A0966ACF2CBB}">
      <dgm:prSet/>
      <dgm:spPr/>
    </dgm:pt>
    <dgm:pt modelId="{99558EC4-302E-43EA-BB18-2A326A1719CD}" type="pres">
      <dgm:prSet presAssocID="{E10B9588-BDF9-4AD4-B10C-EF8004E9D7DC}" presName="linear" presStyleCnt="0">
        <dgm:presLayoutVars>
          <dgm:animLvl val="lvl"/>
          <dgm:resizeHandles val="exact"/>
        </dgm:presLayoutVars>
      </dgm:prSet>
      <dgm:spPr/>
    </dgm:pt>
    <dgm:pt modelId="{725016DC-8B6A-4547-832F-76115B6144BD}" type="pres">
      <dgm:prSet presAssocID="{B87CCF44-1983-4295-8E9E-4EED918C2DE7}" presName="parentText" presStyleLbl="node1" presStyleIdx="0" presStyleCnt="2">
        <dgm:presLayoutVars>
          <dgm:chMax val="0"/>
          <dgm:bulletEnabled val="1"/>
        </dgm:presLayoutVars>
      </dgm:prSet>
      <dgm:spPr/>
    </dgm:pt>
    <dgm:pt modelId="{BCFD3894-3027-44AF-841F-974688D07E74}" type="pres">
      <dgm:prSet presAssocID="{B87CCF44-1983-4295-8E9E-4EED918C2DE7}" presName="childText" presStyleLbl="revTx" presStyleIdx="0" presStyleCnt="2">
        <dgm:presLayoutVars>
          <dgm:bulletEnabled val="1"/>
        </dgm:presLayoutVars>
      </dgm:prSet>
      <dgm:spPr/>
    </dgm:pt>
    <dgm:pt modelId="{CD0F5711-7559-4F4B-9C82-044175DE7BC0}" type="pres">
      <dgm:prSet presAssocID="{80CAB9DB-280C-4B47-9135-78F1D03517C6}" presName="parentText" presStyleLbl="node1" presStyleIdx="1" presStyleCnt="2">
        <dgm:presLayoutVars>
          <dgm:chMax val="0"/>
          <dgm:bulletEnabled val="1"/>
        </dgm:presLayoutVars>
      </dgm:prSet>
      <dgm:spPr/>
    </dgm:pt>
    <dgm:pt modelId="{FADF3D2F-B150-4BD8-98AD-00EC9876EFB4}" type="pres">
      <dgm:prSet presAssocID="{80CAB9DB-280C-4B47-9135-78F1D03517C6}" presName="childText" presStyleLbl="revTx" presStyleIdx="1" presStyleCnt="2">
        <dgm:presLayoutVars>
          <dgm:bulletEnabled val="1"/>
        </dgm:presLayoutVars>
      </dgm:prSet>
      <dgm:spPr/>
    </dgm:pt>
  </dgm:ptLst>
  <dgm:cxnLst>
    <dgm:cxn modelId="{3DE78A07-B925-41E5-B091-FE98AB70FF68}" srcId="{B87CCF44-1983-4295-8E9E-4EED918C2DE7}" destId="{8DB3AFBA-BD6F-484D-A1BC-96A0373F059F}" srcOrd="3" destOrd="0" parTransId="{C218DEF8-6511-494F-8746-CD6CF7DAE47C}" sibTransId="{53A8DD43-8FB5-40C9-8CBD-F68B4B33C519}"/>
    <dgm:cxn modelId="{DFEAA407-B847-4A8B-8474-30B72294703D}" type="presOf" srcId="{1F1E6CEF-AA58-4920-8AF2-DB9267D6CC14}" destId="{FADF3D2F-B150-4BD8-98AD-00EC9876EFB4}" srcOrd="0" destOrd="0" presId="urn:microsoft.com/office/officeart/2005/8/layout/vList2"/>
    <dgm:cxn modelId="{1AB8540A-2A0C-4230-81C1-A0966ACF2CBB}" srcId="{80CAB9DB-280C-4B47-9135-78F1D03517C6}" destId="{67963266-75B5-4D2A-9AD0-C5970693793F}" srcOrd="4" destOrd="0" parTransId="{F269A3F5-475D-45B6-AEF9-E5EEF951CDDB}" sibTransId="{8EB56B76-AA24-4035-9058-BBA90F5B3760}"/>
    <dgm:cxn modelId="{BA4DD523-05F5-4499-B2DD-7CCE4D8AD01C}" srcId="{80CAB9DB-280C-4B47-9135-78F1D03517C6}" destId="{78B9EADE-861B-406C-B0D2-F1E701427D3B}" srcOrd="1" destOrd="0" parTransId="{D3CB5B5A-A860-4E0C-B499-AC4E43DBAE9C}" sibTransId="{A32BCB92-B6DC-4FCF-A828-1438489C86D3}"/>
    <dgm:cxn modelId="{21A82231-5A95-40EE-8D02-6FB910E171C2}" type="presOf" srcId="{C23DB7A8-849A-4953-82A4-5EF43E601801}" destId="{BCFD3894-3027-44AF-841F-974688D07E74}" srcOrd="0" destOrd="5" presId="urn:microsoft.com/office/officeart/2005/8/layout/vList2"/>
    <dgm:cxn modelId="{2856E338-9C48-4B56-A019-BB470FA00EB7}" type="presOf" srcId="{B87CCF44-1983-4295-8E9E-4EED918C2DE7}" destId="{725016DC-8B6A-4547-832F-76115B6144BD}" srcOrd="0" destOrd="0" presId="urn:microsoft.com/office/officeart/2005/8/layout/vList2"/>
    <dgm:cxn modelId="{6FE32B3A-3334-4298-BF88-6A0D36725120}" type="presOf" srcId="{904AC626-E3CC-4036-8933-A02D108F5C84}" destId="{FADF3D2F-B150-4BD8-98AD-00EC9876EFB4}" srcOrd="0" destOrd="2" presId="urn:microsoft.com/office/officeart/2005/8/layout/vList2"/>
    <dgm:cxn modelId="{7F85A43C-92A4-4109-BD0D-8D33B8C4E2E3}" srcId="{80CAB9DB-280C-4B47-9135-78F1D03517C6}" destId="{84842D2B-D04F-4BF3-B639-46DF9B0AE349}" srcOrd="3" destOrd="0" parTransId="{DEF57848-1386-4C51-8053-8E3A0DDF6645}" sibTransId="{8C0217A4-0CDD-4102-9404-8E7E1DDE7009}"/>
    <dgm:cxn modelId="{68E8255E-1680-47A7-B165-36E5BEFC1F00}" srcId="{E10B9588-BDF9-4AD4-B10C-EF8004E9D7DC}" destId="{80CAB9DB-280C-4B47-9135-78F1D03517C6}" srcOrd="1" destOrd="0" parTransId="{779E5B1B-D4F1-483A-BA38-A9C451FD9242}" sibTransId="{B55EF50A-D5B3-4A5C-B296-6153AC026AF8}"/>
    <dgm:cxn modelId="{E7226260-0609-43E1-AD1F-08D3BA1D84B9}" srcId="{80CAB9DB-280C-4B47-9135-78F1D03517C6}" destId="{1F1E6CEF-AA58-4920-8AF2-DB9267D6CC14}" srcOrd="0" destOrd="0" parTransId="{8B914CBC-950B-4473-89AB-97E600872388}" sibTransId="{EBF96FDC-A56C-4521-97A7-488EDC9F2485}"/>
    <dgm:cxn modelId="{1F982261-06C9-4DEC-B5E4-550DE1202CC3}" type="presOf" srcId="{78B9EADE-861B-406C-B0D2-F1E701427D3B}" destId="{FADF3D2F-B150-4BD8-98AD-00EC9876EFB4}" srcOrd="0" destOrd="1" presId="urn:microsoft.com/office/officeart/2005/8/layout/vList2"/>
    <dgm:cxn modelId="{DAA13A46-06BF-4981-AE4C-67C5E71B3E89}" type="presOf" srcId="{E10B9588-BDF9-4AD4-B10C-EF8004E9D7DC}" destId="{99558EC4-302E-43EA-BB18-2A326A1719CD}" srcOrd="0" destOrd="0" presId="urn:microsoft.com/office/officeart/2005/8/layout/vList2"/>
    <dgm:cxn modelId="{47CF3F4B-5A1F-4468-B1B6-705CCD63B2E2}" type="presOf" srcId="{67963266-75B5-4D2A-9AD0-C5970693793F}" destId="{FADF3D2F-B150-4BD8-98AD-00EC9876EFB4}" srcOrd="0" destOrd="4" presId="urn:microsoft.com/office/officeart/2005/8/layout/vList2"/>
    <dgm:cxn modelId="{F596124E-C32D-4544-B5EE-ED5135046598}" srcId="{B87CCF44-1983-4295-8E9E-4EED918C2DE7}" destId="{EA449F30-6A7C-429B-AA55-D92075D4A1BC}" srcOrd="6" destOrd="0" parTransId="{B8822C49-984E-4999-BCFF-F5601AC20EE9}" sibTransId="{B1519B93-29B2-4CE6-93B8-BC0287BA373D}"/>
    <dgm:cxn modelId="{BBCA4450-6958-4D9F-9DC5-960D7D5559DF}" srcId="{B87CCF44-1983-4295-8E9E-4EED918C2DE7}" destId="{387E12D3-62DD-409F-9A6B-643FC046C250}" srcOrd="1" destOrd="0" parTransId="{46316078-64B6-4E42-847A-7571BC03DBFD}" sibTransId="{87216B19-6FDF-4E99-9751-BB22E72D0072}"/>
    <dgm:cxn modelId="{00C97E55-AA22-427B-B8C4-109B87A0A25A}" type="presOf" srcId="{387E12D3-62DD-409F-9A6B-643FC046C250}" destId="{BCFD3894-3027-44AF-841F-974688D07E74}" srcOrd="0" destOrd="1" presId="urn:microsoft.com/office/officeart/2005/8/layout/vList2"/>
    <dgm:cxn modelId="{E450FF86-C164-4EA3-BD33-1798D5C2EEA7}" srcId="{B87CCF44-1983-4295-8E9E-4EED918C2DE7}" destId="{E2859D7C-0606-474C-AB13-5FB7333AD44B}" srcOrd="4" destOrd="0" parTransId="{E1076465-A15D-43CB-B6CA-1DAE4A0DA1F8}" sibTransId="{9949E046-BBC8-4C42-87AC-8C2F851820D5}"/>
    <dgm:cxn modelId="{FD15A196-44EB-4DE6-BE16-F2415F2D6F1B}" type="presOf" srcId="{80CAB9DB-280C-4B47-9135-78F1D03517C6}" destId="{CD0F5711-7559-4F4B-9C82-044175DE7BC0}" srcOrd="0" destOrd="0" presId="urn:microsoft.com/office/officeart/2005/8/layout/vList2"/>
    <dgm:cxn modelId="{43186A97-865F-435D-BA0C-7FF029DE164D}" srcId="{B87CCF44-1983-4295-8E9E-4EED918C2DE7}" destId="{15627235-72D5-4D9F-ADB3-A6F49E24C6E2}" srcOrd="2" destOrd="0" parTransId="{042393DB-FEF1-4C6C-BCBB-41D38550ABDD}" sibTransId="{782719E0-F230-4A46-B374-F2AD41C43859}"/>
    <dgm:cxn modelId="{28D859BD-6243-4949-9D4C-009ED5EF633A}" srcId="{B87CCF44-1983-4295-8E9E-4EED918C2DE7}" destId="{9221D283-37DE-4406-A7B9-03979E7FE7D5}" srcOrd="0" destOrd="0" parTransId="{216FF90E-DE5B-4541-9270-176B988FA723}" sibTransId="{2D99294F-BB47-4874-88F9-6EAF863BD8EB}"/>
    <dgm:cxn modelId="{FDC76FC7-31AF-425C-87E1-7BAD91CF3FA3}" type="presOf" srcId="{E2859D7C-0606-474C-AB13-5FB7333AD44B}" destId="{BCFD3894-3027-44AF-841F-974688D07E74}" srcOrd="0" destOrd="4" presId="urn:microsoft.com/office/officeart/2005/8/layout/vList2"/>
    <dgm:cxn modelId="{97618ECB-D2BD-44D2-AAD8-EC25D3E5E953}" type="presOf" srcId="{84842D2B-D04F-4BF3-B639-46DF9B0AE349}" destId="{FADF3D2F-B150-4BD8-98AD-00EC9876EFB4}" srcOrd="0" destOrd="3" presId="urn:microsoft.com/office/officeart/2005/8/layout/vList2"/>
    <dgm:cxn modelId="{F45FE6CF-BAB2-4625-BE1E-B2135C1C43C1}" srcId="{E10B9588-BDF9-4AD4-B10C-EF8004E9D7DC}" destId="{B87CCF44-1983-4295-8E9E-4EED918C2DE7}" srcOrd="0" destOrd="0" parTransId="{36C2C890-8A32-47D4-B3B9-B7A74D57F978}" sibTransId="{FF2B61B4-3497-4D5D-B853-995CD77ED090}"/>
    <dgm:cxn modelId="{5EE4A9D3-6705-45E9-A0DC-43107503E49D}" type="presOf" srcId="{9221D283-37DE-4406-A7B9-03979E7FE7D5}" destId="{BCFD3894-3027-44AF-841F-974688D07E74}" srcOrd="0" destOrd="0" presId="urn:microsoft.com/office/officeart/2005/8/layout/vList2"/>
    <dgm:cxn modelId="{3BFBCED5-265D-4927-98A7-B368A8C3F124}" srcId="{B87CCF44-1983-4295-8E9E-4EED918C2DE7}" destId="{C23DB7A8-849A-4953-82A4-5EF43E601801}" srcOrd="5" destOrd="0" parTransId="{9FB7A7C0-FDB9-4167-994F-6E855AFB22CD}" sibTransId="{BE22A22A-BC2D-4BD3-BA89-AB932C3DAC0E}"/>
    <dgm:cxn modelId="{EE24A1E1-F8BC-4908-8BFA-24D0C787D77B}" type="presOf" srcId="{15627235-72D5-4D9F-ADB3-A6F49E24C6E2}" destId="{BCFD3894-3027-44AF-841F-974688D07E74}" srcOrd="0" destOrd="2" presId="urn:microsoft.com/office/officeart/2005/8/layout/vList2"/>
    <dgm:cxn modelId="{00BEF1F3-D34F-4383-BACE-13955DF512A9}" type="presOf" srcId="{EA449F30-6A7C-429B-AA55-D92075D4A1BC}" destId="{BCFD3894-3027-44AF-841F-974688D07E74}" srcOrd="0" destOrd="6" presId="urn:microsoft.com/office/officeart/2005/8/layout/vList2"/>
    <dgm:cxn modelId="{1AEA77F5-8629-4998-BB86-819048B840D3}" srcId="{80CAB9DB-280C-4B47-9135-78F1D03517C6}" destId="{904AC626-E3CC-4036-8933-A02D108F5C84}" srcOrd="2" destOrd="0" parTransId="{B3F300AE-1CF5-4A97-8FEF-6D9013FB3794}" sibTransId="{ACF4F9D8-CCDE-40B6-BE7C-AE1A58B1725C}"/>
    <dgm:cxn modelId="{355F7DFB-0496-48E9-B5BF-B98FF321975D}" type="presOf" srcId="{8DB3AFBA-BD6F-484D-A1BC-96A0373F059F}" destId="{BCFD3894-3027-44AF-841F-974688D07E74}" srcOrd="0" destOrd="3" presId="urn:microsoft.com/office/officeart/2005/8/layout/vList2"/>
    <dgm:cxn modelId="{BB9C12B2-FDFB-4850-AB30-2566E53BF1C1}" type="presParOf" srcId="{99558EC4-302E-43EA-BB18-2A326A1719CD}" destId="{725016DC-8B6A-4547-832F-76115B6144BD}" srcOrd="0" destOrd="0" presId="urn:microsoft.com/office/officeart/2005/8/layout/vList2"/>
    <dgm:cxn modelId="{18F3E4EF-D45E-4015-A133-683A4ADAA62E}" type="presParOf" srcId="{99558EC4-302E-43EA-BB18-2A326A1719CD}" destId="{BCFD3894-3027-44AF-841F-974688D07E74}" srcOrd="1" destOrd="0" presId="urn:microsoft.com/office/officeart/2005/8/layout/vList2"/>
    <dgm:cxn modelId="{07DDB70E-6418-4B15-912C-9E2959F05CA6}" type="presParOf" srcId="{99558EC4-302E-43EA-BB18-2A326A1719CD}" destId="{CD0F5711-7559-4F4B-9C82-044175DE7BC0}" srcOrd="2" destOrd="0" presId="urn:microsoft.com/office/officeart/2005/8/layout/vList2"/>
    <dgm:cxn modelId="{C17AD555-686B-4D90-AC1F-15518C59A5D1}" type="presParOf" srcId="{99558EC4-302E-43EA-BB18-2A326A1719CD}" destId="{FADF3D2F-B150-4BD8-98AD-00EC9876EFB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0B9588-BDF9-4AD4-B10C-EF8004E9D7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B87CCF44-1983-4295-8E9E-4EED918C2DE7}">
      <dgm:prSet/>
      <dgm:spPr/>
      <dgm:t>
        <a:bodyPr/>
        <a:lstStyle/>
        <a:p>
          <a:r>
            <a:rPr lang="el-GR" dirty="0"/>
            <a:t>ΚΑΙΝΟΤΟΜΙΑ ΣΤΟ ΠΑΡΑΓΩΜΕΝΟ ΠΡΟΪΟΝ	</a:t>
          </a:r>
        </a:p>
      </dgm:t>
    </dgm:pt>
    <dgm:pt modelId="{36C2C890-8A32-47D4-B3B9-B7A74D57F978}" type="parTrans" cxnId="{F45FE6CF-BAB2-4625-BE1E-B2135C1C43C1}">
      <dgm:prSet/>
      <dgm:spPr/>
      <dgm:t>
        <a:bodyPr/>
        <a:lstStyle/>
        <a:p>
          <a:endParaRPr lang="el-GR"/>
        </a:p>
      </dgm:t>
    </dgm:pt>
    <dgm:pt modelId="{FF2B61B4-3497-4D5D-B853-995CD77ED090}" type="sibTrans" cxnId="{F45FE6CF-BAB2-4625-BE1E-B2135C1C43C1}">
      <dgm:prSet/>
      <dgm:spPr/>
      <dgm:t>
        <a:bodyPr/>
        <a:lstStyle/>
        <a:p>
          <a:endParaRPr lang="el-GR"/>
        </a:p>
      </dgm:t>
    </dgm:pt>
    <dgm:pt modelId="{9221D283-37DE-4406-A7B9-03979E7FE7D5}">
      <dgm:prSet/>
      <dgm:spPr/>
      <dgm:t>
        <a:bodyPr/>
        <a:lstStyle/>
        <a:p>
          <a:r>
            <a:rPr lang="el-GR" dirty="0"/>
            <a:t>ΚΑΙΝΟΤΟΜΑ ΙΔΕΑ - ΓΕΥΣΗ</a:t>
          </a:r>
        </a:p>
      </dgm:t>
    </dgm:pt>
    <dgm:pt modelId="{216FF90E-DE5B-4541-9270-176B988FA723}" type="parTrans" cxnId="{28D859BD-6243-4949-9D4C-009ED5EF633A}">
      <dgm:prSet/>
      <dgm:spPr/>
      <dgm:t>
        <a:bodyPr/>
        <a:lstStyle/>
        <a:p>
          <a:endParaRPr lang="el-GR"/>
        </a:p>
      </dgm:t>
    </dgm:pt>
    <dgm:pt modelId="{2D99294F-BB47-4874-88F9-6EAF863BD8EB}" type="sibTrans" cxnId="{28D859BD-6243-4949-9D4C-009ED5EF633A}">
      <dgm:prSet/>
      <dgm:spPr/>
      <dgm:t>
        <a:bodyPr/>
        <a:lstStyle/>
        <a:p>
          <a:endParaRPr lang="el-GR"/>
        </a:p>
      </dgm:t>
    </dgm:pt>
    <dgm:pt modelId="{387E12D3-62DD-409F-9A6B-643FC046C250}">
      <dgm:prSet/>
      <dgm:spPr/>
      <dgm:t>
        <a:bodyPr/>
        <a:lstStyle/>
        <a:p>
          <a:r>
            <a:rPr lang="el-GR" dirty="0"/>
            <a:t>ΙΔΙΑΙΤΕΡΑ ΣΥΣΤΑΤΙΚΑ</a:t>
          </a:r>
        </a:p>
      </dgm:t>
    </dgm:pt>
    <dgm:pt modelId="{46316078-64B6-4E42-847A-7571BC03DBFD}" type="parTrans" cxnId="{BBCA4450-6958-4D9F-9DC5-960D7D5559DF}">
      <dgm:prSet/>
      <dgm:spPr/>
      <dgm:t>
        <a:bodyPr/>
        <a:lstStyle/>
        <a:p>
          <a:endParaRPr lang="el-GR"/>
        </a:p>
      </dgm:t>
    </dgm:pt>
    <dgm:pt modelId="{87216B19-6FDF-4E99-9751-BB22E72D0072}" type="sibTrans" cxnId="{BBCA4450-6958-4D9F-9DC5-960D7D5559DF}">
      <dgm:prSet/>
      <dgm:spPr/>
      <dgm:t>
        <a:bodyPr/>
        <a:lstStyle/>
        <a:p>
          <a:endParaRPr lang="el-GR"/>
        </a:p>
      </dgm:t>
    </dgm:pt>
    <dgm:pt modelId="{15627235-72D5-4D9F-ADB3-A6F49E24C6E2}">
      <dgm:prSet/>
      <dgm:spPr/>
      <dgm:t>
        <a:bodyPr/>
        <a:lstStyle/>
        <a:p>
          <a:r>
            <a:rPr lang="el-GR" dirty="0"/>
            <a:t>ΑΠΟΔΕΔΕΙΓΜΕΝΑ ΟΦΕΛΗ ΣΤΟΝ ΟΡΓΑΝΙΣΜΟ</a:t>
          </a:r>
        </a:p>
      </dgm:t>
    </dgm:pt>
    <dgm:pt modelId="{042393DB-FEF1-4C6C-BCBB-41D38550ABDD}" type="parTrans" cxnId="{43186A97-865F-435D-BA0C-7FF029DE164D}">
      <dgm:prSet/>
      <dgm:spPr/>
      <dgm:t>
        <a:bodyPr/>
        <a:lstStyle/>
        <a:p>
          <a:endParaRPr lang="el-GR"/>
        </a:p>
      </dgm:t>
    </dgm:pt>
    <dgm:pt modelId="{782719E0-F230-4A46-B374-F2AD41C43859}" type="sibTrans" cxnId="{43186A97-865F-435D-BA0C-7FF029DE164D}">
      <dgm:prSet/>
      <dgm:spPr/>
      <dgm:t>
        <a:bodyPr/>
        <a:lstStyle/>
        <a:p>
          <a:endParaRPr lang="el-GR"/>
        </a:p>
      </dgm:t>
    </dgm:pt>
    <dgm:pt modelId="{8DB3AFBA-BD6F-484D-A1BC-96A0373F059F}">
      <dgm:prSet/>
      <dgm:spPr/>
      <dgm:t>
        <a:bodyPr/>
        <a:lstStyle/>
        <a:p>
          <a:r>
            <a:rPr lang="el-GR" dirty="0"/>
            <a:t>ΠΡΟΕΛΕΥΣΗ ΣΥΣΤΑΤΙΚΩΝ (ΠΟΠ-ΠΓΕ, ΚΤΛ)</a:t>
          </a:r>
        </a:p>
      </dgm:t>
    </dgm:pt>
    <dgm:pt modelId="{C218DEF8-6511-494F-8746-CD6CF7DAE47C}" type="parTrans" cxnId="{3DE78A07-B925-41E5-B091-FE98AB70FF68}">
      <dgm:prSet/>
      <dgm:spPr/>
      <dgm:t>
        <a:bodyPr/>
        <a:lstStyle/>
        <a:p>
          <a:endParaRPr lang="el-GR"/>
        </a:p>
      </dgm:t>
    </dgm:pt>
    <dgm:pt modelId="{53A8DD43-8FB5-40C9-8CBD-F68B4B33C519}" type="sibTrans" cxnId="{3DE78A07-B925-41E5-B091-FE98AB70FF68}">
      <dgm:prSet/>
      <dgm:spPr/>
      <dgm:t>
        <a:bodyPr/>
        <a:lstStyle/>
        <a:p>
          <a:endParaRPr lang="el-GR"/>
        </a:p>
      </dgm:t>
    </dgm:pt>
    <dgm:pt modelId="{E2859D7C-0606-474C-AB13-5FB7333AD44B}">
      <dgm:prSet/>
      <dgm:spPr/>
      <dgm:t>
        <a:bodyPr/>
        <a:lstStyle/>
        <a:p>
          <a:r>
            <a:rPr lang="el-GR" dirty="0"/>
            <a:t>ΔΙΑΦΟΡΟΠΟΙΗΣΗ ΣΕ ΥΦΗ ΚΑΙ ΟΡΓΑΝΟΛΗΠΤΙΚΑ ΣΥΣΤΑΤΙΚΑ</a:t>
          </a:r>
        </a:p>
      </dgm:t>
    </dgm:pt>
    <dgm:pt modelId="{E1076465-A15D-43CB-B6CA-1DAE4A0DA1F8}" type="parTrans" cxnId="{E450FF86-C164-4EA3-BD33-1798D5C2EEA7}">
      <dgm:prSet/>
      <dgm:spPr/>
      <dgm:t>
        <a:bodyPr/>
        <a:lstStyle/>
        <a:p>
          <a:endParaRPr lang="el-GR"/>
        </a:p>
      </dgm:t>
    </dgm:pt>
    <dgm:pt modelId="{9949E046-BBC8-4C42-87AC-8C2F851820D5}" type="sibTrans" cxnId="{E450FF86-C164-4EA3-BD33-1798D5C2EEA7}">
      <dgm:prSet/>
      <dgm:spPr/>
      <dgm:t>
        <a:bodyPr/>
        <a:lstStyle/>
        <a:p>
          <a:endParaRPr lang="el-GR"/>
        </a:p>
      </dgm:t>
    </dgm:pt>
    <dgm:pt modelId="{C23DB7A8-849A-4953-82A4-5EF43E601801}">
      <dgm:prSet/>
      <dgm:spPr/>
      <dgm:t>
        <a:bodyPr/>
        <a:lstStyle/>
        <a:p>
          <a:r>
            <a:rPr lang="el-GR" dirty="0"/>
            <a:t>ΧΡΗΣΗ ΑΙΣΘΗΤΗΡΩΝ ΣΤΗΝ ΠΑΡΑΓΩΓΗ ΑΛΛΑ ΚΑΙ ΤΗΝ ΑΠΟΘΗΚΕΥΣΗ ΤΟΥ ΠΡΟΪΟΝΤΟΣ Ή ΤΩΝ ΠΡΩΤΩΝ ΥΛΩΝ (</a:t>
          </a:r>
          <a:r>
            <a:rPr lang="en-US" dirty="0"/>
            <a:t>IoT</a:t>
          </a:r>
          <a:r>
            <a:rPr lang="el-GR" dirty="0"/>
            <a:t>)</a:t>
          </a:r>
        </a:p>
      </dgm:t>
    </dgm:pt>
    <dgm:pt modelId="{9FB7A7C0-FDB9-4167-994F-6E855AFB22CD}" type="parTrans" cxnId="{3BFBCED5-265D-4927-98A7-B368A8C3F124}">
      <dgm:prSet/>
      <dgm:spPr/>
      <dgm:t>
        <a:bodyPr/>
        <a:lstStyle/>
        <a:p>
          <a:endParaRPr lang="el-GR"/>
        </a:p>
      </dgm:t>
    </dgm:pt>
    <dgm:pt modelId="{BE22A22A-BC2D-4BD3-BA89-AB932C3DAC0E}" type="sibTrans" cxnId="{3BFBCED5-265D-4927-98A7-B368A8C3F124}">
      <dgm:prSet/>
      <dgm:spPr/>
      <dgm:t>
        <a:bodyPr/>
        <a:lstStyle/>
        <a:p>
          <a:endParaRPr lang="el-GR"/>
        </a:p>
      </dgm:t>
    </dgm:pt>
    <dgm:pt modelId="{E8CA2F59-4649-4B44-9CA8-B723A9BFD35C}">
      <dgm:prSet/>
      <dgm:spPr/>
      <dgm:t>
        <a:bodyPr/>
        <a:lstStyle/>
        <a:p>
          <a:r>
            <a:rPr lang="el-GR" dirty="0"/>
            <a:t>ΧΡΗΣΗ ΑΝΑΝΕΩΣΙΜΩΝ ΠΗΓΩΝ ΕΝΕΡΓΕΙΑΣ</a:t>
          </a:r>
        </a:p>
      </dgm:t>
    </dgm:pt>
    <dgm:pt modelId="{14971A66-D327-46DD-8DF9-41BAED0B8322}" type="parTrans" cxnId="{910745C9-F6EA-4AB7-95EE-AEAB1B7E5A8B}">
      <dgm:prSet/>
      <dgm:spPr/>
    </dgm:pt>
    <dgm:pt modelId="{872E7498-BE5A-4AE8-A602-41F2A1DD430E}" type="sibTrans" cxnId="{910745C9-F6EA-4AB7-95EE-AEAB1B7E5A8B}">
      <dgm:prSet/>
      <dgm:spPr/>
    </dgm:pt>
    <dgm:pt modelId="{99558EC4-302E-43EA-BB18-2A326A1719CD}" type="pres">
      <dgm:prSet presAssocID="{E10B9588-BDF9-4AD4-B10C-EF8004E9D7DC}" presName="linear" presStyleCnt="0">
        <dgm:presLayoutVars>
          <dgm:animLvl val="lvl"/>
          <dgm:resizeHandles val="exact"/>
        </dgm:presLayoutVars>
      </dgm:prSet>
      <dgm:spPr/>
    </dgm:pt>
    <dgm:pt modelId="{725016DC-8B6A-4547-832F-76115B6144BD}" type="pres">
      <dgm:prSet presAssocID="{B87CCF44-1983-4295-8E9E-4EED918C2DE7}" presName="parentText" presStyleLbl="node1" presStyleIdx="0" presStyleCnt="1">
        <dgm:presLayoutVars>
          <dgm:chMax val="0"/>
          <dgm:bulletEnabled val="1"/>
        </dgm:presLayoutVars>
      </dgm:prSet>
      <dgm:spPr/>
    </dgm:pt>
    <dgm:pt modelId="{BCFD3894-3027-44AF-841F-974688D07E74}" type="pres">
      <dgm:prSet presAssocID="{B87CCF44-1983-4295-8E9E-4EED918C2DE7}" presName="childText" presStyleLbl="revTx" presStyleIdx="0" presStyleCnt="1">
        <dgm:presLayoutVars>
          <dgm:bulletEnabled val="1"/>
        </dgm:presLayoutVars>
      </dgm:prSet>
      <dgm:spPr/>
    </dgm:pt>
  </dgm:ptLst>
  <dgm:cxnLst>
    <dgm:cxn modelId="{3DE78A07-B925-41E5-B091-FE98AB70FF68}" srcId="{B87CCF44-1983-4295-8E9E-4EED918C2DE7}" destId="{8DB3AFBA-BD6F-484D-A1BC-96A0373F059F}" srcOrd="3" destOrd="0" parTransId="{C218DEF8-6511-494F-8746-CD6CF7DAE47C}" sibTransId="{53A8DD43-8FB5-40C9-8CBD-F68B4B33C519}"/>
    <dgm:cxn modelId="{21A82231-5A95-40EE-8D02-6FB910E171C2}" type="presOf" srcId="{C23DB7A8-849A-4953-82A4-5EF43E601801}" destId="{BCFD3894-3027-44AF-841F-974688D07E74}" srcOrd="0" destOrd="5" presId="urn:microsoft.com/office/officeart/2005/8/layout/vList2"/>
    <dgm:cxn modelId="{2856E338-9C48-4B56-A019-BB470FA00EB7}" type="presOf" srcId="{B87CCF44-1983-4295-8E9E-4EED918C2DE7}" destId="{725016DC-8B6A-4547-832F-76115B6144BD}" srcOrd="0" destOrd="0" presId="urn:microsoft.com/office/officeart/2005/8/layout/vList2"/>
    <dgm:cxn modelId="{DAA13A46-06BF-4981-AE4C-67C5E71B3E89}" type="presOf" srcId="{E10B9588-BDF9-4AD4-B10C-EF8004E9D7DC}" destId="{99558EC4-302E-43EA-BB18-2A326A1719CD}" srcOrd="0" destOrd="0" presId="urn:microsoft.com/office/officeart/2005/8/layout/vList2"/>
    <dgm:cxn modelId="{BBCA4450-6958-4D9F-9DC5-960D7D5559DF}" srcId="{B87CCF44-1983-4295-8E9E-4EED918C2DE7}" destId="{387E12D3-62DD-409F-9A6B-643FC046C250}" srcOrd="1" destOrd="0" parTransId="{46316078-64B6-4E42-847A-7571BC03DBFD}" sibTransId="{87216B19-6FDF-4E99-9751-BB22E72D0072}"/>
    <dgm:cxn modelId="{00C97E55-AA22-427B-B8C4-109B87A0A25A}" type="presOf" srcId="{387E12D3-62DD-409F-9A6B-643FC046C250}" destId="{BCFD3894-3027-44AF-841F-974688D07E74}" srcOrd="0" destOrd="1" presId="urn:microsoft.com/office/officeart/2005/8/layout/vList2"/>
    <dgm:cxn modelId="{E450FF86-C164-4EA3-BD33-1798D5C2EEA7}" srcId="{B87CCF44-1983-4295-8E9E-4EED918C2DE7}" destId="{E2859D7C-0606-474C-AB13-5FB7333AD44B}" srcOrd="4" destOrd="0" parTransId="{E1076465-A15D-43CB-B6CA-1DAE4A0DA1F8}" sibTransId="{9949E046-BBC8-4C42-87AC-8C2F851820D5}"/>
    <dgm:cxn modelId="{43186A97-865F-435D-BA0C-7FF029DE164D}" srcId="{B87CCF44-1983-4295-8E9E-4EED918C2DE7}" destId="{15627235-72D5-4D9F-ADB3-A6F49E24C6E2}" srcOrd="2" destOrd="0" parTransId="{042393DB-FEF1-4C6C-BCBB-41D38550ABDD}" sibTransId="{782719E0-F230-4A46-B374-F2AD41C43859}"/>
    <dgm:cxn modelId="{28D859BD-6243-4949-9D4C-009ED5EF633A}" srcId="{B87CCF44-1983-4295-8E9E-4EED918C2DE7}" destId="{9221D283-37DE-4406-A7B9-03979E7FE7D5}" srcOrd="0" destOrd="0" parTransId="{216FF90E-DE5B-4541-9270-176B988FA723}" sibTransId="{2D99294F-BB47-4874-88F9-6EAF863BD8EB}"/>
    <dgm:cxn modelId="{FDC76FC7-31AF-425C-87E1-7BAD91CF3FA3}" type="presOf" srcId="{E2859D7C-0606-474C-AB13-5FB7333AD44B}" destId="{BCFD3894-3027-44AF-841F-974688D07E74}" srcOrd="0" destOrd="4" presId="urn:microsoft.com/office/officeart/2005/8/layout/vList2"/>
    <dgm:cxn modelId="{910745C9-F6EA-4AB7-95EE-AEAB1B7E5A8B}" srcId="{B87CCF44-1983-4295-8E9E-4EED918C2DE7}" destId="{E8CA2F59-4649-4B44-9CA8-B723A9BFD35C}" srcOrd="6" destOrd="0" parTransId="{14971A66-D327-46DD-8DF9-41BAED0B8322}" sibTransId="{872E7498-BE5A-4AE8-A602-41F2A1DD430E}"/>
    <dgm:cxn modelId="{961B73CF-AE43-468B-B232-FC977181F051}" type="presOf" srcId="{E8CA2F59-4649-4B44-9CA8-B723A9BFD35C}" destId="{BCFD3894-3027-44AF-841F-974688D07E74}" srcOrd="0" destOrd="6" presId="urn:microsoft.com/office/officeart/2005/8/layout/vList2"/>
    <dgm:cxn modelId="{F45FE6CF-BAB2-4625-BE1E-B2135C1C43C1}" srcId="{E10B9588-BDF9-4AD4-B10C-EF8004E9D7DC}" destId="{B87CCF44-1983-4295-8E9E-4EED918C2DE7}" srcOrd="0" destOrd="0" parTransId="{36C2C890-8A32-47D4-B3B9-B7A74D57F978}" sibTransId="{FF2B61B4-3497-4D5D-B853-995CD77ED090}"/>
    <dgm:cxn modelId="{5EE4A9D3-6705-45E9-A0DC-43107503E49D}" type="presOf" srcId="{9221D283-37DE-4406-A7B9-03979E7FE7D5}" destId="{BCFD3894-3027-44AF-841F-974688D07E74}" srcOrd="0" destOrd="0" presId="urn:microsoft.com/office/officeart/2005/8/layout/vList2"/>
    <dgm:cxn modelId="{3BFBCED5-265D-4927-98A7-B368A8C3F124}" srcId="{B87CCF44-1983-4295-8E9E-4EED918C2DE7}" destId="{C23DB7A8-849A-4953-82A4-5EF43E601801}" srcOrd="5" destOrd="0" parTransId="{9FB7A7C0-FDB9-4167-994F-6E855AFB22CD}" sibTransId="{BE22A22A-BC2D-4BD3-BA89-AB932C3DAC0E}"/>
    <dgm:cxn modelId="{EE24A1E1-F8BC-4908-8BFA-24D0C787D77B}" type="presOf" srcId="{15627235-72D5-4D9F-ADB3-A6F49E24C6E2}" destId="{BCFD3894-3027-44AF-841F-974688D07E74}" srcOrd="0" destOrd="2" presId="urn:microsoft.com/office/officeart/2005/8/layout/vList2"/>
    <dgm:cxn modelId="{355F7DFB-0496-48E9-B5BF-B98FF321975D}" type="presOf" srcId="{8DB3AFBA-BD6F-484D-A1BC-96A0373F059F}" destId="{BCFD3894-3027-44AF-841F-974688D07E74}" srcOrd="0" destOrd="3" presId="urn:microsoft.com/office/officeart/2005/8/layout/vList2"/>
    <dgm:cxn modelId="{BB9C12B2-FDFB-4850-AB30-2566E53BF1C1}" type="presParOf" srcId="{99558EC4-302E-43EA-BB18-2A326A1719CD}" destId="{725016DC-8B6A-4547-832F-76115B6144BD}" srcOrd="0" destOrd="0" presId="urn:microsoft.com/office/officeart/2005/8/layout/vList2"/>
    <dgm:cxn modelId="{18F3E4EF-D45E-4015-A133-683A4ADAA62E}" type="presParOf" srcId="{99558EC4-302E-43EA-BB18-2A326A1719CD}" destId="{BCFD3894-3027-44AF-841F-974688D07E7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0B9588-BDF9-4AD4-B10C-EF8004E9D7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B87CCF44-1983-4295-8E9E-4EED918C2DE7}">
      <dgm:prSet/>
      <dgm:spPr/>
      <dgm:t>
        <a:bodyPr/>
        <a:lstStyle/>
        <a:p>
          <a:r>
            <a:rPr lang="el-GR" dirty="0"/>
            <a:t>ΚΑΙΝΟΤΟΜΙΑ ΜΕ ΤΗΝ ΠΑΡΟΥΣΙΑΣΗ ΤΩΝ ΠΡΟΪΟΝΤΩΝ ΣΕ ΕΚΘΕΣΕΙΣ	</a:t>
          </a:r>
        </a:p>
      </dgm:t>
    </dgm:pt>
    <dgm:pt modelId="{36C2C890-8A32-47D4-B3B9-B7A74D57F978}" type="parTrans" cxnId="{F45FE6CF-BAB2-4625-BE1E-B2135C1C43C1}">
      <dgm:prSet/>
      <dgm:spPr/>
      <dgm:t>
        <a:bodyPr/>
        <a:lstStyle/>
        <a:p>
          <a:endParaRPr lang="el-GR"/>
        </a:p>
      </dgm:t>
    </dgm:pt>
    <dgm:pt modelId="{FF2B61B4-3497-4D5D-B853-995CD77ED090}" type="sibTrans" cxnId="{F45FE6CF-BAB2-4625-BE1E-B2135C1C43C1}">
      <dgm:prSet/>
      <dgm:spPr/>
      <dgm:t>
        <a:bodyPr/>
        <a:lstStyle/>
        <a:p>
          <a:endParaRPr lang="el-GR"/>
        </a:p>
      </dgm:t>
    </dgm:pt>
    <dgm:pt modelId="{9221D283-37DE-4406-A7B9-03979E7FE7D5}">
      <dgm:prSet/>
      <dgm:spPr/>
      <dgm:t>
        <a:bodyPr/>
        <a:lstStyle/>
        <a:p>
          <a:r>
            <a:rPr lang="el-GR" dirty="0"/>
            <a:t>ΔΙΑΔΡΑΣΤΙΚΗ ΠΑΡΟΥΣΙΑΣΗ</a:t>
          </a:r>
        </a:p>
      </dgm:t>
    </dgm:pt>
    <dgm:pt modelId="{216FF90E-DE5B-4541-9270-176B988FA723}" type="parTrans" cxnId="{28D859BD-6243-4949-9D4C-009ED5EF633A}">
      <dgm:prSet/>
      <dgm:spPr/>
      <dgm:t>
        <a:bodyPr/>
        <a:lstStyle/>
        <a:p>
          <a:endParaRPr lang="el-GR"/>
        </a:p>
      </dgm:t>
    </dgm:pt>
    <dgm:pt modelId="{2D99294F-BB47-4874-88F9-6EAF863BD8EB}" type="sibTrans" cxnId="{28D859BD-6243-4949-9D4C-009ED5EF633A}">
      <dgm:prSet/>
      <dgm:spPr/>
      <dgm:t>
        <a:bodyPr/>
        <a:lstStyle/>
        <a:p>
          <a:endParaRPr lang="el-GR"/>
        </a:p>
      </dgm:t>
    </dgm:pt>
    <dgm:pt modelId="{BABB4AD7-8BE5-476E-899A-7E60B0C3AA0B}">
      <dgm:prSet/>
      <dgm:spPr/>
      <dgm:t>
        <a:bodyPr/>
        <a:lstStyle/>
        <a:p>
          <a:r>
            <a:rPr lang="el-GR" dirty="0"/>
            <a:t>ΒΙΝΤΕΟ ΑΠΟ ΤΗΝ ΠΑΡΑΓΩΓΗ ΚΑΙ ΤΗΝ ΠΡΟΕΤΟΙΜΑΣΙΑ</a:t>
          </a:r>
        </a:p>
      </dgm:t>
    </dgm:pt>
    <dgm:pt modelId="{4E898959-3C64-461E-BEA8-2BF1EF582887}" type="parTrans" cxnId="{27C32592-370A-4A75-9E52-D3938FF24A43}">
      <dgm:prSet/>
      <dgm:spPr/>
      <dgm:t>
        <a:bodyPr/>
        <a:lstStyle/>
        <a:p>
          <a:endParaRPr lang="el-GR"/>
        </a:p>
      </dgm:t>
    </dgm:pt>
    <dgm:pt modelId="{BE2054B9-BF0F-4295-B9A0-4DA1F7773834}" type="sibTrans" cxnId="{27C32592-370A-4A75-9E52-D3938FF24A43}">
      <dgm:prSet/>
      <dgm:spPr/>
      <dgm:t>
        <a:bodyPr/>
        <a:lstStyle/>
        <a:p>
          <a:endParaRPr lang="el-GR"/>
        </a:p>
      </dgm:t>
    </dgm:pt>
    <dgm:pt modelId="{1ED1E582-602C-4E38-BC9A-0F1AD7C6CADD}">
      <dgm:prSet/>
      <dgm:spPr/>
      <dgm:t>
        <a:bodyPr/>
        <a:lstStyle/>
        <a:p>
          <a:r>
            <a:rPr lang="el-GR" dirty="0"/>
            <a:t>ΕΝΗΜΕΡΩΤΙΚΑ ΦΥΛΛΑΔΙΑ ΜΕ </a:t>
          </a:r>
          <a:r>
            <a:rPr lang="en-US" dirty="0"/>
            <a:t>QR – CODE</a:t>
          </a:r>
          <a:endParaRPr lang="el-GR" dirty="0"/>
        </a:p>
      </dgm:t>
    </dgm:pt>
    <dgm:pt modelId="{A4ED2CD4-9F21-410B-AC98-67EAA48A2FF2}" type="parTrans" cxnId="{96995F6A-D61B-439A-9932-3671B5D2F237}">
      <dgm:prSet/>
      <dgm:spPr/>
      <dgm:t>
        <a:bodyPr/>
        <a:lstStyle/>
        <a:p>
          <a:endParaRPr lang="el-GR"/>
        </a:p>
      </dgm:t>
    </dgm:pt>
    <dgm:pt modelId="{2BECC894-428D-4D95-A230-2CEAB33D2E61}" type="sibTrans" cxnId="{96995F6A-D61B-439A-9932-3671B5D2F237}">
      <dgm:prSet/>
      <dgm:spPr/>
      <dgm:t>
        <a:bodyPr/>
        <a:lstStyle/>
        <a:p>
          <a:endParaRPr lang="el-GR"/>
        </a:p>
      </dgm:t>
    </dgm:pt>
    <dgm:pt modelId="{AF0DE72D-8915-472F-8C92-2D9B0D7CB2A6}">
      <dgm:prSet/>
      <dgm:spPr/>
      <dgm:t>
        <a:bodyPr/>
        <a:lstStyle/>
        <a:p>
          <a:r>
            <a:rPr lang="en-US" dirty="0"/>
            <a:t>VIRTUAL REALITY</a:t>
          </a:r>
          <a:endParaRPr lang="el-GR" dirty="0"/>
        </a:p>
      </dgm:t>
    </dgm:pt>
    <dgm:pt modelId="{4630935D-8279-4ADA-BD52-8D5EC478835A}" type="parTrans" cxnId="{B201BB93-1CB9-4056-95E8-537B31CD54CA}">
      <dgm:prSet/>
      <dgm:spPr/>
      <dgm:t>
        <a:bodyPr/>
        <a:lstStyle/>
        <a:p>
          <a:endParaRPr lang="el-GR"/>
        </a:p>
      </dgm:t>
    </dgm:pt>
    <dgm:pt modelId="{1DB9FC95-CA4D-4DFF-B935-CA6A1FE2D97D}" type="sibTrans" cxnId="{B201BB93-1CB9-4056-95E8-537B31CD54CA}">
      <dgm:prSet/>
      <dgm:spPr/>
      <dgm:t>
        <a:bodyPr/>
        <a:lstStyle/>
        <a:p>
          <a:endParaRPr lang="el-GR"/>
        </a:p>
      </dgm:t>
    </dgm:pt>
    <dgm:pt modelId="{D203A8D9-84FA-47CB-B9CE-2BDBD5DB039F}">
      <dgm:prSet/>
      <dgm:spPr/>
      <dgm:t>
        <a:bodyPr/>
        <a:lstStyle/>
        <a:p>
          <a:r>
            <a:rPr lang="el-GR" dirty="0"/>
            <a:t>ΠΡΟΣΚΛΗΣΗ ΓΙΑ ΕΠΙΣΚΕΨΗ ΣΤΟΝ ΤΟΠΟ ΟΠΟΥ ΠΑΡΑΓΕΤΑΙ ΤΟ ΠΡΟΙΟΝ ΚΑΙ ΣΥΜΜΕΤΟΧΗ ΠΕΛΑΤΩΝ ΣΤΗΝ ΠΑΡΑΓΩΓΗ ΤΩΝ ΠΡΩΤΩΝ ΥΛΩΝ, ΟΠΟΥ ΑΥΤΌ ΕΊΝΑΙ ΔΥΝΑΤΟ. (ΠΟΛΥΛΕΙΤΟΥΡΓΙΚΑ ΑΓΡΟΚΤΗΜΑΤΑ)</a:t>
          </a:r>
        </a:p>
      </dgm:t>
    </dgm:pt>
    <dgm:pt modelId="{36C50140-25BB-470D-94B5-4F2B48113DFC}" type="parTrans" cxnId="{92B75A1E-7682-4F2F-8CB7-C35D8789AC5F}">
      <dgm:prSet/>
      <dgm:spPr/>
      <dgm:t>
        <a:bodyPr/>
        <a:lstStyle/>
        <a:p>
          <a:endParaRPr lang="el-GR"/>
        </a:p>
      </dgm:t>
    </dgm:pt>
    <dgm:pt modelId="{A1272B56-CA1E-49E0-B2D7-92902FD9895F}" type="sibTrans" cxnId="{92B75A1E-7682-4F2F-8CB7-C35D8789AC5F}">
      <dgm:prSet/>
      <dgm:spPr/>
      <dgm:t>
        <a:bodyPr/>
        <a:lstStyle/>
        <a:p>
          <a:endParaRPr lang="el-GR"/>
        </a:p>
      </dgm:t>
    </dgm:pt>
    <dgm:pt modelId="{30B49FFC-71BC-4A7B-8EE4-1CC40F3D39C5}">
      <dgm:prSet/>
      <dgm:spPr/>
      <dgm:t>
        <a:bodyPr/>
        <a:lstStyle/>
        <a:p>
          <a:endParaRPr lang="el-GR" dirty="0"/>
        </a:p>
      </dgm:t>
    </dgm:pt>
    <dgm:pt modelId="{58C30694-5E23-4DA2-A4B4-3C0ED2DC437A}" type="parTrans" cxnId="{2CEB2D3F-3510-4A46-B6CB-7255523A7904}">
      <dgm:prSet/>
      <dgm:spPr/>
      <dgm:t>
        <a:bodyPr/>
        <a:lstStyle/>
        <a:p>
          <a:endParaRPr lang="el-GR"/>
        </a:p>
      </dgm:t>
    </dgm:pt>
    <dgm:pt modelId="{DB4C458A-D7F7-48B3-8140-2E4DC453408F}" type="sibTrans" cxnId="{2CEB2D3F-3510-4A46-B6CB-7255523A7904}">
      <dgm:prSet/>
      <dgm:spPr/>
      <dgm:t>
        <a:bodyPr/>
        <a:lstStyle/>
        <a:p>
          <a:endParaRPr lang="el-GR"/>
        </a:p>
      </dgm:t>
    </dgm:pt>
    <dgm:pt modelId="{99558EC4-302E-43EA-BB18-2A326A1719CD}" type="pres">
      <dgm:prSet presAssocID="{E10B9588-BDF9-4AD4-B10C-EF8004E9D7DC}" presName="linear" presStyleCnt="0">
        <dgm:presLayoutVars>
          <dgm:animLvl val="lvl"/>
          <dgm:resizeHandles val="exact"/>
        </dgm:presLayoutVars>
      </dgm:prSet>
      <dgm:spPr/>
    </dgm:pt>
    <dgm:pt modelId="{725016DC-8B6A-4547-832F-76115B6144BD}" type="pres">
      <dgm:prSet presAssocID="{B87CCF44-1983-4295-8E9E-4EED918C2DE7}" presName="parentText" presStyleLbl="node1" presStyleIdx="0" presStyleCnt="1">
        <dgm:presLayoutVars>
          <dgm:chMax val="0"/>
          <dgm:bulletEnabled val="1"/>
        </dgm:presLayoutVars>
      </dgm:prSet>
      <dgm:spPr/>
    </dgm:pt>
    <dgm:pt modelId="{BCFD3894-3027-44AF-841F-974688D07E74}" type="pres">
      <dgm:prSet presAssocID="{B87CCF44-1983-4295-8E9E-4EED918C2DE7}" presName="childText" presStyleLbl="revTx" presStyleIdx="0" presStyleCnt="1">
        <dgm:presLayoutVars>
          <dgm:bulletEnabled val="1"/>
        </dgm:presLayoutVars>
      </dgm:prSet>
      <dgm:spPr/>
    </dgm:pt>
  </dgm:ptLst>
  <dgm:cxnLst>
    <dgm:cxn modelId="{AE8A8210-ED77-4C37-94E9-28B510581115}" type="presOf" srcId="{BABB4AD7-8BE5-476E-899A-7E60B0C3AA0B}" destId="{BCFD3894-3027-44AF-841F-974688D07E74}" srcOrd="0" destOrd="1" presId="urn:microsoft.com/office/officeart/2005/8/layout/vList2"/>
    <dgm:cxn modelId="{92B75A1E-7682-4F2F-8CB7-C35D8789AC5F}" srcId="{B87CCF44-1983-4295-8E9E-4EED918C2DE7}" destId="{D203A8D9-84FA-47CB-B9CE-2BDBD5DB039F}" srcOrd="5" destOrd="0" parTransId="{36C50140-25BB-470D-94B5-4F2B48113DFC}" sibTransId="{A1272B56-CA1E-49E0-B2D7-92902FD9895F}"/>
    <dgm:cxn modelId="{2856E338-9C48-4B56-A019-BB470FA00EB7}" type="presOf" srcId="{B87CCF44-1983-4295-8E9E-4EED918C2DE7}" destId="{725016DC-8B6A-4547-832F-76115B6144BD}" srcOrd="0" destOrd="0" presId="urn:microsoft.com/office/officeart/2005/8/layout/vList2"/>
    <dgm:cxn modelId="{85C0643B-F51B-4665-8293-56D0B3192D36}" type="presOf" srcId="{AF0DE72D-8915-472F-8C92-2D9B0D7CB2A6}" destId="{BCFD3894-3027-44AF-841F-974688D07E74}" srcOrd="0" destOrd="3" presId="urn:microsoft.com/office/officeart/2005/8/layout/vList2"/>
    <dgm:cxn modelId="{2CEB2D3F-3510-4A46-B6CB-7255523A7904}" srcId="{B87CCF44-1983-4295-8E9E-4EED918C2DE7}" destId="{30B49FFC-71BC-4A7B-8EE4-1CC40F3D39C5}" srcOrd="4" destOrd="0" parTransId="{58C30694-5E23-4DA2-A4B4-3C0ED2DC437A}" sibTransId="{DB4C458A-D7F7-48B3-8140-2E4DC453408F}"/>
    <dgm:cxn modelId="{C92D585C-96F1-4446-9CB2-F80242E33F78}" type="presOf" srcId="{1ED1E582-602C-4E38-BC9A-0F1AD7C6CADD}" destId="{BCFD3894-3027-44AF-841F-974688D07E74}" srcOrd="0" destOrd="2" presId="urn:microsoft.com/office/officeart/2005/8/layout/vList2"/>
    <dgm:cxn modelId="{DAA13A46-06BF-4981-AE4C-67C5E71B3E89}" type="presOf" srcId="{E10B9588-BDF9-4AD4-B10C-EF8004E9D7DC}" destId="{99558EC4-302E-43EA-BB18-2A326A1719CD}" srcOrd="0" destOrd="0" presId="urn:microsoft.com/office/officeart/2005/8/layout/vList2"/>
    <dgm:cxn modelId="{96995F6A-D61B-439A-9932-3671B5D2F237}" srcId="{B87CCF44-1983-4295-8E9E-4EED918C2DE7}" destId="{1ED1E582-602C-4E38-BC9A-0F1AD7C6CADD}" srcOrd="2" destOrd="0" parTransId="{A4ED2CD4-9F21-410B-AC98-67EAA48A2FF2}" sibTransId="{2BECC894-428D-4D95-A230-2CEAB33D2E61}"/>
    <dgm:cxn modelId="{EC54F14E-7E45-479B-A402-FB60684A137D}" type="presOf" srcId="{30B49FFC-71BC-4A7B-8EE4-1CC40F3D39C5}" destId="{BCFD3894-3027-44AF-841F-974688D07E74}" srcOrd="0" destOrd="4" presId="urn:microsoft.com/office/officeart/2005/8/layout/vList2"/>
    <dgm:cxn modelId="{27C32592-370A-4A75-9E52-D3938FF24A43}" srcId="{B87CCF44-1983-4295-8E9E-4EED918C2DE7}" destId="{BABB4AD7-8BE5-476E-899A-7E60B0C3AA0B}" srcOrd="1" destOrd="0" parTransId="{4E898959-3C64-461E-BEA8-2BF1EF582887}" sibTransId="{BE2054B9-BF0F-4295-B9A0-4DA1F7773834}"/>
    <dgm:cxn modelId="{B201BB93-1CB9-4056-95E8-537B31CD54CA}" srcId="{B87CCF44-1983-4295-8E9E-4EED918C2DE7}" destId="{AF0DE72D-8915-472F-8C92-2D9B0D7CB2A6}" srcOrd="3" destOrd="0" parTransId="{4630935D-8279-4ADA-BD52-8D5EC478835A}" sibTransId="{1DB9FC95-CA4D-4DFF-B935-CA6A1FE2D97D}"/>
    <dgm:cxn modelId="{28D859BD-6243-4949-9D4C-009ED5EF633A}" srcId="{B87CCF44-1983-4295-8E9E-4EED918C2DE7}" destId="{9221D283-37DE-4406-A7B9-03979E7FE7D5}" srcOrd="0" destOrd="0" parTransId="{216FF90E-DE5B-4541-9270-176B988FA723}" sibTransId="{2D99294F-BB47-4874-88F9-6EAF863BD8EB}"/>
    <dgm:cxn modelId="{F45FE6CF-BAB2-4625-BE1E-B2135C1C43C1}" srcId="{E10B9588-BDF9-4AD4-B10C-EF8004E9D7DC}" destId="{B87CCF44-1983-4295-8E9E-4EED918C2DE7}" srcOrd="0" destOrd="0" parTransId="{36C2C890-8A32-47D4-B3B9-B7A74D57F978}" sibTransId="{FF2B61B4-3497-4D5D-B853-995CD77ED090}"/>
    <dgm:cxn modelId="{5EE4A9D3-6705-45E9-A0DC-43107503E49D}" type="presOf" srcId="{9221D283-37DE-4406-A7B9-03979E7FE7D5}" destId="{BCFD3894-3027-44AF-841F-974688D07E74}" srcOrd="0" destOrd="0" presId="urn:microsoft.com/office/officeart/2005/8/layout/vList2"/>
    <dgm:cxn modelId="{D5B2B4DC-F6EA-4E7D-82A8-0839CB7201C1}" type="presOf" srcId="{D203A8D9-84FA-47CB-B9CE-2BDBD5DB039F}" destId="{BCFD3894-3027-44AF-841F-974688D07E74}" srcOrd="0" destOrd="5" presId="urn:microsoft.com/office/officeart/2005/8/layout/vList2"/>
    <dgm:cxn modelId="{BB9C12B2-FDFB-4850-AB30-2566E53BF1C1}" type="presParOf" srcId="{99558EC4-302E-43EA-BB18-2A326A1719CD}" destId="{725016DC-8B6A-4547-832F-76115B6144BD}" srcOrd="0" destOrd="0" presId="urn:microsoft.com/office/officeart/2005/8/layout/vList2"/>
    <dgm:cxn modelId="{18F3E4EF-D45E-4015-A133-683A4ADAA62E}" type="presParOf" srcId="{99558EC4-302E-43EA-BB18-2A326A1719CD}" destId="{BCFD3894-3027-44AF-841F-974688D07E7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8D25BB-150F-461F-AE3F-4E68E386BCE6}" type="doc">
      <dgm:prSet loTypeId="urn:microsoft.com/office/officeart/2005/8/layout/orgChart1" loCatId="hierarchy" qsTypeId="urn:microsoft.com/office/officeart/2005/8/quickstyle/simple1" qsCatId="simple" csTypeId="urn:microsoft.com/office/officeart/2005/8/colors/accent1_2" csCatId="accent1"/>
      <dgm:spPr/>
      <dgm:t>
        <a:bodyPr/>
        <a:lstStyle/>
        <a:p>
          <a:endParaRPr lang="el-GR"/>
        </a:p>
      </dgm:t>
    </dgm:pt>
    <dgm:pt modelId="{8E3F55E6-1A1B-438C-B441-DF7E95862A84}">
      <dgm:prSet/>
      <dgm:spPr/>
      <dgm:t>
        <a:bodyPr/>
        <a:lstStyle/>
        <a:p>
          <a:r>
            <a:rPr lang="el-GR"/>
            <a:t>ΝΕΕΣ ΤΕΧΝΟΛΟΓΙΕΣ ΣΤΗΝ ΙΧΝΗΛΑΣΙΜΟΤΗΤΑ</a:t>
          </a:r>
        </a:p>
      </dgm:t>
    </dgm:pt>
    <dgm:pt modelId="{6BA2A659-6F7F-41DC-94D0-F5E9E8AEFAB4}" type="parTrans" cxnId="{FC1E6067-1743-4A4C-BF95-3BBA4380F285}">
      <dgm:prSet/>
      <dgm:spPr/>
      <dgm:t>
        <a:bodyPr/>
        <a:lstStyle/>
        <a:p>
          <a:endParaRPr lang="el-GR"/>
        </a:p>
      </dgm:t>
    </dgm:pt>
    <dgm:pt modelId="{2C68DE00-2CDA-4B7A-8EDC-F91C61239F0D}" type="sibTrans" cxnId="{FC1E6067-1743-4A4C-BF95-3BBA4380F285}">
      <dgm:prSet/>
      <dgm:spPr/>
      <dgm:t>
        <a:bodyPr/>
        <a:lstStyle/>
        <a:p>
          <a:endParaRPr lang="el-GR"/>
        </a:p>
      </dgm:t>
    </dgm:pt>
    <dgm:pt modelId="{5AF17E2A-899B-4DB2-9FC3-7E66C72E59AD}">
      <dgm:prSet/>
      <dgm:spPr/>
      <dgm:t>
        <a:bodyPr/>
        <a:lstStyle/>
        <a:p>
          <a:r>
            <a:rPr lang="el-GR"/>
            <a:t>ΧΡΗΣΗ </a:t>
          </a:r>
          <a:r>
            <a:rPr lang="en-US"/>
            <a:t>BARCODE </a:t>
          </a:r>
          <a:r>
            <a:rPr lang="el-GR"/>
            <a:t>ΓΙΑ ΤΙΣ ΠΡΩΤΕΣ ΥΛΕΣ</a:t>
          </a:r>
        </a:p>
      </dgm:t>
    </dgm:pt>
    <dgm:pt modelId="{B777961C-6DB3-4275-9008-C1C152A5B21D}" type="parTrans" cxnId="{EA674D7E-C108-4E28-949C-F24201287B12}">
      <dgm:prSet/>
      <dgm:spPr/>
      <dgm:t>
        <a:bodyPr/>
        <a:lstStyle/>
        <a:p>
          <a:endParaRPr lang="el-GR"/>
        </a:p>
      </dgm:t>
    </dgm:pt>
    <dgm:pt modelId="{17D9CA06-9910-4668-8C48-B27345312ECD}" type="sibTrans" cxnId="{EA674D7E-C108-4E28-949C-F24201287B12}">
      <dgm:prSet/>
      <dgm:spPr/>
      <dgm:t>
        <a:bodyPr/>
        <a:lstStyle/>
        <a:p>
          <a:endParaRPr lang="el-GR"/>
        </a:p>
      </dgm:t>
    </dgm:pt>
    <dgm:pt modelId="{0C88A565-8CFD-4F52-A4F8-3C59F3EC3C78}">
      <dgm:prSet/>
      <dgm:spPr/>
      <dgm:t>
        <a:bodyPr/>
        <a:lstStyle/>
        <a:p>
          <a:r>
            <a:rPr lang="en-US"/>
            <a:t>LOT NUMBER </a:t>
          </a:r>
          <a:r>
            <a:rPr lang="el-GR"/>
            <a:t>ΜΕ ΧΡΗΣΗ </a:t>
          </a:r>
          <a:r>
            <a:rPr lang="en-US"/>
            <a:t>SCANNER </a:t>
          </a:r>
          <a:r>
            <a:rPr lang="el-GR"/>
            <a:t>ΜΕ ΠΛΗΡΗΣ ΠΛΗΡΟΦΟΡΙΕΣ ΓΙΑ ΤΟ ΠΑΡΑΓΩΜΕΝΟ ΠΡΟΪΟΝ</a:t>
          </a:r>
        </a:p>
      </dgm:t>
    </dgm:pt>
    <dgm:pt modelId="{BE527037-72D7-4950-9EDC-EBB468636E8B}" type="parTrans" cxnId="{5A001A86-E065-40C6-9AF9-046E4740D9A5}">
      <dgm:prSet/>
      <dgm:spPr/>
      <dgm:t>
        <a:bodyPr/>
        <a:lstStyle/>
        <a:p>
          <a:endParaRPr lang="el-GR"/>
        </a:p>
      </dgm:t>
    </dgm:pt>
    <dgm:pt modelId="{922DEC81-E746-413B-888E-73B256AC7CD3}" type="sibTrans" cxnId="{5A001A86-E065-40C6-9AF9-046E4740D9A5}">
      <dgm:prSet/>
      <dgm:spPr/>
      <dgm:t>
        <a:bodyPr/>
        <a:lstStyle/>
        <a:p>
          <a:endParaRPr lang="el-GR"/>
        </a:p>
      </dgm:t>
    </dgm:pt>
    <dgm:pt modelId="{96E87740-FC69-43BD-AA1F-C5500E0C46F3}">
      <dgm:prSet/>
      <dgm:spPr/>
      <dgm:t>
        <a:bodyPr/>
        <a:lstStyle/>
        <a:p>
          <a:r>
            <a:rPr lang="el-GR"/>
            <a:t>ΧΡΗΣΗ </a:t>
          </a:r>
          <a:r>
            <a:rPr lang="en-US"/>
            <a:t>CRM </a:t>
          </a:r>
          <a:r>
            <a:rPr lang="el-GR"/>
            <a:t>ΜΕ ΔΕΔΟΜΕΝΑ ΜΕ ΠΡΟΜΗΘΕΥΤΕΣ ΚΑΙ ΠΕΛΑΤΕΣ</a:t>
          </a:r>
        </a:p>
      </dgm:t>
    </dgm:pt>
    <dgm:pt modelId="{C3D37282-3414-425C-819C-24A0BD28AE6E}" type="parTrans" cxnId="{1B349A58-D566-4252-A0CC-4125F308954F}">
      <dgm:prSet/>
      <dgm:spPr/>
      <dgm:t>
        <a:bodyPr/>
        <a:lstStyle/>
        <a:p>
          <a:endParaRPr lang="el-GR"/>
        </a:p>
      </dgm:t>
    </dgm:pt>
    <dgm:pt modelId="{2637843C-EE7F-4CE7-BA1B-F28371A32656}" type="sibTrans" cxnId="{1B349A58-D566-4252-A0CC-4125F308954F}">
      <dgm:prSet/>
      <dgm:spPr/>
      <dgm:t>
        <a:bodyPr/>
        <a:lstStyle/>
        <a:p>
          <a:endParaRPr lang="el-GR"/>
        </a:p>
      </dgm:t>
    </dgm:pt>
    <dgm:pt modelId="{4320FC06-726C-4E28-8C6F-447334BC291C}" type="pres">
      <dgm:prSet presAssocID="{B98D25BB-150F-461F-AE3F-4E68E386BCE6}" presName="hierChild1" presStyleCnt="0">
        <dgm:presLayoutVars>
          <dgm:orgChart val="1"/>
          <dgm:chPref val="1"/>
          <dgm:dir/>
          <dgm:animOne val="branch"/>
          <dgm:animLvl val="lvl"/>
          <dgm:resizeHandles/>
        </dgm:presLayoutVars>
      </dgm:prSet>
      <dgm:spPr/>
    </dgm:pt>
    <dgm:pt modelId="{C3C24D53-115B-40A6-B199-2A04DF7FD107}" type="pres">
      <dgm:prSet presAssocID="{8E3F55E6-1A1B-438C-B441-DF7E95862A84}" presName="hierRoot1" presStyleCnt="0">
        <dgm:presLayoutVars>
          <dgm:hierBranch val="init"/>
        </dgm:presLayoutVars>
      </dgm:prSet>
      <dgm:spPr/>
    </dgm:pt>
    <dgm:pt modelId="{18CBC430-F6DF-4132-BEF6-70C816621D11}" type="pres">
      <dgm:prSet presAssocID="{8E3F55E6-1A1B-438C-B441-DF7E95862A84}" presName="rootComposite1" presStyleCnt="0"/>
      <dgm:spPr/>
    </dgm:pt>
    <dgm:pt modelId="{07CCAD13-3FE6-4597-BF4D-63B86482FACB}" type="pres">
      <dgm:prSet presAssocID="{8E3F55E6-1A1B-438C-B441-DF7E95862A84}" presName="rootText1" presStyleLbl="node0" presStyleIdx="0" presStyleCnt="1">
        <dgm:presLayoutVars>
          <dgm:chPref val="3"/>
        </dgm:presLayoutVars>
      </dgm:prSet>
      <dgm:spPr/>
    </dgm:pt>
    <dgm:pt modelId="{3FE1EA79-4F2A-42A7-B8AD-824514C15BFE}" type="pres">
      <dgm:prSet presAssocID="{8E3F55E6-1A1B-438C-B441-DF7E95862A84}" presName="rootConnector1" presStyleLbl="node1" presStyleIdx="0" presStyleCnt="0"/>
      <dgm:spPr/>
    </dgm:pt>
    <dgm:pt modelId="{AB7AEC9C-7541-4D86-8012-DB2F10B60240}" type="pres">
      <dgm:prSet presAssocID="{8E3F55E6-1A1B-438C-B441-DF7E95862A84}" presName="hierChild2" presStyleCnt="0"/>
      <dgm:spPr/>
    </dgm:pt>
    <dgm:pt modelId="{372AA85E-CAF4-4F92-BD08-7958A19D5633}" type="pres">
      <dgm:prSet presAssocID="{B777961C-6DB3-4275-9008-C1C152A5B21D}" presName="Name37" presStyleLbl="parChTrans1D2" presStyleIdx="0" presStyleCnt="3"/>
      <dgm:spPr/>
    </dgm:pt>
    <dgm:pt modelId="{514039D6-9D16-4DFD-9C76-282AA64B72A0}" type="pres">
      <dgm:prSet presAssocID="{5AF17E2A-899B-4DB2-9FC3-7E66C72E59AD}" presName="hierRoot2" presStyleCnt="0">
        <dgm:presLayoutVars>
          <dgm:hierBranch val="init"/>
        </dgm:presLayoutVars>
      </dgm:prSet>
      <dgm:spPr/>
    </dgm:pt>
    <dgm:pt modelId="{34026518-E722-42EB-8E1A-7088FD0D3014}" type="pres">
      <dgm:prSet presAssocID="{5AF17E2A-899B-4DB2-9FC3-7E66C72E59AD}" presName="rootComposite" presStyleCnt="0"/>
      <dgm:spPr/>
    </dgm:pt>
    <dgm:pt modelId="{B60F5910-2368-4727-A08B-54CC36739AEC}" type="pres">
      <dgm:prSet presAssocID="{5AF17E2A-899B-4DB2-9FC3-7E66C72E59AD}" presName="rootText" presStyleLbl="node2" presStyleIdx="0" presStyleCnt="3">
        <dgm:presLayoutVars>
          <dgm:chPref val="3"/>
        </dgm:presLayoutVars>
      </dgm:prSet>
      <dgm:spPr/>
    </dgm:pt>
    <dgm:pt modelId="{52608F5A-4ABE-4B4D-8614-EBF3782340E8}" type="pres">
      <dgm:prSet presAssocID="{5AF17E2A-899B-4DB2-9FC3-7E66C72E59AD}" presName="rootConnector" presStyleLbl="node2" presStyleIdx="0" presStyleCnt="3"/>
      <dgm:spPr/>
    </dgm:pt>
    <dgm:pt modelId="{CEC51016-9656-4889-B99A-81EE270FF90C}" type="pres">
      <dgm:prSet presAssocID="{5AF17E2A-899B-4DB2-9FC3-7E66C72E59AD}" presName="hierChild4" presStyleCnt="0"/>
      <dgm:spPr/>
    </dgm:pt>
    <dgm:pt modelId="{874F6E12-8C2E-4DE8-B906-587C51C19648}" type="pres">
      <dgm:prSet presAssocID="{5AF17E2A-899B-4DB2-9FC3-7E66C72E59AD}" presName="hierChild5" presStyleCnt="0"/>
      <dgm:spPr/>
    </dgm:pt>
    <dgm:pt modelId="{B2A1EDA3-BF2C-46F6-AD01-2723AB779F71}" type="pres">
      <dgm:prSet presAssocID="{BE527037-72D7-4950-9EDC-EBB468636E8B}" presName="Name37" presStyleLbl="parChTrans1D2" presStyleIdx="1" presStyleCnt="3"/>
      <dgm:spPr/>
    </dgm:pt>
    <dgm:pt modelId="{12AA699B-2B81-49BC-8C35-78652CE23F0D}" type="pres">
      <dgm:prSet presAssocID="{0C88A565-8CFD-4F52-A4F8-3C59F3EC3C78}" presName="hierRoot2" presStyleCnt="0">
        <dgm:presLayoutVars>
          <dgm:hierBranch val="init"/>
        </dgm:presLayoutVars>
      </dgm:prSet>
      <dgm:spPr/>
    </dgm:pt>
    <dgm:pt modelId="{47313747-6F84-4585-9347-24F4418E4198}" type="pres">
      <dgm:prSet presAssocID="{0C88A565-8CFD-4F52-A4F8-3C59F3EC3C78}" presName="rootComposite" presStyleCnt="0"/>
      <dgm:spPr/>
    </dgm:pt>
    <dgm:pt modelId="{1C7982D9-25B1-4E62-A93A-520368A4EF41}" type="pres">
      <dgm:prSet presAssocID="{0C88A565-8CFD-4F52-A4F8-3C59F3EC3C78}" presName="rootText" presStyleLbl="node2" presStyleIdx="1" presStyleCnt="3">
        <dgm:presLayoutVars>
          <dgm:chPref val="3"/>
        </dgm:presLayoutVars>
      </dgm:prSet>
      <dgm:spPr/>
    </dgm:pt>
    <dgm:pt modelId="{64D71177-0581-4DF9-AB26-052685BBC167}" type="pres">
      <dgm:prSet presAssocID="{0C88A565-8CFD-4F52-A4F8-3C59F3EC3C78}" presName="rootConnector" presStyleLbl="node2" presStyleIdx="1" presStyleCnt="3"/>
      <dgm:spPr/>
    </dgm:pt>
    <dgm:pt modelId="{BD2CAFFA-D021-4B00-8258-619D1EB4F90A}" type="pres">
      <dgm:prSet presAssocID="{0C88A565-8CFD-4F52-A4F8-3C59F3EC3C78}" presName="hierChild4" presStyleCnt="0"/>
      <dgm:spPr/>
    </dgm:pt>
    <dgm:pt modelId="{F5FAE757-452A-455A-8CCF-B41B1909B47C}" type="pres">
      <dgm:prSet presAssocID="{0C88A565-8CFD-4F52-A4F8-3C59F3EC3C78}" presName="hierChild5" presStyleCnt="0"/>
      <dgm:spPr/>
    </dgm:pt>
    <dgm:pt modelId="{F60A8FEC-1B56-4269-BC12-D2220723E626}" type="pres">
      <dgm:prSet presAssocID="{C3D37282-3414-425C-819C-24A0BD28AE6E}" presName="Name37" presStyleLbl="parChTrans1D2" presStyleIdx="2" presStyleCnt="3"/>
      <dgm:spPr/>
    </dgm:pt>
    <dgm:pt modelId="{3BF43549-9083-44E2-91AB-7E8BE1658E54}" type="pres">
      <dgm:prSet presAssocID="{96E87740-FC69-43BD-AA1F-C5500E0C46F3}" presName="hierRoot2" presStyleCnt="0">
        <dgm:presLayoutVars>
          <dgm:hierBranch val="init"/>
        </dgm:presLayoutVars>
      </dgm:prSet>
      <dgm:spPr/>
    </dgm:pt>
    <dgm:pt modelId="{18825340-6FD0-40D9-A8DD-6375AD39AD9E}" type="pres">
      <dgm:prSet presAssocID="{96E87740-FC69-43BD-AA1F-C5500E0C46F3}" presName="rootComposite" presStyleCnt="0"/>
      <dgm:spPr/>
    </dgm:pt>
    <dgm:pt modelId="{DFB99709-5A96-4D04-881B-1BCC91FFEBDC}" type="pres">
      <dgm:prSet presAssocID="{96E87740-FC69-43BD-AA1F-C5500E0C46F3}" presName="rootText" presStyleLbl="node2" presStyleIdx="2" presStyleCnt="3">
        <dgm:presLayoutVars>
          <dgm:chPref val="3"/>
        </dgm:presLayoutVars>
      </dgm:prSet>
      <dgm:spPr/>
    </dgm:pt>
    <dgm:pt modelId="{2C993729-9DE6-4EE1-B491-AF6E22BBF968}" type="pres">
      <dgm:prSet presAssocID="{96E87740-FC69-43BD-AA1F-C5500E0C46F3}" presName="rootConnector" presStyleLbl="node2" presStyleIdx="2" presStyleCnt="3"/>
      <dgm:spPr/>
    </dgm:pt>
    <dgm:pt modelId="{8CF6709A-6AF7-414F-AF3E-7BF148922958}" type="pres">
      <dgm:prSet presAssocID="{96E87740-FC69-43BD-AA1F-C5500E0C46F3}" presName="hierChild4" presStyleCnt="0"/>
      <dgm:spPr/>
    </dgm:pt>
    <dgm:pt modelId="{E374F50F-2B0E-45D8-A935-79F6E2FE625C}" type="pres">
      <dgm:prSet presAssocID="{96E87740-FC69-43BD-AA1F-C5500E0C46F3}" presName="hierChild5" presStyleCnt="0"/>
      <dgm:spPr/>
    </dgm:pt>
    <dgm:pt modelId="{907AF413-3E8E-411C-967F-3D2BEBB6C88E}" type="pres">
      <dgm:prSet presAssocID="{8E3F55E6-1A1B-438C-B441-DF7E95862A84}" presName="hierChild3" presStyleCnt="0"/>
      <dgm:spPr/>
    </dgm:pt>
  </dgm:ptLst>
  <dgm:cxnLst>
    <dgm:cxn modelId="{50D71A0C-96A3-48FD-A593-89806F2A7FBB}" type="presOf" srcId="{0C88A565-8CFD-4F52-A4F8-3C59F3EC3C78}" destId="{1C7982D9-25B1-4E62-A93A-520368A4EF41}" srcOrd="0" destOrd="0" presId="urn:microsoft.com/office/officeart/2005/8/layout/orgChart1"/>
    <dgm:cxn modelId="{5FCF8D12-75AC-4F91-9F34-7A19638187EE}" type="presOf" srcId="{BE527037-72D7-4950-9EDC-EBB468636E8B}" destId="{B2A1EDA3-BF2C-46F6-AD01-2723AB779F71}" srcOrd="0" destOrd="0" presId="urn:microsoft.com/office/officeart/2005/8/layout/orgChart1"/>
    <dgm:cxn modelId="{9CD2B622-FCE2-43C3-B293-B3CB3050A132}" type="presOf" srcId="{8E3F55E6-1A1B-438C-B441-DF7E95862A84}" destId="{07CCAD13-3FE6-4597-BF4D-63B86482FACB}" srcOrd="0" destOrd="0" presId="urn:microsoft.com/office/officeart/2005/8/layout/orgChart1"/>
    <dgm:cxn modelId="{83DB322D-A057-4596-BABC-7DA783841D8B}" type="presOf" srcId="{B98D25BB-150F-461F-AE3F-4E68E386BCE6}" destId="{4320FC06-726C-4E28-8C6F-447334BC291C}" srcOrd="0" destOrd="0" presId="urn:microsoft.com/office/officeart/2005/8/layout/orgChart1"/>
    <dgm:cxn modelId="{70113F41-189C-47E8-AB4A-C8850115F6CF}" type="presOf" srcId="{96E87740-FC69-43BD-AA1F-C5500E0C46F3}" destId="{2C993729-9DE6-4EE1-B491-AF6E22BBF968}" srcOrd="1" destOrd="0" presId="urn:microsoft.com/office/officeart/2005/8/layout/orgChart1"/>
    <dgm:cxn modelId="{B018F661-DC81-4BD2-9EE5-296CD00DDE5E}" type="presOf" srcId="{C3D37282-3414-425C-819C-24A0BD28AE6E}" destId="{F60A8FEC-1B56-4269-BC12-D2220723E626}" srcOrd="0" destOrd="0" presId="urn:microsoft.com/office/officeart/2005/8/layout/orgChart1"/>
    <dgm:cxn modelId="{EBD8E766-7EC7-49A7-BFE8-8E9E966E3B50}" type="presOf" srcId="{0C88A565-8CFD-4F52-A4F8-3C59F3EC3C78}" destId="{64D71177-0581-4DF9-AB26-052685BBC167}" srcOrd="1" destOrd="0" presId="urn:microsoft.com/office/officeart/2005/8/layout/orgChart1"/>
    <dgm:cxn modelId="{FC1E6067-1743-4A4C-BF95-3BBA4380F285}" srcId="{B98D25BB-150F-461F-AE3F-4E68E386BCE6}" destId="{8E3F55E6-1A1B-438C-B441-DF7E95862A84}" srcOrd="0" destOrd="0" parTransId="{6BA2A659-6F7F-41DC-94D0-F5E9E8AEFAB4}" sibTransId="{2C68DE00-2CDA-4B7A-8EDC-F91C61239F0D}"/>
    <dgm:cxn modelId="{80003248-736C-4E90-A9B5-C46E32C4C21E}" type="presOf" srcId="{96E87740-FC69-43BD-AA1F-C5500E0C46F3}" destId="{DFB99709-5A96-4D04-881B-1BCC91FFEBDC}" srcOrd="0" destOrd="0" presId="urn:microsoft.com/office/officeart/2005/8/layout/orgChart1"/>
    <dgm:cxn modelId="{1B349A58-D566-4252-A0CC-4125F308954F}" srcId="{8E3F55E6-1A1B-438C-B441-DF7E95862A84}" destId="{96E87740-FC69-43BD-AA1F-C5500E0C46F3}" srcOrd="2" destOrd="0" parTransId="{C3D37282-3414-425C-819C-24A0BD28AE6E}" sibTransId="{2637843C-EE7F-4CE7-BA1B-F28371A32656}"/>
    <dgm:cxn modelId="{EA674D7E-C108-4E28-949C-F24201287B12}" srcId="{8E3F55E6-1A1B-438C-B441-DF7E95862A84}" destId="{5AF17E2A-899B-4DB2-9FC3-7E66C72E59AD}" srcOrd="0" destOrd="0" parTransId="{B777961C-6DB3-4275-9008-C1C152A5B21D}" sibTransId="{17D9CA06-9910-4668-8C48-B27345312ECD}"/>
    <dgm:cxn modelId="{5A001A86-E065-40C6-9AF9-046E4740D9A5}" srcId="{8E3F55E6-1A1B-438C-B441-DF7E95862A84}" destId="{0C88A565-8CFD-4F52-A4F8-3C59F3EC3C78}" srcOrd="1" destOrd="0" parTransId="{BE527037-72D7-4950-9EDC-EBB468636E8B}" sibTransId="{922DEC81-E746-413B-888E-73B256AC7CD3}"/>
    <dgm:cxn modelId="{7086329D-CC42-4F4F-9D23-14832F2E718C}" type="presOf" srcId="{8E3F55E6-1A1B-438C-B441-DF7E95862A84}" destId="{3FE1EA79-4F2A-42A7-B8AD-824514C15BFE}" srcOrd="1" destOrd="0" presId="urn:microsoft.com/office/officeart/2005/8/layout/orgChart1"/>
    <dgm:cxn modelId="{A9AA9DB2-2260-498C-A72C-D9D6466E7A62}" type="presOf" srcId="{B777961C-6DB3-4275-9008-C1C152A5B21D}" destId="{372AA85E-CAF4-4F92-BD08-7958A19D5633}" srcOrd="0" destOrd="0" presId="urn:microsoft.com/office/officeart/2005/8/layout/orgChart1"/>
    <dgm:cxn modelId="{8EFF53C9-9800-451C-BD10-0E4923B12D24}" type="presOf" srcId="{5AF17E2A-899B-4DB2-9FC3-7E66C72E59AD}" destId="{52608F5A-4ABE-4B4D-8614-EBF3782340E8}" srcOrd="1" destOrd="0" presId="urn:microsoft.com/office/officeart/2005/8/layout/orgChart1"/>
    <dgm:cxn modelId="{762C86EE-6E0A-4125-BF91-CB68B05D6912}" type="presOf" srcId="{5AF17E2A-899B-4DB2-9FC3-7E66C72E59AD}" destId="{B60F5910-2368-4727-A08B-54CC36739AEC}" srcOrd="0" destOrd="0" presId="urn:microsoft.com/office/officeart/2005/8/layout/orgChart1"/>
    <dgm:cxn modelId="{AB7DF4A6-3054-447A-9D02-A78E782B4711}" type="presParOf" srcId="{4320FC06-726C-4E28-8C6F-447334BC291C}" destId="{C3C24D53-115B-40A6-B199-2A04DF7FD107}" srcOrd="0" destOrd="0" presId="urn:microsoft.com/office/officeart/2005/8/layout/orgChart1"/>
    <dgm:cxn modelId="{4A383A72-928C-4005-94FF-82B55D137E40}" type="presParOf" srcId="{C3C24D53-115B-40A6-B199-2A04DF7FD107}" destId="{18CBC430-F6DF-4132-BEF6-70C816621D11}" srcOrd="0" destOrd="0" presId="urn:microsoft.com/office/officeart/2005/8/layout/orgChart1"/>
    <dgm:cxn modelId="{337A9993-689B-4410-8248-5AAA79E2EA3B}" type="presParOf" srcId="{18CBC430-F6DF-4132-BEF6-70C816621D11}" destId="{07CCAD13-3FE6-4597-BF4D-63B86482FACB}" srcOrd="0" destOrd="0" presId="urn:microsoft.com/office/officeart/2005/8/layout/orgChart1"/>
    <dgm:cxn modelId="{96CC2999-FF3A-4A37-8B07-87CD544D5248}" type="presParOf" srcId="{18CBC430-F6DF-4132-BEF6-70C816621D11}" destId="{3FE1EA79-4F2A-42A7-B8AD-824514C15BFE}" srcOrd="1" destOrd="0" presId="urn:microsoft.com/office/officeart/2005/8/layout/orgChart1"/>
    <dgm:cxn modelId="{BEC33F83-6087-440A-ADAD-31F6E92CCA73}" type="presParOf" srcId="{C3C24D53-115B-40A6-B199-2A04DF7FD107}" destId="{AB7AEC9C-7541-4D86-8012-DB2F10B60240}" srcOrd="1" destOrd="0" presId="urn:microsoft.com/office/officeart/2005/8/layout/orgChart1"/>
    <dgm:cxn modelId="{3F258BE6-22C2-484A-AA3E-978B13907634}" type="presParOf" srcId="{AB7AEC9C-7541-4D86-8012-DB2F10B60240}" destId="{372AA85E-CAF4-4F92-BD08-7958A19D5633}" srcOrd="0" destOrd="0" presId="urn:microsoft.com/office/officeart/2005/8/layout/orgChart1"/>
    <dgm:cxn modelId="{D0206671-67E1-422A-83E2-BC83A7C487FE}" type="presParOf" srcId="{AB7AEC9C-7541-4D86-8012-DB2F10B60240}" destId="{514039D6-9D16-4DFD-9C76-282AA64B72A0}" srcOrd="1" destOrd="0" presId="urn:microsoft.com/office/officeart/2005/8/layout/orgChart1"/>
    <dgm:cxn modelId="{7DD72871-AE97-4301-A3E4-451BEDF8F83F}" type="presParOf" srcId="{514039D6-9D16-4DFD-9C76-282AA64B72A0}" destId="{34026518-E722-42EB-8E1A-7088FD0D3014}" srcOrd="0" destOrd="0" presId="urn:microsoft.com/office/officeart/2005/8/layout/orgChart1"/>
    <dgm:cxn modelId="{70B2397A-8156-4070-BA9C-EE68F6C3AAA2}" type="presParOf" srcId="{34026518-E722-42EB-8E1A-7088FD0D3014}" destId="{B60F5910-2368-4727-A08B-54CC36739AEC}" srcOrd="0" destOrd="0" presId="urn:microsoft.com/office/officeart/2005/8/layout/orgChart1"/>
    <dgm:cxn modelId="{A3A54F6D-41A8-43C8-AF62-559F9BAA7496}" type="presParOf" srcId="{34026518-E722-42EB-8E1A-7088FD0D3014}" destId="{52608F5A-4ABE-4B4D-8614-EBF3782340E8}" srcOrd="1" destOrd="0" presId="urn:microsoft.com/office/officeart/2005/8/layout/orgChart1"/>
    <dgm:cxn modelId="{CB30C149-FE05-4939-8FA6-AD1C5DA8BA7F}" type="presParOf" srcId="{514039D6-9D16-4DFD-9C76-282AA64B72A0}" destId="{CEC51016-9656-4889-B99A-81EE270FF90C}" srcOrd="1" destOrd="0" presId="urn:microsoft.com/office/officeart/2005/8/layout/orgChart1"/>
    <dgm:cxn modelId="{99408B4E-5EBE-4563-8856-8A09373AB0DF}" type="presParOf" srcId="{514039D6-9D16-4DFD-9C76-282AA64B72A0}" destId="{874F6E12-8C2E-4DE8-B906-587C51C19648}" srcOrd="2" destOrd="0" presId="urn:microsoft.com/office/officeart/2005/8/layout/orgChart1"/>
    <dgm:cxn modelId="{52903A3C-9E41-46AF-A8E6-E9966FE79B00}" type="presParOf" srcId="{AB7AEC9C-7541-4D86-8012-DB2F10B60240}" destId="{B2A1EDA3-BF2C-46F6-AD01-2723AB779F71}" srcOrd="2" destOrd="0" presId="urn:microsoft.com/office/officeart/2005/8/layout/orgChart1"/>
    <dgm:cxn modelId="{6FE6FA41-A5EF-402C-AFC5-1EE96B8D3340}" type="presParOf" srcId="{AB7AEC9C-7541-4D86-8012-DB2F10B60240}" destId="{12AA699B-2B81-49BC-8C35-78652CE23F0D}" srcOrd="3" destOrd="0" presId="urn:microsoft.com/office/officeart/2005/8/layout/orgChart1"/>
    <dgm:cxn modelId="{B6D4FCEA-F72C-4DDB-B278-0A57F8D46791}" type="presParOf" srcId="{12AA699B-2B81-49BC-8C35-78652CE23F0D}" destId="{47313747-6F84-4585-9347-24F4418E4198}" srcOrd="0" destOrd="0" presId="urn:microsoft.com/office/officeart/2005/8/layout/orgChart1"/>
    <dgm:cxn modelId="{177836CF-B7D3-45A8-A876-C97D09C3212B}" type="presParOf" srcId="{47313747-6F84-4585-9347-24F4418E4198}" destId="{1C7982D9-25B1-4E62-A93A-520368A4EF41}" srcOrd="0" destOrd="0" presId="urn:microsoft.com/office/officeart/2005/8/layout/orgChart1"/>
    <dgm:cxn modelId="{F06429DE-A215-480F-96E1-1EA4BE513959}" type="presParOf" srcId="{47313747-6F84-4585-9347-24F4418E4198}" destId="{64D71177-0581-4DF9-AB26-052685BBC167}" srcOrd="1" destOrd="0" presId="urn:microsoft.com/office/officeart/2005/8/layout/orgChart1"/>
    <dgm:cxn modelId="{0E94C9C2-8BDD-4F5F-90EE-4DB2CDAD4295}" type="presParOf" srcId="{12AA699B-2B81-49BC-8C35-78652CE23F0D}" destId="{BD2CAFFA-D021-4B00-8258-619D1EB4F90A}" srcOrd="1" destOrd="0" presId="urn:microsoft.com/office/officeart/2005/8/layout/orgChart1"/>
    <dgm:cxn modelId="{13F0240F-DF6A-4994-9CFD-F3A17162A382}" type="presParOf" srcId="{12AA699B-2B81-49BC-8C35-78652CE23F0D}" destId="{F5FAE757-452A-455A-8CCF-B41B1909B47C}" srcOrd="2" destOrd="0" presId="urn:microsoft.com/office/officeart/2005/8/layout/orgChart1"/>
    <dgm:cxn modelId="{C2CC19F7-F6EF-4671-82C5-167745EA7E03}" type="presParOf" srcId="{AB7AEC9C-7541-4D86-8012-DB2F10B60240}" destId="{F60A8FEC-1B56-4269-BC12-D2220723E626}" srcOrd="4" destOrd="0" presId="urn:microsoft.com/office/officeart/2005/8/layout/orgChart1"/>
    <dgm:cxn modelId="{3473972D-7A4B-4D86-B00B-998FE43B372A}" type="presParOf" srcId="{AB7AEC9C-7541-4D86-8012-DB2F10B60240}" destId="{3BF43549-9083-44E2-91AB-7E8BE1658E54}" srcOrd="5" destOrd="0" presId="urn:microsoft.com/office/officeart/2005/8/layout/orgChart1"/>
    <dgm:cxn modelId="{8E0D615C-AF02-4AD8-BD9B-ADFE2753A388}" type="presParOf" srcId="{3BF43549-9083-44E2-91AB-7E8BE1658E54}" destId="{18825340-6FD0-40D9-A8DD-6375AD39AD9E}" srcOrd="0" destOrd="0" presId="urn:microsoft.com/office/officeart/2005/8/layout/orgChart1"/>
    <dgm:cxn modelId="{B147678D-FCF9-4B0A-AA8F-69C6DC2F41C8}" type="presParOf" srcId="{18825340-6FD0-40D9-A8DD-6375AD39AD9E}" destId="{DFB99709-5A96-4D04-881B-1BCC91FFEBDC}" srcOrd="0" destOrd="0" presId="urn:microsoft.com/office/officeart/2005/8/layout/orgChart1"/>
    <dgm:cxn modelId="{589A4C97-82AF-406E-A22B-1912C21E21C4}" type="presParOf" srcId="{18825340-6FD0-40D9-A8DD-6375AD39AD9E}" destId="{2C993729-9DE6-4EE1-B491-AF6E22BBF968}" srcOrd="1" destOrd="0" presId="urn:microsoft.com/office/officeart/2005/8/layout/orgChart1"/>
    <dgm:cxn modelId="{8BC57502-7818-4D78-878C-76896092666D}" type="presParOf" srcId="{3BF43549-9083-44E2-91AB-7E8BE1658E54}" destId="{8CF6709A-6AF7-414F-AF3E-7BF148922958}" srcOrd="1" destOrd="0" presId="urn:microsoft.com/office/officeart/2005/8/layout/orgChart1"/>
    <dgm:cxn modelId="{899D912B-5229-46F5-919F-449AA5325633}" type="presParOf" srcId="{3BF43549-9083-44E2-91AB-7E8BE1658E54}" destId="{E374F50F-2B0E-45D8-A935-79F6E2FE625C}" srcOrd="2" destOrd="0" presId="urn:microsoft.com/office/officeart/2005/8/layout/orgChart1"/>
    <dgm:cxn modelId="{4E346CC0-61DA-4D7D-BA90-C3A3CF95A8CD}" type="presParOf" srcId="{C3C24D53-115B-40A6-B199-2A04DF7FD107}" destId="{907AF413-3E8E-411C-967F-3D2BEBB6C88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A369EC-AA55-4D40-A8B9-E769C4B3267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7704EC11-BF60-4EE7-A46D-3EF5226DC8A5}">
      <dgm:prSet/>
      <dgm:spPr/>
      <dgm:t>
        <a:bodyPr/>
        <a:lstStyle/>
        <a:p>
          <a:r>
            <a:rPr lang="el-GR" dirty="0"/>
            <a:t>Η ΟΙΚΟΤΕΧΝΙΑ ΔΙΝΕΙ ΤΗΝ ΔΥΝΑΤΟΤΗΤΑ ΣΤΟΝ ΠΑΡΑΓΩΓΟ ΝΑ ΛΑΒΕΙ ΥΠΕΡΑΞΙΑ ΓΙΑ ΤΟ ΠΡΟΙΟΝ ΤΟΥ – ΝΕΕΣ ΕΥΚΑΙΡΙΕΣ ΕΠΙΧΕΙΡΗΜΑΤΙΚΕΣ </a:t>
          </a:r>
        </a:p>
      </dgm:t>
    </dgm:pt>
    <dgm:pt modelId="{3CEF8B01-1947-4C76-915C-AF3E2D42369A}" type="parTrans" cxnId="{23C340C7-1F92-4401-BAD3-43045C895375}">
      <dgm:prSet/>
      <dgm:spPr/>
      <dgm:t>
        <a:bodyPr/>
        <a:lstStyle/>
        <a:p>
          <a:endParaRPr lang="el-GR"/>
        </a:p>
      </dgm:t>
    </dgm:pt>
    <dgm:pt modelId="{5174E340-CEBE-4D10-BE2D-5AD99B693A4B}" type="sibTrans" cxnId="{23C340C7-1F92-4401-BAD3-43045C895375}">
      <dgm:prSet/>
      <dgm:spPr/>
      <dgm:t>
        <a:bodyPr/>
        <a:lstStyle/>
        <a:p>
          <a:endParaRPr lang="el-GR"/>
        </a:p>
      </dgm:t>
    </dgm:pt>
    <dgm:pt modelId="{C25FD50C-67DE-4FF7-9AAE-D54454B87047}">
      <dgm:prSet/>
      <dgm:spPr/>
      <dgm:t>
        <a:bodyPr/>
        <a:lstStyle/>
        <a:p>
          <a:r>
            <a:rPr lang="el-GR"/>
            <a:t>Ο ΠΑΡΑΓΩΓΟΣ ΠΑΡΑΚΑΜΠΤΕΙ ΣΤΑΔΙΑ ΚΑΙ ΜΕΣΑΖΟΝΤΕΣ ΚΑΙ ΜΕΤΑΤΡΕΠΕΤΑΙ Ο ΙΔΙΟΣ ΣΕ ΕΜΠΟΡΟ</a:t>
          </a:r>
        </a:p>
      </dgm:t>
    </dgm:pt>
    <dgm:pt modelId="{1C548E50-FB8B-4755-AC7B-9BE30CE8F9E8}" type="parTrans" cxnId="{F240BC0C-30A7-44C8-8692-711310FDD400}">
      <dgm:prSet/>
      <dgm:spPr/>
      <dgm:t>
        <a:bodyPr/>
        <a:lstStyle/>
        <a:p>
          <a:endParaRPr lang="el-GR"/>
        </a:p>
      </dgm:t>
    </dgm:pt>
    <dgm:pt modelId="{A334564B-64A5-454C-BDB9-3E4E8AE4F3A6}" type="sibTrans" cxnId="{F240BC0C-30A7-44C8-8692-711310FDD400}">
      <dgm:prSet/>
      <dgm:spPr/>
      <dgm:t>
        <a:bodyPr/>
        <a:lstStyle/>
        <a:p>
          <a:endParaRPr lang="el-GR"/>
        </a:p>
      </dgm:t>
    </dgm:pt>
    <dgm:pt modelId="{9061AE34-D955-4B84-8905-622EFA868272}">
      <dgm:prSet/>
      <dgm:spPr/>
      <dgm:t>
        <a:bodyPr/>
        <a:lstStyle/>
        <a:p>
          <a:r>
            <a:rPr lang="el-GR" dirty="0"/>
            <a:t>ΔΕΝ ΥΠΑΡΧΕΙ ΤΑΒΑΝΙ ΣΤΗΝ ΤΙΜΗ ΠΩΛΗΣΗΣ ΕΝΟΣ ΜΕΤΑΠΟΙΗΜΕΝΟΥ ΠΡΟΙΟΝΤΟΣ</a:t>
          </a:r>
        </a:p>
      </dgm:t>
    </dgm:pt>
    <dgm:pt modelId="{1320338D-3AE7-4D75-8C88-7670E41CCA5F}" type="parTrans" cxnId="{CECAD636-19A3-4788-94FC-AE6326854033}">
      <dgm:prSet/>
      <dgm:spPr/>
      <dgm:t>
        <a:bodyPr/>
        <a:lstStyle/>
        <a:p>
          <a:endParaRPr lang="el-GR"/>
        </a:p>
      </dgm:t>
    </dgm:pt>
    <dgm:pt modelId="{C181C87B-2A9C-4A24-A358-E5F88399C59C}" type="sibTrans" cxnId="{CECAD636-19A3-4788-94FC-AE6326854033}">
      <dgm:prSet/>
      <dgm:spPr/>
      <dgm:t>
        <a:bodyPr/>
        <a:lstStyle/>
        <a:p>
          <a:endParaRPr lang="el-GR"/>
        </a:p>
      </dgm:t>
    </dgm:pt>
    <dgm:pt modelId="{CE55A012-076C-4291-B5C6-24796574EAAD}" type="pres">
      <dgm:prSet presAssocID="{57A369EC-AA55-4D40-A8B9-E769C4B32673}" presName="Name0" presStyleCnt="0">
        <dgm:presLayoutVars>
          <dgm:dir/>
          <dgm:animLvl val="lvl"/>
          <dgm:resizeHandles val="exact"/>
        </dgm:presLayoutVars>
      </dgm:prSet>
      <dgm:spPr/>
    </dgm:pt>
    <dgm:pt modelId="{CBA75186-5E2A-4200-9CFB-429922043633}" type="pres">
      <dgm:prSet presAssocID="{7704EC11-BF60-4EE7-A46D-3EF5226DC8A5}" presName="linNode" presStyleCnt="0"/>
      <dgm:spPr/>
    </dgm:pt>
    <dgm:pt modelId="{C6F19EED-3BA5-4EEB-8C14-98F372FEDF7F}" type="pres">
      <dgm:prSet presAssocID="{7704EC11-BF60-4EE7-A46D-3EF5226DC8A5}" presName="parentText" presStyleLbl="node1" presStyleIdx="0" presStyleCnt="3">
        <dgm:presLayoutVars>
          <dgm:chMax val="1"/>
          <dgm:bulletEnabled val="1"/>
        </dgm:presLayoutVars>
      </dgm:prSet>
      <dgm:spPr/>
    </dgm:pt>
    <dgm:pt modelId="{14CE48D8-3A4B-4E3A-8D5E-8A8D984B7158}" type="pres">
      <dgm:prSet presAssocID="{5174E340-CEBE-4D10-BE2D-5AD99B693A4B}" presName="sp" presStyleCnt="0"/>
      <dgm:spPr/>
    </dgm:pt>
    <dgm:pt modelId="{21A2FABF-1136-4332-A3FE-4D28EB8ECA25}" type="pres">
      <dgm:prSet presAssocID="{C25FD50C-67DE-4FF7-9AAE-D54454B87047}" presName="linNode" presStyleCnt="0"/>
      <dgm:spPr/>
    </dgm:pt>
    <dgm:pt modelId="{862C1EE8-EAE8-49E6-AFC7-03EFE6DC02B9}" type="pres">
      <dgm:prSet presAssocID="{C25FD50C-67DE-4FF7-9AAE-D54454B87047}" presName="parentText" presStyleLbl="node1" presStyleIdx="1" presStyleCnt="3">
        <dgm:presLayoutVars>
          <dgm:chMax val="1"/>
          <dgm:bulletEnabled val="1"/>
        </dgm:presLayoutVars>
      </dgm:prSet>
      <dgm:spPr/>
    </dgm:pt>
    <dgm:pt modelId="{93B38507-4514-4BA2-AE51-C606554D1EFE}" type="pres">
      <dgm:prSet presAssocID="{A334564B-64A5-454C-BDB9-3E4E8AE4F3A6}" presName="sp" presStyleCnt="0"/>
      <dgm:spPr/>
    </dgm:pt>
    <dgm:pt modelId="{6558B452-199E-4921-86E7-1E745836A49D}" type="pres">
      <dgm:prSet presAssocID="{9061AE34-D955-4B84-8905-622EFA868272}" presName="linNode" presStyleCnt="0"/>
      <dgm:spPr/>
    </dgm:pt>
    <dgm:pt modelId="{2692CF8A-74DE-48B5-853C-03AB69A5C6AF}" type="pres">
      <dgm:prSet presAssocID="{9061AE34-D955-4B84-8905-622EFA868272}" presName="parentText" presStyleLbl="node1" presStyleIdx="2" presStyleCnt="3">
        <dgm:presLayoutVars>
          <dgm:chMax val="1"/>
          <dgm:bulletEnabled val="1"/>
        </dgm:presLayoutVars>
      </dgm:prSet>
      <dgm:spPr/>
    </dgm:pt>
  </dgm:ptLst>
  <dgm:cxnLst>
    <dgm:cxn modelId="{F240BC0C-30A7-44C8-8692-711310FDD400}" srcId="{57A369EC-AA55-4D40-A8B9-E769C4B32673}" destId="{C25FD50C-67DE-4FF7-9AAE-D54454B87047}" srcOrd="1" destOrd="0" parTransId="{1C548E50-FB8B-4755-AC7B-9BE30CE8F9E8}" sibTransId="{A334564B-64A5-454C-BDB9-3E4E8AE4F3A6}"/>
    <dgm:cxn modelId="{64A15013-C9A7-4BA2-81FF-FB523436E81E}" type="presOf" srcId="{7704EC11-BF60-4EE7-A46D-3EF5226DC8A5}" destId="{C6F19EED-3BA5-4EEB-8C14-98F372FEDF7F}" srcOrd="0" destOrd="0" presId="urn:microsoft.com/office/officeart/2005/8/layout/vList5"/>
    <dgm:cxn modelId="{3BF07F20-6B28-4D35-B561-3ED0DBE6F797}" type="presOf" srcId="{9061AE34-D955-4B84-8905-622EFA868272}" destId="{2692CF8A-74DE-48B5-853C-03AB69A5C6AF}" srcOrd="0" destOrd="0" presId="urn:microsoft.com/office/officeart/2005/8/layout/vList5"/>
    <dgm:cxn modelId="{CECAD636-19A3-4788-94FC-AE6326854033}" srcId="{57A369EC-AA55-4D40-A8B9-E769C4B32673}" destId="{9061AE34-D955-4B84-8905-622EFA868272}" srcOrd="2" destOrd="0" parTransId="{1320338D-3AE7-4D75-8C88-7670E41CCA5F}" sibTransId="{C181C87B-2A9C-4A24-A358-E5F88399C59C}"/>
    <dgm:cxn modelId="{EF90DF4B-DD0A-45BA-A04C-6652EFA953F8}" type="presOf" srcId="{57A369EC-AA55-4D40-A8B9-E769C4B32673}" destId="{CE55A012-076C-4291-B5C6-24796574EAAD}" srcOrd="0" destOrd="0" presId="urn:microsoft.com/office/officeart/2005/8/layout/vList5"/>
    <dgm:cxn modelId="{5B571D4D-C499-4F46-8505-6775A95E2E8C}" type="presOf" srcId="{C25FD50C-67DE-4FF7-9AAE-D54454B87047}" destId="{862C1EE8-EAE8-49E6-AFC7-03EFE6DC02B9}" srcOrd="0" destOrd="0" presId="urn:microsoft.com/office/officeart/2005/8/layout/vList5"/>
    <dgm:cxn modelId="{23C340C7-1F92-4401-BAD3-43045C895375}" srcId="{57A369EC-AA55-4D40-A8B9-E769C4B32673}" destId="{7704EC11-BF60-4EE7-A46D-3EF5226DC8A5}" srcOrd="0" destOrd="0" parTransId="{3CEF8B01-1947-4C76-915C-AF3E2D42369A}" sibTransId="{5174E340-CEBE-4D10-BE2D-5AD99B693A4B}"/>
    <dgm:cxn modelId="{83029EFE-9B96-45A0-B5D3-F5F35323916E}" type="presParOf" srcId="{CE55A012-076C-4291-B5C6-24796574EAAD}" destId="{CBA75186-5E2A-4200-9CFB-429922043633}" srcOrd="0" destOrd="0" presId="urn:microsoft.com/office/officeart/2005/8/layout/vList5"/>
    <dgm:cxn modelId="{B4F8F538-3D64-4DD9-AE0B-ECC2D171E7AF}" type="presParOf" srcId="{CBA75186-5E2A-4200-9CFB-429922043633}" destId="{C6F19EED-3BA5-4EEB-8C14-98F372FEDF7F}" srcOrd="0" destOrd="0" presId="urn:microsoft.com/office/officeart/2005/8/layout/vList5"/>
    <dgm:cxn modelId="{DE789D2B-B80F-4169-96C9-56F1FC857D89}" type="presParOf" srcId="{CE55A012-076C-4291-B5C6-24796574EAAD}" destId="{14CE48D8-3A4B-4E3A-8D5E-8A8D984B7158}" srcOrd="1" destOrd="0" presId="urn:microsoft.com/office/officeart/2005/8/layout/vList5"/>
    <dgm:cxn modelId="{6D918B31-915F-400E-B3D7-20B32C5B0CAF}" type="presParOf" srcId="{CE55A012-076C-4291-B5C6-24796574EAAD}" destId="{21A2FABF-1136-4332-A3FE-4D28EB8ECA25}" srcOrd="2" destOrd="0" presId="urn:microsoft.com/office/officeart/2005/8/layout/vList5"/>
    <dgm:cxn modelId="{A39B4C33-D2A9-4DAA-A9E3-BD18A36C0F7D}" type="presParOf" srcId="{21A2FABF-1136-4332-A3FE-4D28EB8ECA25}" destId="{862C1EE8-EAE8-49E6-AFC7-03EFE6DC02B9}" srcOrd="0" destOrd="0" presId="urn:microsoft.com/office/officeart/2005/8/layout/vList5"/>
    <dgm:cxn modelId="{A80CFA28-5508-4DCC-9C1E-FE29A22CA56D}" type="presParOf" srcId="{CE55A012-076C-4291-B5C6-24796574EAAD}" destId="{93B38507-4514-4BA2-AE51-C606554D1EFE}" srcOrd="3" destOrd="0" presId="urn:microsoft.com/office/officeart/2005/8/layout/vList5"/>
    <dgm:cxn modelId="{F468E09A-A49B-4E77-8734-AAD34E558B25}" type="presParOf" srcId="{CE55A012-076C-4291-B5C6-24796574EAAD}" destId="{6558B452-199E-4921-86E7-1E745836A49D}" srcOrd="4" destOrd="0" presId="urn:microsoft.com/office/officeart/2005/8/layout/vList5"/>
    <dgm:cxn modelId="{D2D122BF-BE03-4DBE-9347-45E0EB558FA0}" type="presParOf" srcId="{6558B452-199E-4921-86E7-1E745836A49D}" destId="{2692CF8A-74DE-48B5-853C-03AB69A5C6A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16DC-8B6A-4547-832F-76115B6144BD}">
      <dsp:nvSpPr>
        <dsp:cNvPr id="0" name=""/>
        <dsp:cNvSpPr/>
      </dsp:nvSpPr>
      <dsp:spPr>
        <a:xfrm>
          <a:off x="0" y="34068"/>
          <a:ext cx="10353761" cy="46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ΚΑΙΝΟΤΟΜΙΑ ΣΤΗΝ ΠΑΡΑΓΩΓΗ ΠΡΩΤΗΣ ΥΛΗΣ – ΕΥΦΥΗΣ ΓΕΩΡΓΙΑ	</a:t>
          </a:r>
        </a:p>
      </dsp:txBody>
      <dsp:txXfrm>
        <a:off x="22846" y="56914"/>
        <a:ext cx="10308069" cy="422308"/>
      </dsp:txXfrm>
    </dsp:sp>
    <dsp:sp modelId="{BCFD3894-3027-44AF-841F-974688D07E74}">
      <dsp:nvSpPr>
        <dsp:cNvPr id="0" name=""/>
        <dsp:cNvSpPr/>
      </dsp:nvSpPr>
      <dsp:spPr>
        <a:xfrm>
          <a:off x="0" y="502068"/>
          <a:ext cx="10353761" cy="1614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l-GR" sz="1600" kern="1200"/>
            <a:t>ΑΙΣΘΗΤΗΡΕΣ</a:t>
          </a:r>
        </a:p>
        <a:p>
          <a:pPr marL="171450" lvl="1" indent="-171450" algn="l" defTabSz="711200">
            <a:lnSpc>
              <a:spcPct val="90000"/>
            </a:lnSpc>
            <a:spcBef>
              <a:spcPct val="0"/>
            </a:spcBef>
            <a:spcAft>
              <a:spcPct val="20000"/>
            </a:spcAft>
            <a:buChar char="•"/>
          </a:pPr>
          <a:r>
            <a:rPr lang="en-US" sz="1600" kern="1200"/>
            <a:t>GPS</a:t>
          </a:r>
          <a:endParaRPr lang="el-GR" sz="1600" kern="1200"/>
        </a:p>
        <a:p>
          <a:pPr marL="171450" lvl="1" indent="-171450" algn="l" defTabSz="711200">
            <a:lnSpc>
              <a:spcPct val="90000"/>
            </a:lnSpc>
            <a:spcBef>
              <a:spcPct val="0"/>
            </a:spcBef>
            <a:spcAft>
              <a:spcPct val="20000"/>
            </a:spcAft>
            <a:buChar char="•"/>
          </a:pPr>
          <a:r>
            <a:rPr lang="el-GR" sz="1600" kern="1200"/>
            <a:t>ΨΕΚΑΣΤΙΚΑ ΜΕΤΑΒΛΗΤΗΣ ΔΟΣΗΣ</a:t>
          </a:r>
        </a:p>
        <a:p>
          <a:pPr marL="171450" lvl="1" indent="-171450" algn="l" defTabSz="711200">
            <a:lnSpc>
              <a:spcPct val="90000"/>
            </a:lnSpc>
            <a:spcBef>
              <a:spcPct val="0"/>
            </a:spcBef>
            <a:spcAft>
              <a:spcPct val="20000"/>
            </a:spcAft>
            <a:buChar char="•"/>
          </a:pPr>
          <a:r>
            <a:rPr lang="el-GR" sz="1600" kern="1200"/>
            <a:t>ΕΦΑΡΜΟΓΕΣ ΠΑΡΑΚΟΛΟΥΘΗΣΗΣ ΜΕ ΦΙΛΤΡΑ </a:t>
          </a:r>
          <a:r>
            <a:rPr lang="en-US" sz="1600" kern="1200"/>
            <a:t>NDVI, EVI </a:t>
          </a:r>
          <a:r>
            <a:rPr lang="el-GR" sz="1600" kern="1200"/>
            <a:t>ΚΤΛ</a:t>
          </a:r>
        </a:p>
        <a:p>
          <a:pPr marL="171450" lvl="1" indent="-171450" algn="l" defTabSz="711200">
            <a:lnSpc>
              <a:spcPct val="90000"/>
            </a:lnSpc>
            <a:spcBef>
              <a:spcPct val="0"/>
            </a:spcBef>
            <a:spcAft>
              <a:spcPct val="20000"/>
            </a:spcAft>
            <a:buChar char="•"/>
          </a:pPr>
          <a:r>
            <a:rPr lang="en-US" sz="1600" kern="1200"/>
            <a:t>DRONES</a:t>
          </a:r>
          <a:endParaRPr lang="el-GR" sz="1600" kern="1200"/>
        </a:p>
        <a:p>
          <a:pPr marL="171450" lvl="1" indent="-171450" algn="l" defTabSz="711200">
            <a:lnSpc>
              <a:spcPct val="90000"/>
            </a:lnSpc>
            <a:spcBef>
              <a:spcPct val="0"/>
            </a:spcBef>
            <a:spcAft>
              <a:spcPct val="20000"/>
            </a:spcAft>
            <a:buChar char="•"/>
          </a:pPr>
          <a:r>
            <a:rPr lang="el-GR" sz="1600" kern="1200" dirty="0"/>
            <a:t>ΥΔΡΟΠΟΝΙΚΗ ΚΑΛΛΙΕΡΓΕΙΑ</a:t>
          </a:r>
        </a:p>
      </dsp:txBody>
      <dsp:txXfrm>
        <a:off x="0" y="502068"/>
        <a:ext cx="10353761" cy="1614599"/>
      </dsp:txXfrm>
    </dsp:sp>
    <dsp:sp modelId="{CD0F5711-7559-4F4B-9C82-044175DE7BC0}">
      <dsp:nvSpPr>
        <dsp:cNvPr id="0" name=""/>
        <dsp:cNvSpPr/>
      </dsp:nvSpPr>
      <dsp:spPr>
        <a:xfrm>
          <a:off x="0" y="2116668"/>
          <a:ext cx="10353761" cy="468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ΚΑΙΝΟΤΟΜΙΑ ΣΤΗΝ ΜΕΘΟΔΟ ΠΑΡΑΓΩΓΗΣ ΠΡΩΤΗΣ ΥΛΗΣ ΜΕ ΓΝΩΜΟΝΑ ΤΟ ΠΕΡΙΒΑΛΛΟΝ</a:t>
          </a:r>
        </a:p>
      </dsp:txBody>
      <dsp:txXfrm>
        <a:off x="22846" y="2139514"/>
        <a:ext cx="10308069" cy="422308"/>
      </dsp:txXfrm>
    </dsp:sp>
    <dsp:sp modelId="{FADF3D2F-B150-4BD8-98AD-00EC9876EFB4}">
      <dsp:nvSpPr>
        <dsp:cNvPr id="0" name=""/>
        <dsp:cNvSpPr/>
      </dsp:nvSpPr>
      <dsp:spPr>
        <a:xfrm>
          <a:off x="0" y="2584668"/>
          <a:ext cx="1035376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l-GR" sz="1600" kern="1200" dirty="0"/>
            <a:t>ΚΥΚΛΙΚΗ ΟΙΚΟΝΟΜΙΑ</a:t>
          </a:r>
        </a:p>
        <a:p>
          <a:pPr marL="171450" lvl="1" indent="-171450" algn="l" defTabSz="711200">
            <a:lnSpc>
              <a:spcPct val="90000"/>
            </a:lnSpc>
            <a:spcBef>
              <a:spcPct val="0"/>
            </a:spcBef>
            <a:spcAft>
              <a:spcPct val="20000"/>
            </a:spcAft>
            <a:buChar char="•"/>
          </a:pPr>
          <a:r>
            <a:rPr lang="el-GR" sz="1600" kern="1200" dirty="0"/>
            <a:t>ΛΙΠΑΣΜΑΤΑ ΜΕ ΝΕΕΣ ΤΕΧΝΟΛΟΓΙΕΣ ΠΟΥ ΒΕΛΤΙΩΝΟΥΝ ΤΗΝ ΘΡΕΨΗ</a:t>
          </a:r>
        </a:p>
        <a:p>
          <a:pPr marL="171450" lvl="1" indent="-171450" algn="l" defTabSz="711200">
            <a:lnSpc>
              <a:spcPct val="90000"/>
            </a:lnSpc>
            <a:spcBef>
              <a:spcPct val="0"/>
            </a:spcBef>
            <a:spcAft>
              <a:spcPct val="20000"/>
            </a:spcAft>
            <a:buChar char="•"/>
          </a:pPr>
          <a:r>
            <a:rPr lang="el-GR" sz="1600" kern="1200" dirty="0"/>
            <a:t>ΟΡΘΗ ΓΕΩΡΓΙΚΗ ΠΡΑΚΤΙΚΗ</a:t>
          </a:r>
        </a:p>
        <a:p>
          <a:pPr marL="171450" lvl="1" indent="-171450" algn="l" defTabSz="711200">
            <a:lnSpc>
              <a:spcPct val="90000"/>
            </a:lnSpc>
            <a:spcBef>
              <a:spcPct val="0"/>
            </a:spcBef>
            <a:spcAft>
              <a:spcPct val="20000"/>
            </a:spcAft>
            <a:buChar char="•"/>
          </a:pPr>
          <a:r>
            <a:rPr lang="el-GR" sz="1600" kern="1200" dirty="0"/>
            <a:t>ΠΟΙΚΙΛΙΕΣ ΑΝΘΕΚΤΙΚΕΣ ΣΤΗΝ ΚΛΙΜΑΤΙΚΗ ΑΛΛΑΓΗ</a:t>
          </a:r>
        </a:p>
      </dsp:txBody>
      <dsp:txXfrm>
        <a:off x="0" y="2584668"/>
        <a:ext cx="10353761"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16DC-8B6A-4547-832F-76115B6144BD}">
      <dsp:nvSpPr>
        <dsp:cNvPr id="0" name=""/>
        <dsp:cNvSpPr/>
      </dsp:nvSpPr>
      <dsp:spPr>
        <a:xfrm>
          <a:off x="0" y="19802"/>
          <a:ext cx="10353761"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ΚΑΙΝΟΤΟΜΙΑ ΣΤΗΝ ΣΥΣΚΕΥΑΣΙΑ	</a:t>
          </a:r>
        </a:p>
      </dsp:txBody>
      <dsp:txXfrm>
        <a:off x="20561" y="40363"/>
        <a:ext cx="10312639" cy="380078"/>
      </dsp:txXfrm>
    </dsp:sp>
    <dsp:sp modelId="{BCFD3894-3027-44AF-841F-974688D07E74}">
      <dsp:nvSpPr>
        <dsp:cNvPr id="0" name=""/>
        <dsp:cNvSpPr/>
      </dsp:nvSpPr>
      <dsp:spPr>
        <a:xfrm>
          <a:off x="0" y="441002"/>
          <a:ext cx="10353761"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l-GR" sz="1400" kern="1200" dirty="0"/>
            <a:t>ΠΑΡΕΜΒΑΣΗ ΣΤΟ ΣΧΕΔΙΟ ΤΗΣ ΣΥΣΚΕΥΑΣΙΑΣ</a:t>
          </a:r>
        </a:p>
        <a:p>
          <a:pPr marL="114300" lvl="1" indent="-114300" algn="l" defTabSz="622300">
            <a:lnSpc>
              <a:spcPct val="90000"/>
            </a:lnSpc>
            <a:spcBef>
              <a:spcPct val="0"/>
            </a:spcBef>
            <a:spcAft>
              <a:spcPct val="20000"/>
            </a:spcAft>
            <a:buChar char="•"/>
          </a:pPr>
          <a:r>
            <a:rPr lang="el-GR" sz="1400" kern="1200" dirty="0"/>
            <a:t>ΥΛΙΚΑ : Π.Χ. ΕΠΑΝΑΧΡΗΣΙΜΟΠΟΙΟΥΜΕΝΑ ΥΛΙΚΑ</a:t>
          </a:r>
        </a:p>
        <a:p>
          <a:pPr marL="114300" lvl="1" indent="-114300" algn="l" defTabSz="622300">
            <a:lnSpc>
              <a:spcPct val="90000"/>
            </a:lnSpc>
            <a:spcBef>
              <a:spcPct val="0"/>
            </a:spcBef>
            <a:spcAft>
              <a:spcPct val="20000"/>
            </a:spcAft>
            <a:buChar char="•"/>
          </a:pPr>
          <a:r>
            <a:rPr lang="el-GR" sz="1400" kern="1200" dirty="0"/>
            <a:t>ΔΟΣΟΜΕΤΡΙΚΑ ΚΑΠΑΚΙΑ ΕΝΣΩΜΑΤΩΜΕΝΑ</a:t>
          </a:r>
        </a:p>
        <a:p>
          <a:pPr marL="114300" lvl="1" indent="-114300" algn="l" defTabSz="622300">
            <a:lnSpc>
              <a:spcPct val="90000"/>
            </a:lnSpc>
            <a:spcBef>
              <a:spcPct val="0"/>
            </a:spcBef>
            <a:spcAft>
              <a:spcPct val="20000"/>
            </a:spcAft>
            <a:buChar char="•"/>
          </a:pPr>
          <a:r>
            <a:rPr lang="en-US" sz="1400" kern="1200" dirty="0"/>
            <a:t>SMART LABELS</a:t>
          </a:r>
          <a:r>
            <a:rPr lang="el-GR" sz="1400" kern="1200" dirty="0"/>
            <a:t> ΓΙΑ ΣΚΑΝΑΡΙΣΜΑ</a:t>
          </a:r>
        </a:p>
        <a:p>
          <a:pPr marL="114300" lvl="1" indent="-114300" algn="l" defTabSz="622300">
            <a:lnSpc>
              <a:spcPct val="90000"/>
            </a:lnSpc>
            <a:spcBef>
              <a:spcPct val="0"/>
            </a:spcBef>
            <a:spcAft>
              <a:spcPct val="20000"/>
            </a:spcAft>
            <a:buChar char="•"/>
          </a:pPr>
          <a:r>
            <a:rPr lang="el-GR" sz="1400" kern="1200" dirty="0"/>
            <a:t>ΣΥΝΤΑΓΕΣ ΤΥΠΩΜΕΝΕΣ Ή ΜΕ </a:t>
          </a:r>
          <a:r>
            <a:rPr lang="en-US" sz="1400" kern="1200" dirty="0"/>
            <a:t>QR </a:t>
          </a:r>
          <a:endParaRPr lang="el-GR" sz="1400" kern="1200" dirty="0"/>
        </a:p>
        <a:p>
          <a:pPr marL="114300" lvl="1" indent="-114300" algn="l" defTabSz="622300">
            <a:lnSpc>
              <a:spcPct val="90000"/>
            </a:lnSpc>
            <a:spcBef>
              <a:spcPct val="0"/>
            </a:spcBef>
            <a:spcAft>
              <a:spcPct val="20000"/>
            </a:spcAft>
            <a:buChar char="•"/>
          </a:pPr>
          <a:r>
            <a:rPr lang="el-GR" sz="1400" kern="1200" dirty="0"/>
            <a:t>ΜΕΘΟΔΟΙ ΠΡΟΣΕΓΓΙΣΗΣ ΤΟΥ ΠΑΡΑΓΩΓΟΥ ΚΑΙ ΣΥΜΜΕΤΟΧΗ ΤΟΥ ΚΑΤΑΝΑΛΩΤΗ ΣΤΟ ΙΣΤΟΡΙΚΟ ΠΑΡΑΓΩΓΗΣ</a:t>
          </a:r>
        </a:p>
        <a:p>
          <a:pPr marL="114300" lvl="1" indent="-114300" algn="l" defTabSz="622300">
            <a:lnSpc>
              <a:spcPct val="90000"/>
            </a:lnSpc>
            <a:spcBef>
              <a:spcPct val="0"/>
            </a:spcBef>
            <a:spcAft>
              <a:spcPct val="20000"/>
            </a:spcAft>
            <a:buChar char="•"/>
          </a:pPr>
          <a:r>
            <a:rPr lang="el-GR" sz="1400" kern="1200" dirty="0"/>
            <a:t>Η ΛΟΓΙΚΗ ΤΟΥ ΓΙΑΤΙ Η </a:t>
          </a:r>
          <a:r>
            <a:rPr lang="en-US" sz="1400" kern="1200" dirty="0"/>
            <a:t>COCA-COLA </a:t>
          </a:r>
          <a:r>
            <a:rPr lang="el-GR" sz="1400" kern="1200" dirty="0"/>
            <a:t>ΑΛΛΑΖΕΙ ΣΥΣΚΕΥΑΣΙΕΣ ?</a:t>
          </a:r>
        </a:p>
      </dsp:txBody>
      <dsp:txXfrm>
        <a:off x="0" y="441002"/>
        <a:ext cx="10353761" cy="1639440"/>
      </dsp:txXfrm>
    </dsp:sp>
    <dsp:sp modelId="{CD0F5711-7559-4F4B-9C82-044175DE7BC0}">
      <dsp:nvSpPr>
        <dsp:cNvPr id="0" name=""/>
        <dsp:cNvSpPr/>
      </dsp:nvSpPr>
      <dsp:spPr>
        <a:xfrm>
          <a:off x="0" y="2080443"/>
          <a:ext cx="10353761" cy="421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t>ΚΑΙΝΟΤΟΜΙΑ ΣΤΗΝ ΜΕΘΟΔΟ ΠΩΛΗΣΗΣ</a:t>
          </a:r>
        </a:p>
      </dsp:txBody>
      <dsp:txXfrm>
        <a:off x="20561" y="2101004"/>
        <a:ext cx="10312639" cy="380078"/>
      </dsp:txXfrm>
    </dsp:sp>
    <dsp:sp modelId="{FADF3D2F-B150-4BD8-98AD-00EC9876EFB4}">
      <dsp:nvSpPr>
        <dsp:cNvPr id="0" name=""/>
        <dsp:cNvSpPr/>
      </dsp:nvSpPr>
      <dsp:spPr>
        <a:xfrm>
          <a:off x="0" y="2501643"/>
          <a:ext cx="10353761" cy="1173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l-GR" sz="1400" kern="1200" dirty="0"/>
            <a:t>ΜΕΣΩ </a:t>
          </a:r>
          <a:r>
            <a:rPr lang="en-US" sz="1400" kern="1200" dirty="0"/>
            <a:t>E-SHOP</a:t>
          </a:r>
          <a:endParaRPr lang="el-GR" sz="1400" kern="1200" dirty="0"/>
        </a:p>
        <a:p>
          <a:pPr marL="114300" lvl="1" indent="-114300" algn="l" defTabSz="622300">
            <a:lnSpc>
              <a:spcPct val="90000"/>
            </a:lnSpc>
            <a:spcBef>
              <a:spcPct val="0"/>
            </a:spcBef>
            <a:spcAft>
              <a:spcPct val="20000"/>
            </a:spcAft>
            <a:buChar char="•"/>
          </a:pPr>
          <a:r>
            <a:rPr lang="el-GR" sz="1400" kern="1200" dirty="0"/>
            <a:t>ΠΑΡΟΥΣΙΑΣΗ ΜΕΣΩ </a:t>
          </a:r>
          <a:r>
            <a:rPr lang="en-US" sz="1400" kern="1200" dirty="0"/>
            <a:t>YOUTUBE </a:t>
          </a:r>
          <a:r>
            <a:rPr lang="el-GR" sz="1400" kern="1200" dirty="0"/>
            <a:t>ΚΑΙ </a:t>
          </a:r>
          <a:r>
            <a:rPr lang="en-US" sz="1400" kern="1200" dirty="0"/>
            <a:t>SOCIAL MEDIA</a:t>
          </a:r>
          <a:endParaRPr lang="el-GR" sz="1400" kern="1200" dirty="0"/>
        </a:p>
        <a:p>
          <a:pPr marL="114300" lvl="1" indent="-114300" algn="l" defTabSz="622300">
            <a:lnSpc>
              <a:spcPct val="90000"/>
            </a:lnSpc>
            <a:spcBef>
              <a:spcPct val="0"/>
            </a:spcBef>
            <a:spcAft>
              <a:spcPct val="20000"/>
            </a:spcAft>
            <a:buChar char="•"/>
          </a:pPr>
          <a:r>
            <a:rPr lang="el-GR" sz="1400" kern="1200" dirty="0"/>
            <a:t>ΕΦΑΡΜΟΓΕΣ ΚΙΝΗΤΟΥ ΓΙΑ ΔΙΕΠΑΦΗ ΜΕ ΚΑΤΑΝΑΛΩΤΗ. ΠΕΡΙΕΧΟΜΕΝΟ ΜΕ ΠΛΗΡΟΦΟΡΙΕΣ ΚΑΙ ΣΥΝΤΑΓΕΣ</a:t>
          </a:r>
        </a:p>
        <a:p>
          <a:pPr marL="114300" lvl="1" indent="-114300" algn="l" defTabSz="622300">
            <a:lnSpc>
              <a:spcPct val="90000"/>
            </a:lnSpc>
            <a:spcBef>
              <a:spcPct val="0"/>
            </a:spcBef>
            <a:spcAft>
              <a:spcPct val="20000"/>
            </a:spcAft>
            <a:buChar char="•"/>
          </a:pPr>
          <a:r>
            <a:rPr lang="el-GR" sz="1400" kern="1200" dirty="0"/>
            <a:t>ΕΞΥΠΗΡΕΤΗΣΗ ΠΕΛΑΤΩΝ</a:t>
          </a:r>
        </a:p>
        <a:p>
          <a:pPr marL="114300" lvl="1" indent="-114300" algn="l" defTabSz="622300">
            <a:lnSpc>
              <a:spcPct val="90000"/>
            </a:lnSpc>
            <a:spcBef>
              <a:spcPct val="0"/>
            </a:spcBef>
            <a:spcAft>
              <a:spcPct val="20000"/>
            </a:spcAft>
            <a:buChar char="•"/>
          </a:pPr>
          <a:r>
            <a:rPr lang="el-GR" sz="1400" kern="1200" dirty="0"/>
            <a:t>ΕΞΥΠΝΗ ΔΙΑΦΗΜΙΣΗ</a:t>
          </a:r>
        </a:p>
      </dsp:txBody>
      <dsp:txXfrm>
        <a:off x="0" y="2501643"/>
        <a:ext cx="10353761" cy="11736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16DC-8B6A-4547-832F-76115B6144BD}">
      <dsp:nvSpPr>
        <dsp:cNvPr id="0" name=""/>
        <dsp:cNvSpPr/>
      </dsp:nvSpPr>
      <dsp:spPr>
        <a:xfrm>
          <a:off x="0" y="6167"/>
          <a:ext cx="10353761" cy="702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l-GR" sz="3000" kern="1200" dirty="0"/>
            <a:t>ΚΑΙΝΟΤΟΜΙΑ ΣΤΟ ΠΑΡΑΓΩΜΕΝΟ ΠΡΟΪΟΝ	</a:t>
          </a:r>
        </a:p>
      </dsp:txBody>
      <dsp:txXfrm>
        <a:off x="34269" y="40436"/>
        <a:ext cx="10285223" cy="633462"/>
      </dsp:txXfrm>
    </dsp:sp>
    <dsp:sp modelId="{BCFD3894-3027-44AF-841F-974688D07E74}">
      <dsp:nvSpPr>
        <dsp:cNvPr id="0" name=""/>
        <dsp:cNvSpPr/>
      </dsp:nvSpPr>
      <dsp:spPr>
        <a:xfrm>
          <a:off x="0" y="708167"/>
          <a:ext cx="10353761"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l-GR" sz="2300" kern="1200" dirty="0"/>
            <a:t>ΚΑΙΝΟΤΟΜΑ ΙΔΕΑ - ΓΕΥΣΗ</a:t>
          </a:r>
        </a:p>
        <a:p>
          <a:pPr marL="228600" lvl="1" indent="-228600" algn="l" defTabSz="1022350">
            <a:lnSpc>
              <a:spcPct val="90000"/>
            </a:lnSpc>
            <a:spcBef>
              <a:spcPct val="0"/>
            </a:spcBef>
            <a:spcAft>
              <a:spcPct val="20000"/>
            </a:spcAft>
            <a:buChar char="•"/>
          </a:pPr>
          <a:r>
            <a:rPr lang="el-GR" sz="2300" kern="1200" dirty="0"/>
            <a:t>ΙΔΙΑΙΤΕΡΑ ΣΥΣΤΑΤΙΚΑ</a:t>
          </a:r>
        </a:p>
        <a:p>
          <a:pPr marL="228600" lvl="1" indent="-228600" algn="l" defTabSz="1022350">
            <a:lnSpc>
              <a:spcPct val="90000"/>
            </a:lnSpc>
            <a:spcBef>
              <a:spcPct val="0"/>
            </a:spcBef>
            <a:spcAft>
              <a:spcPct val="20000"/>
            </a:spcAft>
            <a:buChar char="•"/>
          </a:pPr>
          <a:r>
            <a:rPr lang="el-GR" sz="2300" kern="1200" dirty="0"/>
            <a:t>ΑΠΟΔΕΔΕΙΓΜΕΝΑ ΟΦΕΛΗ ΣΤΟΝ ΟΡΓΑΝΙΣΜΟ</a:t>
          </a:r>
        </a:p>
        <a:p>
          <a:pPr marL="228600" lvl="1" indent="-228600" algn="l" defTabSz="1022350">
            <a:lnSpc>
              <a:spcPct val="90000"/>
            </a:lnSpc>
            <a:spcBef>
              <a:spcPct val="0"/>
            </a:spcBef>
            <a:spcAft>
              <a:spcPct val="20000"/>
            </a:spcAft>
            <a:buChar char="•"/>
          </a:pPr>
          <a:r>
            <a:rPr lang="el-GR" sz="2300" kern="1200" dirty="0"/>
            <a:t>ΠΡΟΕΛΕΥΣΗ ΣΥΣΤΑΤΙΚΩΝ (ΠΟΠ-ΠΓΕ, ΚΤΛ)</a:t>
          </a:r>
        </a:p>
        <a:p>
          <a:pPr marL="228600" lvl="1" indent="-228600" algn="l" defTabSz="1022350">
            <a:lnSpc>
              <a:spcPct val="90000"/>
            </a:lnSpc>
            <a:spcBef>
              <a:spcPct val="0"/>
            </a:spcBef>
            <a:spcAft>
              <a:spcPct val="20000"/>
            </a:spcAft>
            <a:buChar char="•"/>
          </a:pPr>
          <a:r>
            <a:rPr lang="el-GR" sz="2300" kern="1200" dirty="0"/>
            <a:t>ΔΙΑΦΟΡΟΠΟΙΗΣΗ ΣΕ ΥΦΗ ΚΑΙ ΟΡΓΑΝΟΛΗΠΤΙΚΑ ΣΥΣΤΑΤΙΚΑ</a:t>
          </a:r>
        </a:p>
        <a:p>
          <a:pPr marL="228600" lvl="1" indent="-228600" algn="l" defTabSz="1022350">
            <a:lnSpc>
              <a:spcPct val="90000"/>
            </a:lnSpc>
            <a:spcBef>
              <a:spcPct val="0"/>
            </a:spcBef>
            <a:spcAft>
              <a:spcPct val="20000"/>
            </a:spcAft>
            <a:buChar char="•"/>
          </a:pPr>
          <a:r>
            <a:rPr lang="el-GR" sz="2300" kern="1200" dirty="0"/>
            <a:t>ΧΡΗΣΗ ΑΙΣΘΗΤΗΡΩΝ ΣΤΗΝ ΠΑΡΑΓΩΓΗ ΑΛΛΑ ΚΑΙ ΤΗΝ ΑΠΟΘΗΚΕΥΣΗ ΤΟΥ ΠΡΟΪΟΝΤΟΣ Ή ΤΩΝ ΠΡΩΤΩΝ ΥΛΩΝ (</a:t>
          </a:r>
          <a:r>
            <a:rPr lang="en-US" sz="2300" kern="1200" dirty="0"/>
            <a:t>IoT</a:t>
          </a:r>
          <a:r>
            <a:rPr lang="el-GR" sz="2300" kern="1200" dirty="0"/>
            <a:t>)</a:t>
          </a:r>
        </a:p>
        <a:p>
          <a:pPr marL="228600" lvl="1" indent="-228600" algn="l" defTabSz="1022350">
            <a:lnSpc>
              <a:spcPct val="90000"/>
            </a:lnSpc>
            <a:spcBef>
              <a:spcPct val="0"/>
            </a:spcBef>
            <a:spcAft>
              <a:spcPct val="20000"/>
            </a:spcAft>
            <a:buChar char="•"/>
          </a:pPr>
          <a:r>
            <a:rPr lang="el-GR" sz="2300" kern="1200" dirty="0"/>
            <a:t>ΧΡΗΣΗ ΑΝΑΝΕΩΣΙΜΩΝ ΠΗΓΩΝ ΕΝΕΡΓΕΙΑΣ</a:t>
          </a:r>
        </a:p>
      </dsp:txBody>
      <dsp:txXfrm>
        <a:off x="0" y="708167"/>
        <a:ext cx="10353761" cy="2980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016DC-8B6A-4547-832F-76115B6144BD}">
      <dsp:nvSpPr>
        <dsp:cNvPr id="0" name=""/>
        <dsp:cNvSpPr/>
      </dsp:nvSpPr>
      <dsp:spPr>
        <a:xfrm>
          <a:off x="0" y="80867"/>
          <a:ext cx="10353761" cy="10038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l-GR" sz="2600" kern="1200" dirty="0"/>
            <a:t>ΚΑΙΝΟΤΟΜΙΑ ΜΕ ΤΗΝ ΠΑΡΟΥΣΙΑΣΗ ΤΩΝ ΠΡΟΪΟΝΤΩΝ ΣΕ ΕΚΘΕΣΕΙΣ	</a:t>
          </a:r>
        </a:p>
      </dsp:txBody>
      <dsp:txXfrm>
        <a:off x="49004" y="129871"/>
        <a:ext cx="10255753" cy="905852"/>
      </dsp:txXfrm>
    </dsp:sp>
    <dsp:sp modelId="{BCFD3894-3027-44AF-841F-974688D07E74}">
      <dsp:nvSpPr>
        <dsp:cNvPr id="0" name=""/>
        <dsp:cNvSpPr/>
      </dsp:nvSpPr>
      <dsp:spPr>
        <a:xfrm>
          <a:off x="0" y="1084728"/>
          <a:ext cx="10353761" cy="2529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732"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ΔΙΑΔΡΑΣΤΙΚΗ ΠΑΡΟΥΣΙΑΣΗ</a:t>
          </a:r>
        </a:p>
        <a:p>
          <a:pPr marL="228600" lvl="1" indent="-228600" algn="l" defTabSz="889000">
            <a:lnSpc>
              <a:spcPct val="90000"/>
            </a:lnSpc>
            <a:spcBef>
              <a:spcPct val="0"/>
            </a:spcBef>
            <a:spcAft>
              <a:spcPct val="20000"/>
            </a:spcAft>
            <a:buChar char="•"/>
          </a:pPr>
          <a:r>
            <a:rPr lang="el-GR" sz="2000" kern="1200" dirty="0"/>
            <a:t>ΒΙΝΤΕΟ ΑΠΟ ΤΗΝ ΠΑΡΑΓΩΓΗ ΚΑΙ ΤΗΝ ΠΡΟΕΤΟΙΜΑΣΙΑ</a:t>
          </a:r>
        </a:p>
        <a:p>
          <a:pPr marL="228600" lvl="1" indent="-228600" algn="l" defTabSz="889000">
            <a:lnSpc>
              <a:spcPct val="90000"/>
            </a:lnSpc>
            <a:spcBef>
              <a:spcPct val="0"/>
            </a:spcBef>
            <a:spcAft>
              <a:spcPct val="20000"/>
            </a:spcAft>
            <a:buChar char="•"/>
          </a:pPr>
          <a:r>
            <a:rPr lang="el-GR" sz="2000" kern="1200" dirty="0"/>
            <a:t>ΕΝΗΜΕΡΩΤΙΚΑ ΦΥΛΛΑΔΙΑ ΜΕ </a:t>
          </a:r>
          <a:r>
            <a:rPr lang="en-US" sz="2000" kern="1200" dirty="0"/>
            <a:t>QR – CODE</a:t>
          </a:r>
          <a:endParaRPr lang="el-GR" sz="2000" kern="1200" dirty="0"/>
        </a:p>
        <a:p>
          <a:pPr marL="228600" lvl="1" indent="-228600" algn="l" defTabSz="889000">
            <a:lnSpc>
              <a:spcPct val="90000"/>
            </a:lnSpc>
            <a:spcBef>
              <a:spcPct val="0"/>
            </a:spcBef>
            <a:spcAft>
              <a:spcPct val="20000"/>
            </a:spcAft>
            <a:buChar char="•"/>
          </a:pPr>
          <a:r>
            <a:rPr lang="en-US" sz="2000" kern="1200" dirty="0"/>
            <a:t>VIRTUAL REALITY</a:t>
          </a:r>
          <a:endParaRPr lang="el-GR" sz="2000" kern="1200" dirty="0"/>
        </a:p>
        <a:p>
          <a:pPr marL="228600" lvl="1" indent="-228600" algn="l" defTabSz="889000">
            <a:lnSpc>
              <a:spcPct val="90000"/>
            </a:lnSpc>
            <a:spcBef>
              <a:spcPct val="0"/>
            </a:spcBef>
            <a:spcAft>
              <a:spcPct val="20000"/>
            </a:spcAft>
            <a:buChar char="•"/>
          </a:pPr>
          <a:endParaRPr lang="el-GR" sz="2000" kern="1200" dirty="0"/>
        </a:p>
        <a:p>
          <a:pPr marL="228600" lvl="1" indent="-228600" algn="l" defTabSz="889000">
            <a:lnSpc>
              <a:spcPct val="90000"/>
            </a:lnSpc>
            <a:spcBef>
              <a:spcPct val="0"/>
            </a:spcBef>
            <a:spcAft>
              <a:spcPct val="20000"/>
            </a:spcAft>
            <a:buChar char="•"/>
          </a:pPr>
          <a:r>
            <a:rPr lang="el-GR" sz="2000" kern="1200" dirty="0"/>
            <a:t>ΠΡΟΣΚΛΗΣΗ ΓΙΑ ΕΠΙΣΚΕΨΗ ΣΤΟΝ ΤΟΠΟ ΟΠΟΥ ΠΑΡΑΓΕΤΑΙ ΤΟ ΠΡΟΙΟΝ ΚΑΙ ΣΥΜΜΕΤΟΧΗ ΠΕΛΑΤΩΝ ΣΤΗΝ ΠΑΡΑΓΩΓΗ ΤΩΝ ΠΡΩΤΩΝ ΥΛΩΝ, ΟΠΟΥ ΑΥΤΌ ΕΊΝΑΙ ΔΥΝΑΤΟ. (ΠΟΛΥΛΕΙΤΟΥΡΓΙΚΑ ΑΓΡΟΚΤΗΜΑΤΑ)</a:t>
          </a:r>
        </a:p>
      </dsp:txBody>
      <dsp:txXfrm>
        <a:off x="0" y="1084728"/>
        <a:ext cx="10353761" cy="2529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A8FEC-1B56-4269-BC12-D2220723E626}">
      <dsp:nvSpPr>
        <dsp:cNvPr id="0" name=""/>
        <dsp:cNvSpPr/>
      </dsp:nvSpPr>
      <dsp:spPr>
        <a:xfrm>
          <a:off x="5309852" y="2365684"/>
          <a:ext cx="3756759" cy="651999"/>
        </a:xfrm>
        <a:custGeom>
          <a:avLst/>
          <a:gdLst/>
          <a:ahLst/>
          <a:cxnLst/>
          <a:rect l="0" t="0" r="0" b="0"/>
          <a:pathLst>
            <a:path>
              <a:moveTo>
                <a:pt x="0" y="0"/>
              </a:moveTo>
              <a:lnTo>
                <a:pt x="0" y="325999"/>
              </a:lnTo>
              <a:lnTo>
                <a:pt x="3756759" y="325999"/>
              </a:lnTo>
              <a:lnTo>
                <a:pt x="3756759" y="65199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A1EDA3-BF2C-46F6-AD01-2723AB779F71}">
      <dsp:nvSpPr>
        <dsp:cNvPr id="0" name=""/>
        <dsp:cNvSpPr/>
      </dsp:nvSpPr>
      <dsp:spPr>
        <a:xfrm>
          <a:off x="5264131" y="2365684"/>
          <a:ext cx="91440" cy="651999"/>
        </a:xfrm>
        <a:custGeom>
          <a:avLst/>
          <a:gdLst/>
          <a:ahLst/>
          <a:cxnLst/>
          <a:rect l="0" t="0" r="0" b="0"/>
          <a:pathLst>
            <a:path>
              <a:moveTo>
                <a:pt x="45720" y="0"/>
              </a:moveTo>
              <a:lnTo>
                <a:pt x="45720" y="65199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2AA85E-CAF4-4F92-BD08-7958A19D5633}">
      <dsp:nvSpPr>
        <dsp:cNvPr id="0" name=""/>
        <dsp:cNvSpPr/>
      </dsp:nvSpPr>
      <dsp:spPr>
        <a:xfrm>
          <a:off x="1553092" y="2365684"/>
          <a:ext cx="3756759" cy="651999"/>
        </a:xfrm>
        <a:custGeom>
          <a:avLst/>
          <a:gdLst/>
          <a:ahLst/>
          <a:cxnLst/>
          <a:rect l="0" t="0" r="0" b="0"/>
          <a:pathLst>
            <a:path>
              <a:moveTo>
                <a:pt x="3756759" y="0"/>
              </a:moveTo>
              <a:lnTo>
                <a:pt x="3756759" y="325999"/>
              </a:lnTo>
              <a:lnTo>
                <a:pt x="0" y="325999"/>
              </a:lnTo>
              <a:lnTo>
                <a:pt x="0" y="651999"/>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CCAD13-3FE6-4597-BF4D-63B86482FACB}">
      <dsp:nvSpPr>
        <dsp:cNvPr id="0" name=""/>
        <dsp:cNvSpPr/>
      </dsp:nvSpPr>
      <dsp:spPr>
        <a:xfrm>
          <a:off x="3757472" y="813304"/>
          <a:ext cx="3104759" cy="15523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l-GR" sz="2200" kern="1200"/>
            <a:t>ΝΕΕΣ ΤΕΧΝΟΛΟΓΙΕΣ ΣΤΗΝ ΙΧΝΗΛΑΣΙΜΟΤΗΤΑ</a:t>
          </a:r>
        </a:p>
      </dsp:txBody>
      <dsp:txXfrm>
        <a:off x="3757472" y="813304"/>
        <a:ext cx="3104759" cy="1552379"/>
      </dsp:txXfrm>
    </dsp:sp>
    <dsp:sp modelId="{B60F5910-2368-4727-A08B-54CC36739AEC}">
      <dsp:nvSpPr>
        <dsp:cNvPr id="0" name=""/>
        <dsp:cNvSpPr/>
      </dsp:nvSpPr>
      <dsp:spPr>
        <a:xfrm>
          <a:off x="712" y="3017684"/>
          <a:ext cx="3104759" cy="15523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l-GR" sz="2200" kern="1200"/>
            <a:t>ΧΡΗΣΗ </a:t>
          </a:r>
          <a:r>
            <a:rPr lang="en-US" sz="2200" kern="1200"/>
            <a:t>BARCODE </a:t>
          </a:r>
          <a:r>
            <a:rPr lang="el-GR" sz="2200" kern="1200"/>
            <a:t>ΓΙΑ ΤΙΣ ΠΡΩΤΕΣ ΥΛΕΣ</a:t>
          </a:r>
        </a:p>
      </dsp:txBody>
      <dsp:txXfrm>
        <a:off x="712" y="3017684"/>
        <a:ext cx="3104759" cy="1552379"/>
      </dsp:txXfrm>
    </dsp:sp>
    <dsp:sp modelId="{1C7982D9-25B1-4E62-A93A-520368A4EF41}">
      <dsp:nvSpPr>
        <dsp:cNvPr id="0" name=""/>
        <dsp:cNvSpPr/>
      </dsp:nvSpPr>
      <dsp:spPr>
        <a:xfrm>
          <a:off x="3757472" y="3017684"/>
          <a:ext cx="3104759" cy="15523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a:t>LOT NUMBER </a:t>
          </a:r>
          <a:r>
            <a:rPr lang="el-GR" sz="2200" kern="1200"/>
            <a:t>ΜΕ ΧΡΗΣΗ </a:t>
          </a:r>
          <a:r>
            <a:rPr lang="en-US" sz="2200" kern="1200"/>
            <a:t>SCANNER </a:t>
          </a:r>
          <a:r>
            <a:rPr lang="el-GR" sz="2200" kern="1200"/>
            <a:t>ΜΕ ΠΛΗΡΗΣ ΠΛΗΡΟΦΟΡΙΕΣ ΓΙΑ ΤΟ ΠΑΡΑΓΩΜΕΝΟ ΠΡΟΪΟΝ</a:t>
          </a:r>
        </a:p>
      </dsp:txBody>
      <dsp:txXfrm>
        <a:off x="3757472" y="3017684"/>
        <a:ext cx="3104759" cy="1552379"/>
      </dsp:txXfrm>
    </dsp:sp>
    <dsp:sp modelId="{DFB99709-5A96-4D04-881B-1BCC91FFEBDC}">
      <dsp:nvSpPr>
        <dsp:cNvPr id="0" name=""/>
        <dsp:cNvSpPr/>
      </dsp:nvSpPr>
      <dsp:spPr>
        <a:xfrm>
          <a:off x="7514231" y="3017684"/>
          <a:ext cx="3104759" cy="15523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l-GR" sz="2200" kern="1200"/>
            <a:t>ΧΡΗΣΗ </a:t>
          </a:r>
          <a:r>
            <a:rPr lang="en-US" sz="2200" kern="1200"/>
            <a:t>CRM </a:t>
          </a:r>
          <a:r>
            <a:rPr lang="el-GR" sz="2200" kern="1200"/>
            <a:t>ΜΕ ΔΕΔΟΜΕΝΑ ΜΕ ΠΡΟΜΗΘΕΥΤΕΣ ΚΑΙ ΠΕΛΑΤΕΣ</a:t>
          </a:r>
        </a:p>
      </dsp:txBody>
      <dsp:txXfrm>
        <a:off x="7514231" y="3017684"/>
        <a:ext cx="3104759" cy="15523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19EED-3BA5-4EEB-8C14-98F372FEDF7F}">
      <dsp:nvSpPr>
        <dsp:cNvPr id="0" name=""/>
        <dsp:cNvSpPr/>
      </dsp:nvSpPr>
      <dsp:spPr>
        <a:xfrm>
          <a:off x="3398305" y="2628"/>
          <a:ext cx="3823093" cy="17348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Η ΟΙΚΟΤΕΧΝΙΑ ΔΙΝΕΙ ΤΗΝ ΔΥΝΑΤΟΤΗΤΑ ΣΤΟΝ ΠΑΡΑΓΩΓΟ ΝΑ ΛΑΒΕΙ ΥΠΕΡΑΞΙΑ ΓΙΑ ΤΟ ΠΡΟΙΟΝ ΤΟΥ – ΝΕΕΣ ΕΥΚΑΙΡΙΕΣ ΕΠΙΧΕΙΡΗΜΑΤΙΚΕΣ </a:t>
          </a:r>
        </a:p>
      </dsp:txBody>
      <dsp:txXfrm>
        <a:off x="3482995" y="87318"/>
        <a:ext cx="3653713" cy="1565494"/>
      </dsp:txXfrm>
    </dsp:sp>
    <dsp:sp modelId="{862C1EE8-EAE8-49E6-AFC7-03EFE6DC02B9}">
      <dsp:nvSpPr>
        <dsp:cNvPr id="0" name=""/>
        <dsp:cNvSpPr/>
      </dsp:nvSpPr>
      <dsp:spPr>
        <a:xfrm>
          <a:off x="3398305" y="1824247"/>
          <a:ext cx="3823093" cy="17348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a:t>Ο ΠΑΡΑΓΩΓΟΣ ΠΑΡΑΚΑΜΠΤΕΙ ΣΤΑΔΙΑ ΚΑΙ ΜΕΣΑΖΟΝΤΕΣ ΚΑΙ ΜΕΤΑΤΡΕΠΕΤΑΙ Ο ΙΔΙΟΣ ΣΕ ΕΜΠΟΡΟ</a:t>
          </a:r>
        </a:p>
      </dsp:txBody>
      <dsp:txXfrm>
        <a:off x="3482995" y="1908937"/>
        <a:ext cx="3653713" cy="1565494"/>
      </dsp:txXfrm>
    </dsp:sp>
    <dsp:sp modelId="{2692CF8A-74DE-48B5-853C-03AB69A5C6AF}">
      <dsp:nvSpPr>
        <dsp:cNvPr id="0" name=""/>
        <dsp:cNvSpPr/>
      </dsp:nvSpPr>
      <dsp:spPr>
        <a:xfrm>
          <a:off x="3398305" y="3645865"/>
          <a:ext cx="3823093" cy="17348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ΔΕΝ ΥΠΑΡΧΕΙ ΤΑΒΑΝΙ ΣΤΗΝ ΤΙΜΗ ΠΩΛΗΣΗΣ ΕΝΟΣ ΜΕΤΑΠΟΙΗΜΕΝΟΥ ΠΡΟΙΟΝΤΟΣ</a:t>
          </a:r>
        </a:p>
      </dsp:txBody>
      <dsp:txXfrm>
        <a:off x="3482995" y="3730555"/>
        <a:ext cx="3653713" cy="15654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26753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662509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40236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5434649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016211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4119356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031581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7238993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52400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980092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0076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166640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913795" y="2912232"/>
            <a:ext cx="5107208"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912232"/>
            <a:ext cx="5095357"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33636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2686122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762080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28155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51CF1133-3259-4C45-BABA-5B62D9C6F78D}" type="datetimeFigureOut">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48859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1CF1133-3259-4C45-BABA-5B62D9C6F78D}" type="datetimeFigureOut">
              <a:rPr lang="en-US" smtClean="0"/>
              <a:pPr/>
              <a:t>11/20/2023</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1304500"/>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DDB9D1-8AC3-6B7E-4E8C-9FDCDAA777F6}"/>
              </a:ext>
            </a:extLst>
          </p:cNvPr>
          <p:cNvPicPr>
            <a:picLocks noChangeAspect="1"/>
          </p:cNvPicPr>
          <p:nvPr/>
        </p:nvPicPr>
        <p:blipFill rotWithShape="1">
          <a:blip r:embed="rId3">
            <a:alphaModFix amt="35000"/>
            <a:grayscl/>
          </a:blip>
          <a:srcRect b="6250"/>
          <a:stretch/>
        </p:blipFill>
        <p:spPr>
          <a:xfrm>
            <a:off x="20" y="10"/>
            <a:ext cx="12191980" cy="6857990"/>
          </a:xfrm>
          <a:prstGeom prst="rect">
            <a:avLst/>
          </a:prstGeom>
        </p:spPr>
      </p:pic>
      <p:sp>
        <p:nvSpPr>
          <p:cNvPr id="2" name="Τίτλος 1">
            <a:extLst>
              <a:ext uri="{FF2B5EF4-FFF2-40B4-BE49-F238E27FC236}">
                <a16:creationId xmlns:a16="http://schemas.microsoft.com/office/drawing/2014/main" id="{C8CD45F3-3594-E611-EB7C-BD3FBDEC365D}"/>
              </a:ext>
            </a:extLst>
          </p:cNvPr>
          <p:cNvSpPr>
            <a:spLocks noGrp="1"/>
          </p:cNvSpPr>
          <p:nvPr>
            <p:ph type="ctrTitle"/>
          </p:nvPr>
        </p:nvSpPr>
        <p:spPr>
          <a:xfrm>
            <a:off x="1595269" y="469094"/>
            <a:ext cx="9001462" cy="2387600"/>
          </a:xfrm>
        </p:spPr>
        <p:txBody>
          <a:bodyPr>
            <a:normAutofit/>
          </a:bodyPr>
          <a:lstStyle/>
          <a:p>
            <a:r>
              <a:rPr lang="el-GR" dirty="0"/>
              <a:t>ΟΙΚΟΤΕΧΝΙΑ &amp; </a:t>
            </a:r>
            <a:r>
              <a:rPr lang="el-GR" dirty="0" err="1"/>
              <a:t>καινοτομια</a:t>
            </a:r>
            <a:endParaRPr lang="el-GR" dirty="0"/>
          </a:p>
        </p:txBody>
      </p:sp>
      <p:sp>
        <p:nvSpPr>
          <p:cNvPr id="4" name="Υπότιτλος 3">
            <a:extLst>
              <a:ext uri="{FF2B5EF4-FFF2-40B4-BE49-F238E27FC236}">
                <a16:creationId xmlns:a16="http://schemas.microsoft.com/office/drawing/2014/main" id="{B721F494-2B14-4496-FCBA-51787B3616A2}"/>
              </a:ext>
            </a:extLst>
          </p:cNvPr>
          <p:cNvSpPr>
            <a:spLocks noGrp="1"/>
          </p:cNvSpPr>
          <p:nvPr>
            <p:ph type="subTitle" idx="1"/>
          </p:nvPr>
        </p:nvSpPr>
        <p:spPr>
          <a:xfrm>
            <a:off x="1595269" y="2856694"/>
            <a:ext cx="9001462" cy="1655762"/>
          </a:xfrm>
        </p:spPr>
        <p:txBody>
          <a:bodyPr>
            <a:normAutofit fontScale="77500" lnSpcReduction="20000"/>
          </a:bodyPr>
          <a:lstStyle/>
          <a:p>
            <a:r>
              <a:rPr lang="el-GR" b="1" dirty="0">
                <a:highlight>
                  <a:srgbClr val="000000"/>
                </a:highlight>
              </a:rPr>
              <a:t>ΤΟΥΤΟΥΝΤΖΗΣ ΒΑΣΙΛΕΙΟΣ</a:t>
            </a:r>
          </a:p>
          <a:p>
            <a:r>
              <a:rPr lang="el-GR" dirty="0"/>
              <a:t>ΓΕΩΠΟΝΟΣ – ΤΕΧΝΟΛΟΓΟΣ ΤΡΟΦΙΜΩΝ, </a:t>
            </a:r>
            <a:r>
              <a:rPr lang="en-US" dirty="0"/>
              <a:t>MSc</a:t>
            </a:r>
            <a:endParaRPr lang="el-GR" dirty="0"/>
          </a:p>
          <a:p>
            <a:r>
              <a:rPr lang="el-GR" dirty="0"/>
              <a:t>ΠΙΣΤΟΠΟΙΗΜΕΝΟΣ ΓΕΩΡΓΙΚΟΣ ΣΥΜΒΟΥΛΟΣ</a:t>
            </a:r>
          </a:p>
          <a:p>
            <a:r>
              <a:rPr lang="el-GR" dirty="0"/>
              <a:t>ΕΤΑΙΡΕΙΑ </a:t>
            </a:r>
            <a:r>
              <a:rPr lang="en-US" dirty="0"/>
              <a:t>PLANT-A</a:t>
            </a:r>
            <a:endParaRPr lang="el-GR" dirty="0"/>
          </a:p>
        </p:txBody>
      </p:sp>
      <p:pic>
        <p:nvPicPr>
          <p:cNvPr id="5" name="Εικόνα 4" descr="Εικόνα που περιέχει διατηρημένα τρόφιμα, δοχεία αποθήκευσης τροφίμων, γυάλινο βάζο με καπάκι για τη διατήρηση τροφίμων, έπιπλα&#10;&#10;Περιγραφή που δημιουργήθηκε αυτόματα">
            <a:extLst>
              <a:ext uri="{FF2B5EF4-FFF2-40B4-BE49-F238E27FC236}">
                <a16:creationId xmlns:a16="http://schemas.microsoft.com/office/drawing/2014/main" id="{43873155-D126-DED3-E2D6-AC6F1EE4C90D}"/>
              </a:ext>
            </a:extLst>
          </p:cNvPr>
          <p:cNvPicPr>
            <a:picLocks noChangeAspect="1"/>
          </p:cNvPicPr>
          <p:nvPr/>
        </p:nvPicPr>
        <p:blipFill>
          <a:blip r:embed="rId4"/>
          <a:stretch>
            <a:fillRect/>
          </a:stretch>
        </p:blipFill>
        <p:spPr>
          <a:xfrm>
            <a:off x="8537171" y="4512456"/>
            <a:ext cx="3048000" cy="2033016"/>
          </a:xfrm>
          <a:prstGeom prst="rect">
            <a:avLst/>
          </a:prstGeom>
        </p:spPr>
      </p:pic>
      <p:pic>
        <p:nvPicPr>
          <p:cNvPr id="8" name="Εικόνα 7" descr="Εικόνα που περιέχει γραμματοσειρά, γραφικά, κείμενο, clipart&#10;&#10;Περιγραφή που δημιουργήθηκε αυτόματα">
            <a:extLst>
              <a:ext uri="{FF2B5EF4-FFF2-40B4-BE49-F238E27FC236}">
                <a16:creationId xmlns:a16="http://schemas.microsoft.com/office/drawing/2014/main" id="{18E338AB-5403-6082-16F7-F734C72269FD}"/>
              </a:ext>
            </a:extLst>
          </p:cNvPr>
          <p:cNvPicPr>
            <a:picLocks noChangeAspect="1"/>
          </p:cNvPicPr>
          <p:nvPr/>
        </p:nvPicPr>
        <p:blipFill>
          <a:blip r:embed="rId5"/>
          <a:stretch>
            <a:fillRect/>
          </a:stretch>
        </p:blipFill>
        <p:spPr>
          <a:xfrm>
            <a:off x="152399" y="5576570"/>
            <a:ext cx="1950721" cy="968902"/>
          </a:xfrm>
          <a:prstGeom prst="rect">
            <a:avLst/>
          </a:prstGeom>
        </p:spPr>
      </p:pic>
      <p:pic>
        <p:nvPicPr>
          <p:cNvPr id="9" name="Εικόνα 8" descr="Εικόνα που περιέχει κείμενο, στιγμιότυπο οθόνης, γραμματοσειρά, γραφικά&#10;&#10;Περιγραφή που δημιουργήθηκε αυτόματα">
            <a:extLst>
              <a:ext uri="{FF2B5EF4-FFF2-40B4-BE49-F238E27FC236}">
                <a16:creationId xmlns:a16="http://schemas.microsoft.com/office/drawing/2014/main" id="{4CFE426E-CA15-AC48-8EA8-BF1A60576D12}"/>
              </a:ext>
            </a:extLst>
          </p:cNvPr>
          <p:cNvPicPr>
            <a:picLocks noChangeAspect="1"/>
          </p:cNvPicPr>
          <p:nvPr/>
        </p:nvPicPr>
        <p:blipFill>
          <a:blip r:embed="rId6"/>
          <a:stretch>
            <a:fillRect/>
          </a:stretch>
        </p:blipFill>
        <p:spPr>
          <a:xfrm>
            <a:off x="2360427" y="5576570"/>
            <a:ext cx="1678098" cy="968902"/>
          </a:xfrm>
          <a:prstGeom prst="rect">
            <a:avLst/>
          </a:prstGeom>
        </p:spPr>
      </p:pic>
    </p:spTree>
    <p:extLst>
      <p:ext uri="{BB962C8B-B14F-4D97-AF65-F5344CB8AC3E}">
        <p14:creationId xmlns:p14="http://schemas.microsoft.com/office/powerpoint/2010/main" val="392431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32D22B-1599-5D2C-5B83-933DCBC2EA98}"/>
              </a:ext>
            </a:extLst>
          </p:cNvPr>
          <p:cNvSpPr>
            <a:spLocks noGrp="1"/>
          </p:cNvSpPr>
          <p:nvPr>
            <p:ph type="title"/>
          </p:nvPr>
        </p:nvSpPr>
        <p:spPr/>
        <p:txBody>
          <a:bodyPr/>
          <a:lstStyle/>
          <a:p>
            <a:r>
              <a:rPr lang="el-GR" dirty="0"/>
              <a:t>ΟΙΚΟΤΕΧΝΙΑ ΚΑΙ ΚΑΙΝΟΤΟΜΙΑ</a:t>
            </a:r>
          </a:p>
        </p:txBody>
      </p:sp>
      <p:sp>
        <p:nvSpPr>
          <p:cNvPr id="3" name="Θέση περιεχομένου 2">
            <a:extLst>
              <a:ext uri="{FF2B5EF4-FFF2-40B4-BE49-F238E27FC236}">
                <a16:creationId xmlns:a16="http://schemas.microsoft.com/office/drawing/2014/main" id="{29C12FFC-3E5A-5281-F8AF-D48C16934BDC}"/>
              </a:ext>
            </a:extLst>
          </p:cNvPr>
          <p:cNvSpPr>
            <a:spLocks noGrp="1"/>
          </p:cNvSpPr>
          <p:nvPr>
            <p:ph idx="1"/>
          </p:nvPr>
        </p:nvSpPr>
        <p:spPr/>
        <p:txBody>
          <a:bodyPr/>
          <a:lstStyle/>
          <a:p>
            <a:r>
              <a:rPr lang="el-GR" sz="1800" b="0" i="0" dirty="0">
                <a:effectLst/>
                <a:latin typeface="Calibri" panose="020F0502020204030204" pitchFamily="34" charset="0"/>
                <a:cs typeface="Calibri" panose="020F0502020204030204" pitchFamily="34" charset="0"/>
              </a:rPr>
              <a:t>με τον όρο καινοτομία νοείται «η εφαρμοσμένη χρήση της γνώσης με σκοπό την παραγωγή ή και την παροχή νέων ή ουσιαστικά βελτιωμένων προϊόντων, διαδικασιών ή/και υπηρεσιών που έχουν άμεση παραγωγική, χρηστική ή/και εμπορική εφαρμογή»</a:t>
            </a:r>
            <a:r>
              <a:rPr lang="el-GR" sz="1800" dirty="0">
                <a:latin typeface="Calibri" panose="020F0502020204030204" pitchFamily="34" charset="0"/>
                <a:cs typeface="Calibri" panose="020F0502020204030204" pitchFamily="34" charset="0"/>
              </a:rPr>
              <a:t> </a:t>
            </a:r>
          </a:p>
          <a:p>
            <a:r>
              <a:rPr lang="el-GR" sz="1800" dirty="0">
                <a:latin typeface="Calibri" panose="020F0502020204030204" pitchFamily="34" charset="0"/>
                <a:cs typeface="Calibri" panose="020F0502020204030204" pitchFamily="34" charset="0"/>
              </a:rPr>
              <a:t>Τα προϊόντα οικοτεχνίας είναι από την φύση τους καινοτόμα λόγω του εμπειρικού τρόπου παραγωγής, της μικρής κλίμακας έρευνας που κάνει ο παραγωγός και των καινούριων ιδεών που συνήθως αντικατοπτρίζουν.</a:t>
            </a:r>
          </a:p>
          <a:p>
            <a:r>
              <a:rPr lang="el-GR" sz="1600" dirty="0"/>
              <a:t>Η καινοτομία αποτελεί τον κινητήριο μοχλό της ανάπτυξης και της εξέλιξης στην οικοτεχνία.</a:t>
            </a:r>
            <a:endParaRPr lang="el-GR" sz="1800" dirty="0">
              <a:latin typeface="Calibri" panose="020F0502020204030204" pitchFamily="34" charset="0"/>
              <a:cs typeface="Calibri" panose="020F0502020204030204" pitchFamily="34" charset="0"/>
            </a:endParaRPr>
          </a:p>
          <a:p>
            <a:pPr marL="0" indent="0">
              <a:buNone/>
            </a:pPr>
            <a:br>
              <a:rPr lang="el-GR" dirty="0"/>
            </a:br>
            <a:endParaRPr lang="el-GR" dirty="0"/>
          </a:p>
        </p:txBody>
      </p:sp>
    </p:spTree>
    <p:extLst>
      <p:ext uri="{BB962C8B-B14F-4D97-AF65-F5344CB8AC3E}">
        <p14:creationId xmlns:p14="http://schemas.microsoft.com/office/powerpoint/2010/main" val="304041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41B29-1077-ED42-8415-7CD07E454D96}"/>
              </a:ext>
            </a:extLst>
          </p:cNvPr>
          <p:cNvSpPr>
            <a:spLocks noGrp="1"/>
          </p:cNvSpPr>
          <p:nvPr>
            <p:ph type="title"/>
          </p:nvPr>
        </p:nvSpPr>
        <p:spPr/>
        <p:txBody>
          <a:bodyPr/>
          <a:lstStyle/>
          <a:p>
            <a:r>
              <a:rPr lang="el-GR" dirty="0" err="1"/>
              <a:t>Καινοτομια</a:t>
            </a:r>
            <a:r>
              <a:rPr lang="el-GR" dirty="0"/>
              <a:t> - η </a:t>
            </a:r>
            <a:r>
              <a:rPr lang="el-GR" dirty="0" err="1"/>
              <a:t>απαιτηση</a:t>
            </a:r>
            <a:r>
              <a:rPr lang="el-GR" dirty="0"/>
              <a:t> για </a:t>
            </a:r>
            <a:r>
              <a:rPr lang="el-GR" dirty="0" err="1"/>
              <a:t>βιωσιμοτητα</a:t>
            </a:r>
            <a:endParaRPr lang="el-GR" dirty="0"/>
          </a:p>
        </p:txBody>
      </p:sp>
      <p:sp>
        <p:nvSpPr>
          <p:cNvPr id="3" name="Θέση περιεχομένου 2">
            <a:extLst>
              <a:ext uri="{FF2B5EF4-FFF2-40B4-BE49-F238E27FC236}">
                <a16:creationId xmlns:a16="http://schemas.microsoft.com/office/drawing/2014/main" id="{78A2F17A-883D-84A8-C09C-4B205B53AFBE}"/>
              </a:ext>
            </a:extLst>
          </p:cNvPr>
          <p:cNvSpPr txBox="1">
            <a:spLocks/>
          </p:cNvSpPr>
          <p:nvPr/>
        </p:nvSpPr>
        <p:spPr>
          <a:xfrm>
            <a:off x="913795" y="2096064"/>
            <a:ext cx="10353762" cy="3695136"/>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l-GR" sz="1800" dirty="0">
                <a:effectLst/>
                <a:latin typeface="Calibri" panose="020F0502020204030204" pitchFamily="34" charset="0"/>
                <a:cs typeface="Calibri" panose="020F0502020204030204" pitchFamily="34" charset="0"/>
              </a:rPr>
              <a:t>Η συζήτηση στην Ευρωπαϊκή Ένωση έχει στραφεί σε πρακτικές όπως :</a:t>
            </a:r>
          </a:p>
          <a:p>
            <a:pPr lvl="1"/>
            <a:r>
              <a:rPr lang="el-GR" sz="1600" dirty="0">
                <a:effectLst/>
                <a:latin typeface="Calibri" panose="020F0502020204030204" pitchFamily="34" charset="0"/>
                <a:cs typeface="Calibri" panose="020F0502020204030204" pitchFamily="34" charset="0"/>
              </a:rPr>
              <a:t>Η ΠΡΑΣΙΝΗ ΣΥΜΦΩΝΙΑ	</a:t>
            </a:r>
          </a:p>
          <a:p>
            <a:pPr lvl="1"/>
            <a:r>
              <a:rPr lang="el-GR" sz="1600" dirty="0">
                <a:effectLst/>
                <a:latin typeface="Calibri" panose="020F0502020204030204" pitchFamily="34" charset="0"/>
                <a:cs typeface="Calibri" panose="020F0502020204030204" pitchFamily="34" charset="0"/>
              </a:rPr>
              <a:t>Η ΠΟΛΙΤΙΚΗ «ΑΠΌ ΤΟ ΑΓΡΟΚΤΗΜΑ ΣΤΟ ΠΙΑΤΟ»</a:t>
            </a:r>
          </a:p>
          <a:p>
            <a:pPr lvl="1"/>
            <a:r>
              <a:rPr lang="el-GR" sz="1600" dirty="0">
                <a:effectLst/>
                <a:latin typeface="Calibri" panose="020F0502020204030204" pitchFamily="34" charset="0"/>
                <a:cs typeface="Calibri" panose="020F0502020204030204" pitchFamily="34" charset="0"/>
              </a:rPr>
              <a:t>Η ΔΙΑΣΦΑΛΙΣΗ ΤΗΣ ΠΟΙΟΤΗΤΑΣ ΤΩΝ ΤΡΟΦΙΜΩΝ</a:t>
            </a:r>
          </a:p>
          <a:p>
            <a:pPr lvl="1"/>
            <a:r>
              <a:rPr lang="el-GR" sz="1600" dirty="0">
                <a:effectLst/>
                <a:latin typeface="Calibri" panose="020F0502020204030204" pitchFamily="34" charset="0"/>
                <a:cs typeface="Calibri" panose="020F0502020204030204" pitchFamily="34" charset="0"/>
              </a:rPr>
              <a:t>Η ΑΝΑΣΤΡΟΦΗ ΤΗΣ ΚΛΙΜΑΤΙΚΗΣ ΑΛΛΑΓΗΣ</a:t>
            </a:r>
          </a:p>
          <a:p>
            <a:pPr lvl="1"/>
            <a:r>
              <a:rPr lang="el-GR" sz="1600" dirty="0">
                <a:effectLst/>
                <a:latin typeface="Calibri" panose="020F0502020204030204" pitchFamily="34" charset="0"/>
                <a:cs typeface="Calibri" panose="020F0502020204030204" pitchFamily="34" charset="0"/>
              </a:rPr>
              <a:t>Η ΑΠΟΦΥΓΗ ΚΡΙΣΕΩΝ ΌΠΩΣ Ο </a:t>
            </a:r>
            <a:r>
              <a:rPr lang="en-US" sz="1600" dirty="0">
                <a:effectLst/>
                <a:latin typeface="Calibri" panose="020F0502020204030204" pitchFamily="34" charset="0"/>
                <a:cs typeface="Calibri" panose="020F0502020204030204" pitchFamily="34" charset="0"/>
              </a:rPr>
              <a:t>COVID-19</a:t>
            </a:r>
          </a:p>
          <a:p>
            <a:pPr lvl="1"/>
            <a:r>
              <a:rPr lang="el-GR" sz="1600" dirty="0">
                <a:effectLst/>
                <a:latin typeface="Calibri" panose="020F0502020204030204" pitchFamily="34" charset="0"/>
                <a:cs typeface="Calibri" panose="020F0502020204030204" pitchFamily="34" charset="0"/>
              </a:rPr>
              <a:t>Η ΑΝΑΣΤΡΟΦΗ ΤΗΣ ΚΑΤΑΣΤΡΟΦΗΣ ΤΗΣ ΒΙΟΠΟΙΚΙΛΟΤΗΤΑΣ </a:t>
            </a:r>
          </a:p>
          <a:p>
            <a:pPr lvl="1"/>
            <a:r>
              <a:rPr lang="el-GR" sz="1600" dirty="0">
                <a:effectLst/>
                <a:latin typeface="Calibri" panose="020F0502020204030204" pitchFamily="34" charset="0"/>
                <a:cs typeface="Calibri" panose="020F0502020204030204" pitchFamily="34" charset="0"/>
              </a:rPr>
              <a:t>Η ΒΙΩΣΙΜΟΤΗΤΑ ΤΩΝ ΓΕΩΡΓΙΚΩΝ ΕΚΜΕΤΑΛΛΕΥΣΕΩΝ – </a:t>
            </a:r>
            <a:r>
              <a:rPr lang="en-US" sz="1600" dirty="0">
                <a:effectLst/>
                <a:latin typeface="Calibri" panose="020F0502020204030204" pitchFamily="34" charset="0"/>
                <a:cs typeface="Calibri" panose="020F0502020204030204" pitchFamily="34" charset="0"/>
              </a:rPr>
              <a:t>FAIR TRADE</a:t>
            </a:r>
            <a:endParaRPr lang="el-GR" sz="1600" dirty="0">
              <a:effectLst/>
              <a:latin typeface="Calibri" panose="020F0502020204030204" pitchFamily="34" charset="0"/>
              <a:cs typeface="Calibri" panose="020F0502020204030204" pitchFamily="34" charset="0"/>
            </a:endParaRPr>
          </a:p>
          <a:p>
            <a:pPr lvl="1"/>
            <a:r>
              <a:rPr lang="el-GR" sz="1600" dirty="0">
                <a:effectLst/>
                <a:latin typeface="Calibri" panose="020F0502020204030204" pitchFamily="34" charset="0"/>
                <a:cs typeface="Calibri" panose="020F0502020204030204" pitchFamily="34" charset="0"/>
              </a:rPr>
              <a:t>ΚΥΚΛΙΚΗ ΟΙΚΟΝΟΜΙΑ</a:t>
            </a:r>
          </a:p>
          <a:p>
            <a:pPr marL="0" indent="0">
              <a:buNone/>
            </a:pPr>
            <a:br>
              <a:rPr lang="el-GR" dirty="0"/>
            </a:br>
            <a:endParaRPr lang="el-GR" dirty="0"/>
          </a:p>
        </p:txBody>
      </p:sp>
      <p:pic>
        <p:nvPicPr>
          <p:cNvPr id="5" name="Εικόνα 4" descr="Εικόνα που περιέχει κείμενο, compact disc, κύκλος, γραμματοσειρά&#10;&#10;Περιγραφή που δημιουργήθηκε αυτόματα">
            <a:extLst>
              <a:ext uri="{FF2B5EF4-FFF2-40B4-BE49-F238E27FC236}">
                <a16:creationId xmlns:a16="http://schemas.microsoft.com/office/drawing/2014/main" id="{ED95C8A2-A451-8418-499B-9835CE012F9B}"/>
              </a:ext>
            </a:extLst>
          </p:cNvPr>
          <p:cNvPicPr>
            <a:picLocks noChangeAspect="1"/>
          </p:cNvPicPr>
          <p:nvPr/>
        </p:nvPicPr>
        <p:blipFill>
          <a:blip r:embed="rId2"/>
          <a:stretch>
            <a:fillRect/>
          </a:stretch>
        </p:blipFill>
        <p:spPr>
          <a:xfrm>
            <a:off x="7473142" y="2561707"/>
            <a:ext cx="2448618" cy="2448618"/>
          </a:xfrm>
          <a:prstGeom prst="rect">
            <a:avLst/>
          </a:prstGeom>
        </p:spPr>
      </p:pic>
    </p:spTree>
    <p:extLst>
      <p:ext uri="{BB962C8B-B14F-4D97-AF65-F5344CB8AC3E}">
        <p14:creationId xmlns:p14="http://schemas.microsoft.com/office/powerpoint/2010/main" val="1434525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41B29-1077-ED42-8415-7CD07E454D96}"/>
              </a:ext>
            </a:extLst>
          </p:cNvPr>
          <p:cNvSpPr>
            <a:spLocks noGrp="1"/>
          </p:cNvSpPr>
          <p:nvPr>
            <p:ph type="title"/>
          </p:nvPr>
        </p:nvSpPr>
        <p:spPr/>
        <p:txBody>
          <a:bodyPr/>
          <a:lstStyle/>
          <a:p>
            <a:r>
              <a:rPr lang="el-GR" dirty="0" err="1"/>
              <a:t>Καινοτομια</a:t>
            </a:r>
            <a:r>
              <a:rPr lang="el-GR" dirty="0"/>
              <a:t> ΣΤΗΝ ΟΙΚΟΤΕΧΝΙΑ</a:t>
            </a:r>
          </a:p>
        </p:txBody>
      </p:sp>
      <p:sp>
        <p:nvSpPr>
          <p:cNvPr id="3" name="Θέση περιεχομένου 2">
            <a:extLst>
              <a:ext uri="{FF2B5EF4-FFF2-40B4-BE49-F238E27FC236}">
                <a16:creationId xmlns:a16="http://schemas.microsoft.com/office/drawing/2014/main" id="{78A2F17A-883D-84A8-C09C-4B205B53AFBE}"/>
              </a:ext>
            </a:extLst>
          </p:cNvPr>
          <p:cNvSpPr txBox="1">
            <a:spLocks/>
          </p:cNvSpPr>
          <p:nvPr/>
        </p:nvSpPr>
        <p:spPr>
          <a:xfrm>
            <a:off x="913795" y="2096064"/>
            <a:ext cx="10353762" cy="3695136"/>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mj-lt"/>
              <a:buAutoNum type="arabicPeriod"/>
            </a:pPr>
            <a:r>
              <a:rPr lang="el-GR" b="1" dirty="0"/>
              <a:t>Τεχνολογικές Καινοτομίες:</a:t>
            </a:r>
            <a:endParaRPr lang="el-GR" dirty="0"/>
          </a:p>
          <a:p>
            <a:pPr marL="742950" lvl="1" indent="-285750">
              <a:buFont typeface="+mj-lt"/>
              <a:buAutoNum type="arabicPeriod"/>
            </a:pPr>
            <a:r>
              <a:rPr lang="el-GR" dirty="0"/>
              <a:t>Εφαρμογή νέων τεχνολογιών, όπως το Ίντερνετ των Πραγμάτων (</a:t>
            </a:r>
            <a:r>
              <a:rPr lang="el-GR" dirty="0" err="1"/>
              <a:t>IoT</a:t>
            </a:r>
            <a:r>
              <a:rPr lang="el-GR" dirty="0"/>
              <a:t>) και η τεχνητή νοημοσύνη, μπορεί να βελτιώσει τις διαδικασίες παραγωγής και διαχείρισης αποθεμάτων, προσφέροντας έτσι αποτελεσματικότερη λειτουργία.</a:t>
            </a:r>
          </a:p>
          <a:p>
            <a:pPr>
              <a:buFont typeface="+mj-lt"/>
              <a:buAutoNum type="arabicPeriod"/>
            </a:pPr>
            <a:r>
              <a:rPr lang="el-GR" b="1" dirty="0" err="1"/>
              <a:t>Αειφορία</a:t>
            </a:r>
            <a:r>
              <a:rPr lang="el-GR" b="1" dirty="0"/>
              <a:t> και Περιβαλλοντική Καινοτομία:</a:t>
            </a:r>
            <a:endParaRPr lang="el-GR" dirty="0"/>
          </a:p>
          <a:p>
            <a:pPr marL="742950" lvl="1" indent="-285750">
              <a:buFont typeface="+mj-lt"/>
              <a:buAutoNum type="arabicPeriod"/>
            </a:pPr>
            <a:r>
              <a:rPr lang="el-GR" dirty="0"/>
              <a:t>Ενσωμάτωση βιώσιμων πρακτικών παραγωγής για τη μείωση της οικολογικής επίπτωσης και της κατανάλωσης πόρων.</a:t>
            </a:r>
          </a:p>
          <a:p>
            <a:pPr>
              <a:buFont typeface="+mj-lt"/>
              <a:buAutoNum type="arabicPeriod"/>
            </a:pPr>
            <a:r>
              <a:rPr lang="el-GR" b="1" dirty="0"/>
              <a:t>Καινοτομία στο Μάρκετινγκ:</a:t>
            </a:r>
            <a:endParaRPr lang="el-GR" dirty="0"/>
          </a:p>
          <a:p>
            <a:pPr marL="742950" lvl="1" indent="-285750">
              <a:buFont typeface="+mj-lt"/>
              <a:buAutoNum type="arabicPeriod"/>
            </a:pPr>
            <a:r>
              <a:rPr lang="el-GR" dirty="0"/>
              <a:t>Χρήση καινοτόμων μεθόδων προώθησης και πώλησης, όπως η ψηφιακή διαφήμιση και η δημιουργία εμπειριών πελατών.</a:t>
            </a:r>
          </a:p>
          <a:p>
            <a:pPr marL="0" indent="0">
              <a:buNone/>
            </a:pPr>
            <a:br>
              <a:rPr lang="el-GR" dirty="0"/>
            </a:br>
            <a:endParaRPr lang="el-GR" dirty="0"/>
          </a:p>
        </p:txBody>
      </p:sp>
    </p:spTree>
    <p:extLst>
      <p:ext uri="{BB962C8B-B14F-4D97-AF65-F5344CB8AC3E}">
        <p14:creationId xmlns:p14="http://schemas.microsoft.com/office/powerpoint/2010/main" val="1651151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241B29-1077-ED42-8415-7CD07E454D96}"/>
              </a:ext>
            </a:extLst>
          </p:cNvPr>
          <p:cNvSpPr>
            <a:spLocks noGrp="1"/>
          </p:cNvSpPr>
          <p:nvPr>
            <p:ph type="title"/>
          </p:nvPr>
        </p:nvSpPr>
        <p:spPr/>
        <p:txBody>
          <a:bodyPr/>
          <a:lstStyle/>
          <a:p>
            <a:r>
              <a:rPr lang="el-GR" dirty="0" err="1"/>
              <a:t>Καινοτομια</a:t>
            </a:r>
            <a:r>
              <a:rPr lang="el-GR" dirty="0"/>
              <a:t> ΣΤΗΝ ΟΙΚΟΤΕΧΝΙΑ - </a:t>
            </a:r>
            <a:r>
              <a:rPr lang="el-GR" dirty="0" err="1"/>
              <a:t>ΑνταγωνιστικΑ</a:t>
            </a:r>
            <a:r>
              <a:rPr lang="el-GR" dirty="0"/>
              <a:t> </a:t>
            </a:r>
            <a:r>
              <a:rPr lang="el-GR" dirty="0" err="1"/>
              <a:t>ΠλεονεκτΗματα</a:t>
            </a:r>
            <a:endParaRPr lang="el-GR" dirty="0"/>
          </a:p>
        </p:txBody>
      </p:sp>
      <p:sp>
        <p:nvSpPr>
          <p:cNvPr id="3" name="Θέση περιεχομένου 2">
            <a:extLst>
              <a:ext uri="{FF2B5EF4-FFF2-40B4-BE49-F238E27FC236}">
                <a16:creationId xmlns:a16="http://schemas.microsoft.com/office/drawing/2014/main" id="{78A2F17A-883D-84A8-C09C-4B205B53AFBE}"/>
              </a:ext>
            </a:extLst>
          </p:cNvPr>
          <p:cNvSpPr txBox="1">
            <a:spLocks/>
          </p:cNvSpPr>
          <p:nvPr/>
        </p:nvSpPr>
        <p:spPr>
          <a:xfrm>
            <a:off x="913795" y="2096064"/>
            <a:ext cx="10353762" cy="3695136"/>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buFont typeface="+mj-lt"/>
              <a:buAutoNum type="arabicPeriod"/>
            </a:pPr>
            <a:r>
              <a:rPr lang="el-GR" sz="1600" b="1" dirty="0">
                <a:latin typeface="Calibri" panose="020F0502020204030204" pitchFamily="34" charset="0"/>
                <a:cs typeface="Calibri" panose="020F0502020204030204" pitchFamily="34" charset="0"/>
              </a:rPr>
              <a:t>Ενίσχυση Ποιότητας Προϊόντων και Υπηρεσιών:</a:t>
            </a:r>
            <a:endParaRPr lang="el-GR" sz="1600" dirty="0">
              <a:latin typeface="Calibri" panose="020F0502020204030204" pitchFamily="34" charset="0"/>
              <a:cs typeface="Calibri" panose="020F0502020204030204" pitchFamily="34" charset="0"/>
            </a:endParaRPr>
          </a:p>
          <a:p>
            <a:pPr marL="742950" lvl="1" indent="-285750">
              <a:buFont typeface="+mj-lt"/>
              <a:buAutoNum type="arabicPeriod"/>
            </a:pPr>
            <a:r>
              <a:rPr lang="el-GR" sz="1600" dirty="0">
                <a:latin typeface="Calibri" panose="020F0502020204030204" pitchFamily="34" charset="0"/>
                <a:cs typeface="Calibri" panose="020F0502020204030204" pitchFamily="34" charset="0"/>
              </a:rPr>
              <a:t>Η καινοτομία επιτρέπει στις μικρές εκμεταλλεύσεις να προσφέρουν υψηλότερη ποιότητα προϊόντων και υπηρεσιών, καθιστώντας τις πιο ανταγωνιστικές.</a:t>
            </a:r>
          </a:p>
          <a:p>
            <a:pPr>
              <a:buFont typeface="+mj-lt"/>
              <a:buAutoNum type="arabicPeriod"/>
            </a:pPr>
            <a:r>
              <a:rPr lang="el-GR" sz="1600" b="1" dirty="0">
                <a:latin typeface="Calibri" panose="020F0502020204030204" pitchFamily="34" charset="0"/>
                <a:cs typeface="Calibri" panose="020F0502020204030204" pitchFamily="34" charset="0"/>
              </a:rPr>
              <a:t>Αυξημένη Παραγωγικότητα:</a:t>
            </a:r>
            <a:endParaRPr lang="el-GR" sz="1600" dirty="0">
              <a:latin typeface="Calibri" panose="020F0502020204030204" pitchFamily="34" charset="0"/>
              <a:cs typeface="Calibri" panose="020F0502020204030204" pitchFamily="34" charset="0"/>
            </a:endParaRPr>
          </a:p>
          <a:p>
            <a:pPr marL="742950" lvl="1" indent="-285750">
              <a:buFont typeface="+mj-lt"/>
              <a:buAutoNum type="arabicPeriod"/>
            </a:pPr>
            <a:r>
              <a:rPr lang="el-GR" sz="1600" dirty="0">
                <a:latin typeface="Calibri" panose="020F0502020204030204" pitchFamily="34" charset="0"/>
                <a:cs typeface="Calibri" panose="020F0502020204030204" pitchFamily="34" charset="0"/>
              </a:rPr>
              <a:t>Η εφαρμογή τεχνολογιών αυξάνει την παραγωγικότητα, επιτρέποντας την παραγωγή μεγαλύτερου όγκου προϊόντων ή την παροχή βελτιωμένων υπηρεσιών.</a:t>
            </a:r>
          </a:p>
          <a:p>
            <a:pPr>
              <a:buFont typeface="+mj-lt"/>
              <a:buAutoNum type="arabicPeriod"/>
            </a:pPr>
            <a:r>
              <a:rPr lang="el-GR" sz="1600" b="1" dirty="0">
                <a:latin typeface="Calibri" panose="020F0502020204030204" pitchFamily="34" charset="0"/>
                <a:cs typeface="Calibri" panose="020F0502020204030204" pitchFamily="34" charset="0"/>
              </a:rPr>
              <a:t>Στρατηγική Διαχείριση Κόστους:</a:t>
            </a:r>
            <a:endParaRPr lang="el-GR" sz="1600" dirty="0">
              <a:latin typeface="Calibri" panose="020F0502020204030204" pitchFamily="34" charset="0"/>
              <a:cs typeface="Calibri" panose="020F0502020204030204" pitchFamily="34" charset="0"/>
            </a:endParaRPr>
          </a:p>
          <a:p>
            <a:pPr marL="742950" lvl="1" indent="-285750">
              <a:buFont typeface="+mj-lt"/>
              <a:buAutoNum type="arabicPeriod"/>
            </a:pPr>
            <a:r>
              <a:rPr lang="el-GR" sz="1600" dirty="0">
                <a:latin typeface="Calibri" panose="020F0502020204030204" pitchFamily="34" charset="0"/>
                <a:cs typeface="Calibri" panose="020F0502020204030204" pitchFamily="34" charset="0"/>
              </a:rPr>
              <a:t>Η καινοτομία επιτρέπει την εξοικονόμηση κόστους μέσω της αυτοματοποίησης και της βελτίωσης της απόδοσης.</a:t>
            </a:r>
          </a:p>
          <a:p>
            <a:pPr>
              <a:buFont typeface="+mj-lt"/>
              <a:buAutoNum type="arabicPeriod"/>
            </a:pPr>
            <a:r>
              <a:rPr lang="el-GR" sz="1600" b="1" dirty="0">
                <a:latin typeface="Calibri" panose="020F0502020204030204" pitchFamily="34" charset="0"/>
                <a:cs typeface="Calibri" panose="020F0502020204030204" pitchFamily="34" charset="0"/>
              </a:rPr>
              <a:t>Ενίσχυση Εμπειρίας Πελατών:</a:t>
            </a:r>
            <a:endParaRPr lang="el-GR" sz="1600" dirty="0">
              <a:latin typeface="Calibri" panose="020F0502020204030204" pitchFamily="34" charset="0"/>
              <a:cs typeface="Calibri" panose="020F0502020204030204" pitchFamily="34" charset="0"/>
            </a:endParaRPr>
          </a:p>
          <a:p>
            <a:pPr marL="742950" lvl="1" indent="-285750">
              <a:buFont typeface="+mj-lt"/>
              <a:buAutoNum type="arabicPeriod"/>
            </a:pPr>
            <a:r>
              <a:rPr lang="el-GR" sz="1600" dirty="0">
                <a:latin typeface="Calibri" panose="020F0502020204030204" pitchFamily="34" charset="0"/>
                <a:cs typeface="Calibri" panose="020F0502020204030204" pitchFamily="34" charset="0"/>
              </a:rPr>
              <a:t>Η χρήση καινοτόμων μεθόδων μάρκετινγκ και εξυπηρέτησης πελατών μπορεί να ενισχύσει την εμπειρία του πελάτη και να δημιουργήσει πιστότητα.</a:t>
            </a:r>
          </a:p>
          <a:p>
            <a:pPr marL="0" indent="0">
              <a:buNone/>
            </a:pPr>
            <a:br>
              <a:rPr lang="el-GR" sz="1600" dirty="0">
                <a:latin typeface="Calibri" panose="020F0502020204030204" pitchFamily="34" charset="0"/>
                <a:cs typeface="Calibri" panose="020F0502020204030204" pitchFamily="34" charset="0"/>
              </a:rPr>
            </a:br>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1531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EF797C-5423-9531-8E0E-FC25C6D0B43A}"/>
              </a:ext>
            </a:extLst>
          </p:cNvPr>
          <p:cNvSpPr>
            <a:spLocks noGrp="1"/>
          </p:cNvSpPr>
          <p:nvPr>
            <p:ph type="title"/>
          </p:nvPr>
        </p:nvSpPr>
        <p:spPr/>
        <p:txBody>
          <a:bodyPr/>
          <a:lstStyle/>
          <a:p>
            <a:r>
              <a:rPr lang="el-GR" dirty="0"/>
              <a:t>ΚΑΤΗΓΟΡΙΕΣ ΚΑΙΝΟΤΟΜΙΑΣ</a:t>
            </a:r>
          </a:p>
        </p:txBody>
      </p:sp>
      <p:graphicFrame>
        <p:nvGraphicFramePr>
          <p:cNvPr id="4" name="Διάγραμμα 3">
            <a:extLst>
              <a:ext uri="{FF2B5EF4-FFF2-40B4-BE49-F238E27FC236}">
                <a16:creationId xmlns:a16="http://schemas.microsoft.com/office/drawing/2014/main" id="{F42B90F3-80DB-1215-7C6C-4163003C3057}"/>
              </a:ext>
            </a:extLst>
          </p:cNvPr>
          <p:cNvGraphicFramePr/>
          <p:nvPr>
            <p:extLst>
              <p:ext uri="{D42A27DB-BD31-4B8C-83A1-F6EECF244321}">
                <p14:modId xmlns:p14="http://schemas.microsoft.com/office/powerpoint/2010/main" val="2341384823"/>
              </p:ext>
            </p:extLst>
          </p:nvPr>
        </p:nvGraphicFramePr>
        <p:xfrm>
          <a:off x="913795" y="2096064"/>
          <a:ext cx="10353762" cy="369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09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EF797C-5423-9531-8E0E-FC25C6D0B43A}"/>
              </a:ext>
            </a:extLst>
          </p:cNvPr>
          <p:cNvSpPr>
            <a:spLocks noGrp="1"/>
          </p:cNvSpPr>
          <p:nvPr>
            <p:ph type="title"/>
          </p:nvPr>
        </p:nvSpPr>
        <p:spPr/>
        <p:txBody>
          <a:bodyPr/>
          <a:lstStyle/>
          <a:p>
            <a:r>
              <a:rPr lang="el-GR" dirty="0"/>
              <a:t>ΚΑΤΗΓΟΡΙΕΣ ΚΑΙΝΟΤΟΜΙΑΣ</a:t>
            </a:r>
          </a:p>
        </p:txBody>
      </p:sp>
      <p:graphicFrame>
        <p:nvGraphicFramePr>
          <p:cNvPr id="4" name="Διάγραμμα 3">
            <a:extLst>
              <a:ext uri="{FF2B5EF4-FFF2-40B4-BE49-F238E27FC236}">
                <a16:creationId xmlns:a16="http://schemas.microsoft.com/office/drawing/2014/main" id="{F42B90F3-80DB-1215-7C6C-4163003C3057}"/>
              </a:ext>
            </a:extLst>
          </p:cNvPr>
          <p:cNvGraphicFramePr/>
          <p:nvPr>
            <p:extLst>
              <p:ext uri="{D42A27DB-BD31-4B8C-83A1-F6EECF244321}">
                <p14:modId xmlns:p14="http://schemas.microsoft.com/office/powerpoint/2010/main" val="1094789613"/>
              </p:ext>
            </p:extLst>
          </p:nvPr>
        </p:nvGraphicFramePr>
        <p:xfrm>
          <a:off x="913795" y="2096064"/>
          <a:ext cx="10353762" cy="369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5191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EF797C-5423-9531-8E0E-FC25C6D0B43A}"/>
              </a:ext>
            </a:extLst>
          </p:cNvPr>
          <p:cNvSpPr>
            <a:spLocks noGrp="1"/>
          </p:cNvSpPr>
          <p:nvPr>
            <p:ph type="title"/>
          </p:nvPr>
        </p:nvSpPr>
        <p:spPr/>
        <p:txBody>
          <a:bodyPr/>
          <a:lstStyle/>
          <a:p>
            <a:r>
              <a:rPr lang="el-GR" dirty="0"/>
              <a:t>ΚΑΤΗΓΟΡΙΕΣ ΚΑΙΝΟΤΟΜΙΑΣ</a:t>
            </a:r>
          </a:p>
        </p:txBody>
      </p:sp>
      <p:graphicFrame>
        <p:nvGraphicFramePr>
          <p:cNvPr id="4" name="Διάγραμμα 3">
            <a:extLst>
              <a:ext uri="{FF2B5EF4-FFF2-40B4-BE49-F238E27FC236}">
                <a16:creationId xmlns:a16="http://schemas.microsoft.com/office/drawing/2014/main" id="{F42B90F3-80DB-1215-7C6C-4163003C3057}"/>
              </a:ext>
            </a:extLst>
          </p:cNvPr>
          <p:cNvGraphicFramePr/>
          <p:nvPr>
            <p:extLst>
              <p:ext uri="{D42A27DB-BD31-4B8C-83A1-F6EECF244321}">
                <p14:modId xmlns:p14="http://schemas.microsoft.com/office/powerpoint/2010/main" val="4067474592"/>
              </p:ext>
            </p:extLst>
          </p:nvPr>
        </p:nvGraphicFramePr>
        <p:xfrm>
          <a:off x="913795" y="2096064"/>
          <a:ext cx="10353762" cy="369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48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EF797C-5423-9531-8E0E-FC25C6D0B43A}"/>
              </a:ext>
            </a:extLst>
          </p:cNvPr>
          <p:cNvSpPr>
            <a:spLocks noGrp="1"/>
          </p:cNvSpPr>
          <p:nvPr>
            <p:ph type="title"/>
          </p:nvPr>
        </p:nvSpPr>
        <p:spPr/>
        <p:txBody>
          <a:bodyPr/>
          <a:lstStyle/>
          <a:p>
            <a:r>
              <a:rPr lang="el-GR" dirty="0"/>
              <a:t>ΚΑΤΗΓΟΡΙΕΣ ΚΑΙΝΟΤΟΜΙΑΣ</a:t>
            </a:r>
          </a:p>
        </p:txBody>
      </p:sp>
      <p:graphicFrame>
        <p:nvGraphicFramePr>
          <p:cNvPr id="4" name="Διάγραμμα 3">
            <a:extLst>
              <a:ext uri="{FF2B5EF4-FFF2-40B4-BE49-F238E27FC236}">
                <a16:creationId xmlns:a16="http://schemas.microsoft.com/office/drawing/2014/main" id="{F42B90F3-80DB-1215-7C6C-4163003C3057}"/>
              </a:ext>
            </a:extLst>
          </p:cNvPr>
          <p:cNvGraphicFramePr/>
          <p:nvPr>
            <p:extLst>
              <p:ext uri="{D42A27DB-BD31-4B8C-83A1-F6EECF244321}">
                <p14:modId xmlns:p14="http://schemas.microsoft.com/office/powerpoint/2010/main" val="1908602273"/>
              </p:ext>
            </p:extLst>
          </p:nvPr>
        </p:nvGraphicFramePr>
        <p:xfrm>
          <a:off x="913795" y="2096064"/>
          <a:ext cx="10353762" cy="3695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2931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0"/>
            <a:ext cx="10515600" cy="1043189"/>
          </a:xfrm>
        </p:spPr>
        <p:txBody>
          <a:bodyPr>
            <a:normAutofit/>
          </a:bodyPr>
          <a:lstStyle/>
          <a:p>
            <a:pPr algn="ctr"/>
            <a:r>
              <a:rPr lang="el-GR" sz="4000" b="1" dirty="0">
                <a:latin typeface="Times New Roman" panose="02020603050405020304" pitchFamily="18" charset="0"/>
                <a:cs typeface="Times New Roman" panose="02020603050405020304" pitchFamily="18" charset="0"/>
              </a:rPr>
              <a:t>ΠΟΛΥΛΕΙΤΟΥΡΓΙΚΑ ΑΓΡΟΚΤΗΜΑΤΑ</a:t>
            </a:r>
            <a:endParaRPr lang="el-GR"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4096" y="1043188"/>
            <a:ext cx="10619704" cy="5383369"/>
          </a:xfrm>
        </p:spPr>
        <p:txBody>
          <a:bodyPr>
            <a:normAutofit fontScale="92500" lnSpcReduction="10000"/>
          </a:bodyPr>
          <a:lstStyle/>
          <a:p>
            <a:r>
              <a:rPr lang="el-GR" dirty="0">
                <a:latin typeface="Calibri" panose="020F0502020204030204" pitchFamily="34" charset="0"/>
                <a:cs typeface="Calibri" panose="020F0502020204030204" pitchFamily="34" charset="0"/>
              </a:rPr>
              <a:t>Τα </a:t>
            </a:r>
            <a:r>
              <a:rPr lang="el-GR" dirty="0" err="1">
                <a:latin typeface="Calibri" panose="020F0502020204030204" pitchFamily="34" charset="0"/>
                <a:cs typeface="Calibri" panose="020F0502020204030204" pitchFamily="34" charset="0"/>
              </a:rPr>
              <a:t>πολυλειτουργικά</a:t>
            </a:r>
            <a:r>
              <a:rPr lang="el-GR" dirty="0">
                <a:latin typeface="Calibri" panose="020F0502020204030204" pitchFamily="34" charset="0"/>
                <a:cs typeface="Calibri" panose="020F0502020204030204" pitchFamily="34" charset="0"/>
              </a:rPr>
              <a:t> αγροκτήματα αποτελούν ένα ακόμη κεφάλαιο στην ιστορία της καινοτομίας στην οικοτεχνία. Εκτός από την παραγωγή τροφίμων, αυτά τα αγροκτήματα υιοθετούν επιπλέον λειτουργίες, όπως τον εκπαιδευτικό τουρισμό, την παραγωγή βιώσιμης ενέργειας και την περιβαλλοντική διαχείριση.</a:t>
            </a:r>
          </a:p>
          <a:p>
            <a:pPr marL="0" indent="0">
              <a:buNone/>
            </a:pPr>
            <a:r>
              <a:rPr lang="el-GR" sz="1800" b="0" i="0" dirty="0">
                <a:effectLst/>
                <a:latin typeface="Calibri" panose="020F0502020204030204" pitchFamily="34" charset="0"/>
              </a:rPr>
              <a:t>Στόχος του </a:t>
            </a:r>
            <a:r>
              <a:rPr lang="el-GR" sz="1800" b="0" i="0" dirty="0" err="1">
                <a:effectLst/>
                <a:latin typeface="Calibri" panose="020F0502020204030204" pitchFamily="34" charset="0"/>
              </a:rPr>
              <a:t>Πολυλειτουγικού</a:t>
            </a:r>
            <a:r>
              <a:rPr lang="el-GR" sz="1800" b="0" i="0" dirty="0">
                <a:effectLst/>
                <a:latin typeface="Calibri" panose="020F0502020204030204" pitchFamily="34" charset="0"/>
              </a:rPr>
              <a:t> Αγροκτήματος είναι:</a:t>
            </a:r>
          </a:p>
          <a:p>
            <a:r>
              <a:rPr lang="el-GR" sz="1800" b="0" i="0" dirty="0">
                <a:effectLst/>
                <a:latin typeface="Calibri" panose="020F0502020204030204" pitchFamily="34" charset="0"/>
              </a:rPr>
              <a:t>α) Η επιστροφή στον τρόπο λειτουργίας της ελληνικής παραδοσιακής οικογένειας.</a:t>
            </a:r>
          </a:p>
          <a:p>
            <a:r>
              <a:rPr lang="el-GR" sz="1800" b="0" i="0" dirty="0">
                <a:effectLst/>
                <a:latin typeface="Calibri" panose="020F0502020204030204" pitchFamily="34" charset="0"/>
              </a:rPr>
              <a:t>β) Η γνωριμία με παραδοσιακά επαγγέλματα, ντόπιες καλλιεργητικές μεθόδους παραγωγής και παραγωγικές διαδικασίες, οι οποίες σπανίζουν ή έχουν εκλείψει.</a:t>
            </a:r>
          </a:p>
          <a:p>
            <a:r>
              <a:rPr lang="el-GR" sz="1800" b="0" i="0" dirty="0">
                <a:effectLst/>
                <a:latin typeface="Calibri" panose="020F0502020204030204" pitchFamily="34" charset="0"/>
              </a:rPr>
              <a:t>γ) Η γνωριμία με τις ασχολίες και τις συνήθειες της καθημερινής ζωής των κατοίκων μιας περιοχής, τα ήθη και τα έθιμα, καθώς και τη ζεστή ανθρώπινη ελληνική φιλοξενία.</a:t>
            </a:r>
          </a:p>
          <a:p>
            <a:r>
              <a:rPr lang="el-GR" sz="1800" b="0" i="0" dirty="0">
                <a:effectLst/>
                <a:latin typeface="Calibri" panose="020F0502020204030204" pitchFamily="34" charset="0"/>
              </a:rPr>
              <a:t>δ) Η ευαισθητοποίηση γύρω από τα θέματα της προστασίας του περιβάλλοντος και της </a:t>
            </a:r>
            <a:r>
              <a:rPr lang="el-GR" sz="1800" b="0" i="0" dirty="0" err="1">
                <a:effectLst/>
                <a:latin typeface="Calibri" panose="020F0502020204030204" pitchFamily="34" charset="0"/>
              </a:rPr>
              <a:t>αυτόχθονης</a:t>
            </a:r>
            <a:r>
              <a:rPr lang="el-GR" sz="1800" b="0" i="0" dirty="0">
                <a:effectLst/>
                <a:latin typeface="Calibri" panose="020F0502020204030204" pitchFamily="34" charset="0"/>
              </a:rPr>
              <a:t> χλωρίδας και πανίδας.</a:t>
            </a:r>
          </a:p>
          <a:p>
            <a:r>
              <a:rPr lang="el-GR" sz="1800" b="0" i="0" dirty="0">
                <a:effectLst/>
                <a:latin typeface="Calibri" panose="020F0502020204030204" pitchFamily="34" charset="0"/>
              </a:rPr>
              <a:t>ε) Η γνωριμία με τα πολιτισμικά στοιχεία μιας περιοχής, μέσα από την οργάνωση επισκέψεων σε ιστορικά και λοιπά τοπικά αξιοθέατα, καθώς και τη συμμετοχή σε υπαίθριες δραστηριότητες αναψυχής.</a:t>
            </a:r>
            <a:r>
              <a:rPr lang="el-GR" dirty="0"/>
              <a:t> </a:t>
            </a:r>
            <a:br>
              <a:rPr lang="el-GR" dirty="0"/>
            </a:br>
            <a:endParaRPr lang="el-GR" dirty="0">
              <a:latin typeface="Calibri" panose="020F0502020204030204" pitchFamily="34" charset="0"/>
              <a:cs typeface="Calibri" panose="020F0502020204030204" pitchFamily="34" charset="0"/>
            </a:endParaRPr>
          </a:p>
          <a:p>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6046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85B650-36B5-AA9C-D526-86D8DA264EDA}"/>
              </a:ext>
            </a:extLst>
          </p:cNvPr>
          <p:cNvSpPr>
            <a:spLocks noGrp="1"/>
          </p:cNvSpPr>
          <p:nvPr>
            <p:ph type="title"/>
          </p:nvPr>
        </p:nvSpPr>
        <p:spPr/>
        <p:txBody>
          <a:bodyPr/>
          <a:lstStyle/>
          <a:p>
            <a:r>
              <a:rPr lang="el-GR" sz="3600" b="1" dirty="0">
                <a:latin typeface="Times New Roman" panose="02020603050405020304" pitchFamily="18" charset="0"/>
                <a:cs typeface="Times New Roman" panose="02020603050405020304" pitchFamily="18" charset="0"/>
              </a:rPr>
              <a:t>ΠΟΛΥΛΕΙΤΟΥΡΓΙΚΑ ΑΓΡΟΚΤΗΜΑΤΑ</a:t>
            </a:r>
            <a:endParaRPr lang="el-GR" dirty="0"/>
          </a:p>
        </p:txBody>
      </p:sp>
      <p:sp>
        <p:nvSpPr>
          <p:cNvPr id="3" name="Θέση περιεχομένου 2">
            <a:extLst>
              <a:ext uri="{FF2B5EF4-FFF2-40B4-BE49-F238E27FC236}">
                <a16:creationId xmlns:a16="http://schemas.microsoft.com/office/drawing/2014/main" id="{5D1CEED8-E171-E52D-12F9-7E747F977C90}"/>
              </a:ext>
            </a:extLst>
          </p:cNvPr>
          <p:cNvSpPr>
            <a:spLocks noGrp="1"/>
          </p:cNvSpPr>
          <p:nvPr>
            <p:ph idx="1"/>
          </p:nvPr>
        </p:nvSpPr>
        <p:spPr/>
        <p:txBody>
          <a:bodyPr>
            <a:normAutofit fontScale="77500" lnSpcReduction="20000"/>
          </a:bodyPr>
          <a:lstStyle/>
          <a:p>
            <a:pPr algn="just"/>
            <a:r>
              <a:rPr lang="el-GR" sz="1800" b="0" i="0" dirty="0">
                <a:effectLst/>
                <a:latin typeface="Calibri" panose="020F0502020204030204" pitchFamily="34" charset="0"/>
                <a:cs typeface="Calibri" panose="020F0502020204030204" pitchFamily="34" charset="0"/>
              </a:rPr>
              <a:t>Το κάθε </a:t>
            </a:r>
            <a:r>
              <a:rPr lang="el-GR" sz="1800" b="0" i="0" dirty="0" err="1">
                <a:effectLst/>
                <a:latin typeface="Calibri" panose="020F0502020204030204" pitchFamily="34" charset="0"/>
                <a:cs typeface="Calibri" panose="020F0502020204030204" pitchFamily="34" charset="0"/>
              </a:rPr>
              <a:t>Πολυλειτουργικό</a:t>
            </a:r>
            <a:r>
              <a:rPr lang="el-GR" sz="1800" b="0" i="0" dirty="0">
                <a:effectLst/>
                <a:latin typeface="Calibri" panose="020F0502020204030204" pitchFamily="34" charset="0"/>
                <a:cs typeface="Calibri" panose="020F0502020204030204" pitchFamily="34" charset="0"/>
              </a:rPr>
              <a:t> Αγρόκτημα μπορεί, εφόσον διαθέτει τις κατάλληλες υποδομές και δυνατότητες, μπορεί </a:t>
            </a:r>
            <a:r>
              <a:rPr lang="el-GR" sz="1800" dirty="0">
                <a:effectLst/>
                <a:latin typeface="Calibri" panose="020F0502020204030204" pitchFamily="34" charset="0"/>
                <a:cs typeface="Calibri" panose="020F0502020204030204" pitchFamily="34" charset="0"/>
              </a:rPr>
              <a:t>να χαρακτηρίζεται (προαιρετικά) από έναν ή περισσότερους από τους ακόλουθους προσανατολισμούς που υποδηλώνει/</a:t>
            </a:r>
            <a:r>
              <a:rPr lang="el-GR" sz="1800" dirty="0" err="1">
                <a:effectLst/>
                <a:latin typeface="Calibri" panose="020F0502020204030204" pitchFamily="34" charset="0"/>
                <a:cs typeface="Calibri" panose="020F0502020204030204" pitchFamily="34" charset="0"/>
              </a:rPr>
              <a:t>ουν</a:t>
            </a:r>
            <a:r>
              <a:rPr lang="el-GR" sz="1800" dirty="0">
                <a:effectLst/>
                <a:latin typeface="Calibri" panose="020F0502020204030204" pitchFamily="34" charset="0"/>
                <a:cs typeface="Calibri" panose="020F0502020204030204" pitchFamily="34" charset="0"/>
              </a:rPr>
              <a:t> τον/τους τομέα/</a:t>
            </a:r>
            <a:r>
              <a:rPr lang="el-GR" sz="1800" dirty="0" err="1">
                <a:effectLst/>
                <a:latin typeface="Calibri" panose="020F0502020204030204" pitchFamily="34" charset="0"/>
                <a:cs typeface="Calibri" panose="020F0502020204030204" pitchFamily="34" charset="0"/>
              </a:rPr>
              <a:t>είς</a:t>
            </a:r>
            <a:r>
              <a:rPr lang="el-GR" sz="1800" dirty="0">
                <a:effectLst/>
                <a:latin typeface="Calibri" panose="020F0502020204030204" pitchFamily="34" charset="0"/>
                <a:cs typeface="Calibri" panose="020F0502020204030204" pitchFamily="34" charset="0"/>
              </a:rPr>
              <a:t> της κύριας δραστηριότητάς του:</a:t>
            </a:r>
          </a:p>
          <a:p>
            <a:r>
              <a:rPr lang="el-GR" sz="1600" b="1" dirty="0">
                <a:effectLst/>
                <a:latin typeface="Calibri" panose="020F0502020204030204" pitchFamily="34" charset="0"/>
                <a:cs typeface="Calibri" panose="020F0502020204030204" pitchFamily="34" charset="0"/>
              </a:rPr>
              <a:t>α)</a:t>
            </a:r>
            <a:r>
              <a:rPr lang="el-GR" sz="1600" dirty="0">
                <a:effectLst/>
                <a:latin typeface="Calibri" panose="020F0502020204030204" pitchFamily="34" charset="0"/>
                <a:cs typeface="Calibri" panose="020F0502020204030204" pitchFamily="34" charset="0"/>
              </a:rPr>
              <a:t> </a:t>
            </a:r>
            <a:r>
              <a:rPr lang="el-GR" sz="1600" b="1" dirty="0">
                <a:effectLst/>
                <a:latin typeface="Calibri" panose="020F0502020204030204" pitchFamily="34" charset="0"/>
                <a:cs typeface="Calibri" panose="020F0502020204030204" pitchFamily="34" charset="0"/>
              </a:rPr>
              <a:t>Γεωργικό</a:t>
            </a:r>
            <a:r>
              <a:rPr lang="el-GR" sz="1600" dirty="0">
                <a:effectLst/>
                <a:latin typeface="Calibri" panose="020F0502020204030204" pitchFamily="34" charset="0"/>
                <a:cs typeface="Calibri" panose="020F0502020204030204" pitchFamily="34" charset="0"/>
              </a:rPr>
              <a:t> (φυτικής ή ζωικής κατεύθυνσης) εφόσον δραστηριοποιείται κυρίως στην αγροτική δραστηριότητα και στην οικοτεχνία,</a:t>
            </a:r>
            <a:br>
              <a:rPr lang="el-GR" sz="1600" dirty="0">
                <a:effectLst/>
                <a:latin typeface="Calibri" panose="020F0502020204030204" pitchFamily="34" charset="0"/>
                <a:cs typeface="Calibri" panose="020F0502020204030204" pitchFamily="34" charset="0"/>
              </a:rPr>
            </a:br>
            <a:r>
              <a:rPr lang="el-GR" sz="1600" b="1" dirty="0">
                <a:effectLst/>
                <a:latin typeface="Calibri" panose="020F0502020204030204" pitchFamily="34" charset="0"/>
                <a:cs typeface="Calibri" panose="020F0502020204030204" pitchFamily="34" charset="0"/>
              </a:rPr>
              <a:t>β) Καινοτόμο</a:t>
            </a:r>
            <a:r>
              <a:rPr lang="el-GR" sz="1600" dirty="0">
                <a:effectLst/>
                <a:latin typeface="Calibri" panose="020F0502020204030204" pitchFamily="34" charset="0"/>
                <a:cs typeface="Calibri" panose="020F0502020204030204" pitchFamily="34" charset="0"/>
              </a:rPr>
              <a:t>, εφόσον δραστηριοποιείται κυρίως στην εφαρμογή καινοτόμων πρακτικών και τεχνικών,</a:t>
            </a:r>
            <a:br>
              <a:rPr lang="el-GR" sz="1600" dirty="0">
                <a:effectLst/>
                <a:latin typeface="Calibri" panose="020F0502020204030204" pitchFamily="34" charset="0"/>
                <a:cs typeface="Calibri" panose="020F0502020204030204" pitchFamily="34" charset="0"/>
              </a:rPr>
            </a:br>
            <a:r>
              <a:rPr lang="el-GR" sz="1600" b="1" dirty="0">
                <a:effectLst/>
                <a:latin typeface="Calibri" panose="020F0502020204030204" pitchFamily="34" charset="0"/>
                <a:cs typeface="Calibri" panose="020F0502020204030204" pitchFamily="34" charset="0"/>
              </a:rPr>
              <a:t>γ)</a:t>
            </a:r>
            <a:r>
              <a:rPr lang="el-GR" sz="1600" dirty="0">
                <a:effectLst/>
                <a:latin typeface="Calibri" panose="020F0502020204030204" pitchFamily="34" charset="0"/>
                <a:cs typeface="Calibri" panose="020F0502020204030204" pitchFamily="34" charset="0"/>
              </a:rPr>
              <a:t> </a:t>
            </a:r>
            <a:r>
              <a:rPr lang="el-GR" sz="1600" b="1" dirty="0">
                <a:effectLst/>
                <a:latin typeface="Calibri" panose="020F0502020204030204" pitchFamily="34" charset="0"/>
                <a:cs typeface="Calibri" panose="020F0502020204030204" pitchFamily="34" charset="0"/>
              </a:rPr>
              <a:t>Περιβαλλοντικό</a:t>
            </a:r>
            <a:r>
              <a:rPr lang="el-GR" sz="1600" dirty="0">
                <a:effectLst/>
                <a:latin typeface="Calibri" panose="020F0502020204030204" pitchFamily="34" charset="0"/>
                <a:cs typeface="Calibri" panose="020F0502020204030204" pitchFamily="34" charset="0"/>
              </a:rPr>
              <a:t>, εφόσον δραστηριοποιείται κυρίως σε </a:t>
            </a:r>
            <a:r>
              <a:rPr lang="el-GR" sz="1600" dirty="0" err="1">
                <a:effectLst/>
                <a:latin typeface="Calibri" panose="020F0502020204030204" pitchFamily="34" charset="0"/>
                <a:cs typeface="Calibri" panose="020F0502020204030204" pitchFamily="34" charset="0"/>
              </a:rPr>
              <a:t>φιλοπεριβαλλοντικές</a:t>
            </a:r>
            <a:r>
              <a:rPr lang="el-GR" sz="1600" dirty="0">
                <a:effectLst/>
                <a:latin typeface="Calibri" panose="020F0502020204030204" pitchFamily="34" charset="0"/>
                <a:cs typeface="Calibri" panose="020F0502020204030204" pitchFamily="34" charset="0"/>
              </a:rPr>
              <a:t> δράσεις και δράσεις διατήρησης της βιοποικιλότητας,</a:t>
            </a:r>
            <a:br>
              <a:rPr lang="el-GR" sz="1600" dirty="0">
                <a:effectLst/>
                <a:latin typeface="Calibri" panose="020F0502020204030204" pitchFamily="34" charset="0"/>
                <a:cs typeface="Calibri" panose="020F0502020204030204" pitchFamily="34" charset="0"/>
              </a:rPr>
            </a:br>
            <a:r>
              <a:rPr lang="el-GR" sz="1600" b="1" dirty="0">
                <a:effectLst/>
                <a:latin typeface="Calibri" panose="020F0502020204030204" pitchFamily="34" charset="0"/>
                <a:cs typeface="Calibri" panose="020F0502020204030204" pitchFamily="34" charset="0"/>
              </a:rPr>
              <a:t>δ)</a:t>
            </a:r>
            <a:r>
              <a:rPr lang="el-GR" sz="1600" dirty="0">
                <a:effectLst/>
                <a:latin typeface="Calibri" panose="020F0502020204030204" pitchFamily="34" charset="0"/>
                <a:cs typeface="Calibri" panose="020F0502020204030204" pitchFamily="34" charset="0"/>
              </a:rPr>
              <a:t> </a:t>
            </a:r>
            <a:r>
              <a:rPr lang="el-GR" sz="1600" b="1" dirty="0">
                <a:effectLst/>
                <a:latin typeface="Calibri" panose="020F0502020204030204" pitchFamily="34" charset="0"/>
                <a:cs typeface="Calibri" panose="020F0502020204030204" pitchFamily="34" charset="0"/>
              </a:rPr>
              <a:t>Πολιτιστικό/πολιτισμικό </a:t>
            </a:r>
            <a:r>
              <a:rPr lang="el-GR" sz="1600" dirty="0">
                <a:effectLst/>
                <a:latin typeface="Calibri" panose="020F0502020204030204" pitchFamily="34" charset="0"/>
                <a:cs typeface="Calibri" panose="020F0502020204030204" pitchFamily="34" charset="0"/>
              </a:rPr>
              <a:t>εφόσον δραστηριοποιείται κυρίως στη γνωριμία με την ιστορία, τον πολιτισμό και τις παραδόσεις της ευρύτερης περιοχής και</a:t>
            </a:r>
            <a:br>
              <a:rPr lang="el-GR" sz="1600" dirty="0">
                <a:effectLst/>
                <a:latin typeface="Calibri" panose="020F0502020204030204" pitchFamily="34" charset="0"/>
                <a:cs typeface="Calibri" panose="020F0502020204030204" pitchFamily="34" charset="0"/>
              </a:rPr>
            </a:br>
            <a:r>
              <a:rPr lang="el-GR" sz="1600" b="1" dirty="0">
                <a:effectLst/>
                <a:latin typeface="Calibri" panose="020F0502020204030204" pitchFamily="34" charset="0"/>
                <a:cs typeface="Calibri" panose="020F0502020204030204" pitchFamily="34" charset="0"/>
              </a:rPr>
              <a:t>ε)</a:t>
            </a:r>
            <a:r>
              <a:rPr lang="el-GR" sz="1600" dirty="0">
                <a:effectLst/>
                <a:latin typeface="Calibri" panose="020F0502020204030204" pitchFamily="34" charset="0"/>
                <a:cs typeface="Calibri" panose="020F0502020204030204" pitchFamily="34" charset="0"/>
              </a:rPr>
              <a:t> </a:t>
            </a:r>
            <a:r>
              <a:rPr lang="el-GR" sz="1600" b="1" dirty="0">
                <a:effectLst/>
                <a:latin typeface="Calibri" panose="020F0502020204030204" pitchFamily="34" charset="0"/>
                <a:cs typeface="Calibri" panose="020F0502020204030204" pitchFamily="34" charset="0"/>
              </a:rPr>
              <a:t>Γαστρονομικό</a:t>
            </a:r>
            <a:r>
              <a:rPr lang="el-GR" sz="1600" dirty="0">
                <a:effectLst/>
                <a:latin typeface="Calibri" panose="020F0502020204030204" pitchFamily="34" charset="0"/>
                <a:cs typeface="Calibri" panose="020F0502020204030204" pitchFamily="34" charset="0"/>
              </a:rPr>
              <a:t>, εφόσον δραστηριοποιείται κυρίως στην ανάδειξη της τοπικής κουζίνας ή της Μεσογειακής διατροφής.</a:t>
            </a:r>
          </a:p>
          <a:p>
            <a:r>
              <a:rPr lang="el-GR" sz="1600" b="0" i="0" dirty="0">
                <a:effectLst/>
                <a:latin typeface="Calibri" panose="020F0502020204030204" pitchFamily="34" charset="0"/>
              </a:rPr>
              <a:t>Μπ</a:t>
            </a:r>
            <a:r>
              <a:rPr lang="el-GR" sz="1600" dirty="0">
                <a:effectLst/>
                <a:latin typeface="Calibri" panose="020F0502020204030204" pitchFamily="34" charset="0"/>
              </a:rPr>
              <a:t>ορεί να :</a:t>
            </a:r>
            <a:endParaRPr lang="el-GR" sz="1800" b="0" i="0" dirty="0">
              <a:effectLst/>
              <a:latin typeface="Calibri" panose="020F0502020204030204" pitchFamily="34" charset="0"/>
            </a:endParaRPr>
          </a:p>
          <a:p>
            <a:pPr lvl="1"/>
            <a:r>
              <a:rPr lang="el-GR" sz="1600" b="0" i="0" dirty="0">
                <a:effectLst/>
                <a:latin typeface="Calibri" panose="020F0502020204030204" pitchFamily="34" charset="0"/>
              </a:rPr>
              <a:t>αναπτύσσει δραστηριότητες εκπαίδευσης, καθώς και αθλητισμού. </a:t>
            </a:r>
          </a:p>
          <a:p>
            <a:pPr lvl="1"/>
            <a:r>
              <a:rPr lang="el-GR" sz="1600" b="0" i="0" dirty="0">
                <a:effectLst/>
                <a:latin typeface="Calibri" panose="020F0502020204030204" pitchFamily="34" charset="0"/>
              </a:rPr>
              <a:t>Δύναται να δημιουργεί συνεργατικές δράσεις με τις γειτνιάζουσες παραγωγικές μονάδες γεωργίας, κτηνοτροφίας, </a:t>
            </a:r>
          </a:p>
          <a:p>
            <a:pPr lvl="1"/>
            <a:r>
              <a:rPr lang="el-GR" sz="1600" b="0" i="0" dirty="0">
                <a:effectLst/>
                <a:latin typeface="Calibri" panose="020F0502020204030204" pitchFamily="34" charset="0"/>
              </a:rPr>
              <a:t>καθώς και με τα κατά τόπους μουσεία, μνημεία και αρχαιολογικούς χώρους που προάγουν και αναδεικνύουν την πολιτιστική κληρονομιά της περιοχής, ιδιαίτερα με αυτά που είναι συνυφασμένα με τον παραγωγικό πολιτισμό του τόπου.</a:t>
            </a:r>
          </a:p>
          <a:p>
            <a:pPr lvl="1"/>
            <a:endParaRPr lang="el-GR" sz="1600" dirty="0">
              <a:effectLst/>
              <a:latin typeface="Calibri" panose="020F0502020204030204" pitchFamily="34" charset="0"/>
            </a:endParaRPr>
          </a:p>
          <a:p>
            <a:pPr marL="457200" lvl="1" indent="0">
              <a:buNone/>
            </a:pPr>
            <a:r>
              <a:rPr lang="el-GR" sz="1600" dirty="0"/>
              <a:t>Ως ελάχιστη ενιαία έκταση λειτουργίας ενός </a:t>
            </a:r>
            <a:r>
              <a:rPr lang="el-GR" sz="1600" dirty="0" err="1"/>
              <a:t>πολυλειτουργικού</a:t>
            </a:r>
            <a:r>
              <a:rPr lang="el-GR" sz="1600" dirty="0"/>
              <a:t> αγροκτήματος ορίζονται τα πέντε (5) στρέμματα. Στην περίπτωση ειδικών περιοχών (νησιωτικές, ορεινές, περιοχές με φυσικούς περιορισμούς)  η ελάχιστη έκταση δύναται να μειωθεί στα τέσσερα (4) στρέμματα. </a:t>
            </a:r>
            <a:endParaRPr lang="el-GR" sz="1600" dirty="0">
              <a:effectLst/>
              <a:latin typeface="Calibri" panose="020F0502020204030204" pitchFamily="34" charset="0"/>
            </a:endParaRPr>
          </a:p>
        </p:txBody>
      </p:sp>
    </p:spTree>
    <p:extLst>
      <p:ext uri="{BB962C8B-B14F-4D97-AF65-F5344CB8AC3E}">
        <p14:creationId xmlns:p14="http://schemas.microsoft.com/office/powerpoint/2010/main" val="3435617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i="1" dirty="0" err="1">
                <a:latin typeface="Times New Roman" panose="02020603050405020304" pitchFamily="18" charset="0"/>
                <a:cs typeface="Times New Roman" panose="02020603050405020304" pitchFamily="18" charset="0"/>
              </a:rPr>
              <a:t>Γιατι</a:t>
            </a:r>
            <a:r>
              <a:rPr lang="el-GR" i="1" dirty="0">
                <a:latin typeface="Times New Roman" panose="02020603050405020304" pitchFamily="18" charset="0"/>
                <a:cs typeface="Times New Roman" panose="02020603050405020304" pitchFamily="18" charset="0"/>
              </a:rPr>
              <a:t> </a:t>
            </a:r>
            <a:r>
              <a:rPr lang="el-GR" i="1" dirty="0" err="1">
                <a:latin typeface="Times New Roman" panose="02020603050405020304" pitchFamily="18" charset="0"/>
                <a:cs typeface="Times New Roman" panose="02020603050405020304" pitchFamily="18" charset="0"/>
              </a:rPr>
              <a:t>οικοτεχνια</a:t>
            </a:r>
            <a:r>
              <a:rPr lang="el-GR" i="1" dirty="0">
                <a:latin typeface="Times New Roman" panose="02020603050405020304" pitchFamily="18" charset="0"/>
                <a:cs typeface="Times New Roman" panose="02020603050405020304" pitchFamily="18" charset="0"/>
              </a:rPr>
              <a:t>?</a:t>
            </a:r>
            <a:br>
              <a:rPr lang="el-GR" b="1" dirty="0"/>
            </a:br>
            <a:endParaRPr lang="el-GR" dirty="0"/>
          </a:p>
        </p:txBody>
      </p:sp>
      <p:sp>
        <p:nvSpPr>
          <p:cNvPr id="3" name="Content Placeholder 2"/>
          <p:cNvSpPr>
            <a:spLocks noGrp="1"/>
          </p:cNvSpPr>
          <p:nvPr>
            <p:ph idx="1"/>
          </p:nvPr>
        </p:nvSpPr>
        <p:spPr>
          <a:xfrm>
            <a:off x="304800" y="1406770"/>
            <a:ext cx="11547231" cy="5004655"/>
          </a:xfrm>
        </p:spPr>
        <p:txBody>
          <a:bodyPr>
            <a:normAutofit/>
          </a:bodyPr>
          <a:lstStyle/>
          <a:p>
            <a:pPr marL="0" indent="0">
              <a:buNone/>
            </a:pPr>
            <a:endParaRPr lang="el-GR" b="1"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Δίνεται η δυνατότητα στον </a:t>
            </a:r>
            <a:r>
              <a:rPr lang="el-GR" b="1" dirty="0">
                <a:latin typeface="Times New Roman" panose="02020603050405020304" pitchFamily="18" charset="0"/>
                <a:cs typeface="Times New Roman" panose="02020603050405020304" pitchFamily="18" charset="0"/>
              </a:rPr>
              <a:t>επαγγελματία αγρότη </a:t>
            </a:r>
            <a:r>
              <a:rPr lang="el-GR" dirty="0">
                <a:latin typeface="Times New Roman" panose="02020603050405020304" pitchFamily="18" charset="0"/>
                <a:cs typeface="Times New Roman" panose="02020603050405020304" pitchFamily="18" charset="0"/>
              </a:rPr>
              <a:t>και στα μέλη της οικογένειάς του να κάνουν παραγωγή τροφίμων, μεταποιώντας τα αγροτικά προϊόντα δικής του παραγωγής.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Τα τρόφιμα αυτά παρασκευάζονται στο χώρο της αγροτικής εκμετάλλευσης ή της αγροτικής κατοικίας, ο οποίος ονομάζεται </a:t>
            </a:r>
            <a:endParaRPr lang="en-US" dirty="0">
              <a:latin typeface="Times New Roman" panose="02020603050405020304" pitchFamily="18" charset="0"/>
              <a:cs typeface="Times New Roman" panose="02020603050405020304" pitchFamily="18" charset="0"/>
            </a:endParaRPr>
          </a:p>
          <a:p>
            <a:pPr marL="0" indent="0">
              <a:buNone/>
            </a:pPr>
            <a:r>
              <a:rPr lang="el-GR" b="1" i="1" u="sng" dirty="0">
                <a:latin typeface="Times New Roman" panose="02020603050405020304" pitchFamily="18" charset="0"/>
                <a:cs typeface="Times New Roman" panose="02020603050405020304" pitchFamily="18" charset="0"/>
              </a:rPr>
              <a:t>Μονάδα τροφίμων οικοτεχνικής παρασκευής (ή Οικοτεχνία).</a:t>
            </a:r>
            <a:endParaRPr lang="en-US" b="1" i="1" u="sng" dirty="0">
              <a:latin typeface="Times New Roman" panose="02020603050405020304" pitchFamily="18" charset="0"/>
              <a:cs typeface="Times New Roman" panose="02020603050405020304" pitchFamily="18" charset="0"/>
            </a:endParaRPr>
          </a:p>
          <a:p>
            <a:pPr marL="0" indent="0">
              <a:buNone/>
            </a:pPr>
            <a:r>
              <a:rPr lang="el-GR" dirty="0">
                <a:effectLst/>
                <a:latin typeface="Times New Roman" panose="02020603050405020304" pitchFamily="18" charset="0"/>
                <a:cs typeface="Times New Roman" panose="02020603050405020304" pitchFamily="18" charset="0"/>
              </a:rPr>
              <a:t>Δίνεται η Δυνατότητα στον ιδιώτη αγρότη να </a:t>
            </a:r>
            <a:r>
              <a:rPr lang="el-GR" dirty="0" err="1">
                <a:effectLst/>
                <a:latin typeface="Times New Roman" panose="02020603050405020304" pitchFamily="18" charset="0"/>
                <a:cs typeface="Times New Roman" panose="02020603050405020304" pitchFamily="18" charset="0"/>
              </a:rPr>
              <a:t>παράξει</a:t>
            </a:r>
            <a:r>
              <a:rPr lang="el-GR" dirty="0">
                <a:effectLst/>
                <a:latin typeface="Times New Roman" panose="02020603050405020304" pitchFamily="18" charset="0"/>
                <a:cs typeface="Times New Roman" panose="02020603050405020304" pitchFamily="18" charset="0"/>
              </a:rPr>
              <a:t> προϊόντα τροφίμων όμως με την λογική μιας μικρογραφίας της βιομηχανίας τροφίμων.</a:t>
            </a:r>
          </a:p>
        </p:txBody>
      </p:sp>
    </p:spTree>
    <p:extLst>
      <p:ext uri="{BB962C8B-B14F-4D97-AF65-F5344CB8AC3E}">
        <p14:creationId xmlns:p14="http://schemas.microsoft.com/office/powerpoint/2010/main" val="792635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0"/>
            <a:ext cx="10515600" cy="1043189"/>
          </a:xfrm>
        </p:spPr>
        <p:txBody>
          <a:bodyPr>
            <a:normAutofit/>
          </a:bodyPr>
          <a:lstStyle/>
          <a:p>
            <a:pPr algn="ctr"/>
            <a:r>
              <a:rPr lang="el-GR" sz="4000" b="1" dirty="0">
                <a:latin typeface="Times New Roman" panose="02020603050405020304" pitchFamily="18" charset="0"/>
                <a:cs typeface="Times New Roman" panose="02020603050405020304" pitchFamily="18" charset="0"/>
              </a:rPr>
              <a:t>ΙΧΝΗΛΑΣΙΜΟΤΗΤΑ ΚΑΙ ΟΙΚΟΤΕΧΝΙΑ</a:t>
            </a:r>
            <a:endParaRPr lang="el-GR"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4096" y="1043188"/>
            <a:ext cx="10619704" cy="5383369"/>
          </a:xfrm>
        </p:spPr>
        <p:txBody>
          <a:bodyPr>
            <a:normAutofit/>
          </a:bodyPr>
          <a:lstStyle/>
          <a:p>
            <a:r>
              <a:rPr lang="el-GR" dirty="0">
                <a:latin typeface="Times New Roman" panose="02020603050405020304" pitchFamily="18" charset="0"/>
                <a:cs typeface="Times New Roman" panose="02020603050405020304" pitchFamily="18" charset="0"/>
              </a:rPr>
              <a:t>Η ιχνηλασιμότητα έχει ιδιαίτερη σημασία διότι στην περίπτωση κατά την οποία προκύψει κάποιο</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ζήτημα ασφάλειας των παραγόμενων τροφίμων μπορεί να απαιτηθεί η</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ανάκληση των προϊόντων τα οποία έχουν διατεθεί..</a:t>
            </a:r>
          </a:p>
          <a:p>
            <a:pPr marL="0" indent="0">
              <a:buNone/>
            </a:pPr>
            <a:r>
              <a:rPr lang="el-GR" dirty="0">
                <a:latin typeface="Times New Roman" panose="02020603050405020304" pitchFamily="18" charset="0"/>
                <a:cs typeface="Times New Roman" panose="02020603050405020304" pitchFamily="18" charset="0"/>
              </a:rPr>
              <a:t>Στο πλαίσιο αυτό, οφείλει να τηρεί ένα αρχείο στο οποίο θα περιλαμβάνονται τουλάχιστον:</a:t>
            </a:r>
          </a:p>
          <a:p>
            <a:r>
              <a:rPr lang="el-GR" dirty="0">
                <a:latin typeface="Times New Roman" panose="02020603050405020304" pitchFamily="18" charset="0"/>
                <a:cs typeface="Times New Roman" panose="02020603050405020304" pitchFamily="18" charset="0"/>
              </a:rPr>
              <a:t>1. Τα παραστατικά των πρώτων υλών τα οποία έχει προμηθευτεί από</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τρίτους</a:t>
            </a:r>
          </a:p>
          <a:p>
            <a:r>
              <a:rPr lang="el-GR" dirty="0">
                <a:latin typeface="Times New Roman" panose="02020603050405020304" pitchFamily="18" charset="0"/>
                <a:cs typeface="Times New Roman" panose="02020603050405020304" pitchFamily="18" charset="0"/>
              </a:rPr>
              <a:t>2. Τα παραστατικά πώλησης των τελικών προϊόντων που παράγει σε</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τρίτους με πληροφορίες όπως, είδος προϊόντος, ποσότητα,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αριθμός παρτίδας, ημερομηνία ανάλωσης</a:t>
            </a:r>
          </a:p>
          <a:p>
            <a:pPr marL="0" indent="0">
              <a:buNone/>
            </a:pPr>
            <a:r>
              <a:rPr lang="el-GR" dirty="0">
                <a:latin typeface="Times New Roman" panose="02020603050405020304" pitchFamily="18" charset="0"/>
                <a:cs typeface="Times New Roman" panose="02020603050405020304" pitchFamily="18" charset="0"/>
              </a:rPr>
              <a:t>Επιπλέον, είναι απαραίτητο να τηρείτε ένα αρχείο με τις εργασίες και τα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τρόφιμα τα οποία παρασκευάσατε και προορίζονται για πώληση ως προϊόντα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οικοτεχνίας.</a:t>
            </a:r>
          </a:p>
        </p:txBody>
      </p:sp>
    </p:spTree>
    <p:extLst>
      <p:ext uri="{BB962C8B-B14F-4D97-AF65-F5344CB8AC3E}">
        <p14:creationId xmlns:p14="http://schemas.microsoft.com/office/powerpoint/2010/main" val="2763079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0"/>
            <a:ext cx="10515600" cy="1043189"/>
          </a:xfrm>
        </p:spPr>
        <p:txBody>
          <a:bodyPr>
            <a:normAutofit/>
          </a:bodyPr>
          <a:lstStyle/>
          <a:p>
            <a:pPr algn="ctr"/>
            <a:r>
              <a:rPr lang="el-GR" sz="4000" b="1" dirty="0">
                <a:latin typeface="Times New Roman" panose="02020603050405020304" pitchFamily="18" charset="0"/>
                <a:cs typeface="Times New Roman" panose="02020603050405020304" pitchFamily="18" charset="0"/>
              </a:rPr>
              <a:t>ΙΧΝΗΛΑΣΙΜΟΤΗΤΑ ΚΑΙ ΟΙΚΟΤΕΧΝΙΑ</a:t>
            </a:r>
            <a:endParaRPr lang="el-GR" sz="4000" dirty="0">
              <a:latin typeface="Times New Roman" panose="02020603050405020304" pitchFamily="18" charset="0"/>
              <a:cs typeface="Times New Roman" panose="02020603050405020304" pitchFamily="18" charset="0"/>
            </a:endParaRPr>
          </a:p>
        </p:txBody>
      </p:sp>
      <p:graphicFrame>
        <p:nvGraphicFramePr>
          <p:cNvPr id="4" name="Θέση περιεχομένου 3">
            <a:extLst>
              <a:ext uri="{FF2B5EF4-FFF2-40B4-BE49-F238E27FC236}">
                <a16:creationId xmlns:a16="http://schemas.microsoft.com/office/drawing/2014/main" id="{C6FF4E4B-A84B-82BE-42EA-2862E52146FC}"/>
              </a:ext>
            </a:extLst>
          </p:cNvPr>
          <p:cNvGraphicFramePr>
            <a:graphicFrameLocks noGrp="1"/>
          </p:cNvGraphicFramePr>
          <p:nvPr>
            <p:ph idx="1"/>
            <p:extLst>
              <p:ext uri="{D42A27DB-BD31-4B8C-83A1-F6EECF244321}">
                <p14:modId xmlns:p14="http://schemas.microsoft.com/office/powerpoint/2010/main" val="2074206031"/>
              </p:ext>
            </p:extLst>
          </p:nvPr>
        </p:nvGraphicFramePr>
        <p:xfrm>
          <a:off x="734096" y="1043188"/>
          <a:ext cx="10619704" cy="5383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3186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0"/>
            <a:ext cx="10515600" cy="1043189"/>
          </a:xfrm>
        </p:spPr>
        <p:txBody>
          <a:bodyPr>
            <a:normAutofit/>
          </a:bodyPr>
          <a:lstStyle/>
          <a:p>
            <a:pPr algn="ctr"/>
            <a:r>
              <a:rPr lang="el-GR" sz="4000" b="1" dirty="0">
                <a:latin typeface="Times New Roman" panose="02020603050405020304" pitchFamily="18" charset="0"/>
                <a:cs typeface="Times New Roman" panose="02020603050405020304" pitchFamily="18" charset="0"/>
              </a:rPr>
              <a:t>ΟΙΚΟΤΕΧΝΙΑ</a:t>
            </a:r>
            <a:r>
              <a:rPr lang="en-US" sz="4000" b="1" dirty="0">
                <a:latin typeface="Times New Roman" panose="02020603050405020304" pitchFamily="18" charset="0"/>
                <a:cs typeface="Times New Roman" panose="02020603050405020304" pitchFamily="18" charset="0"/>
              </a:rPr>
              <a:t> </a:t>
            </a:r>
            <a:r>
              <a:rPr lang="el-GR" sz="4000" b="1" dirty="0">
                <a:latin typeface="Times New Roman" panose="02020603050405020304" pitchFamily="18" charset="0"/>
                <a:cs typeface="Times New Roman" panose="02020603050405020304" pitchFamily="18" charset="0"/>
              </a:rPr>
              <a:t>και </a:t>
            </a:r>
            <a:r>
              <a:rPr lang="el-GR" sz="4000" b="1" dirty="0" err="1">
                <a:latin typeface="Times New Roman" panose="02020603050405020304" pitchFamily="18" charset="0"/>
                <a:cs typeface="Times New Roman" panose="02020603050405020304" pitchFamily="18" charset="0"/>
              </a:rPr>
              <a:t>αποτελεσμα</a:t>
            </a:r>
            <a:endParaRPr lang="el-GR" sz="4000" dirty="0">
              <a:latin typeface="Times New Roman" panose="02020603050405020304" pitchFamily="18" charset="0"/>
              <a:cs typeface="Times New Roman" panose="02020603050405020304" pitchFamily="18" charset="0"/>
            </a:endParaRPr>
          </a:p>
        </p:txBody>
      </p:sp>
      <p:graphicFrame>
        <p:nvGraphicFramePr>
          <p:cNvPr id="4" name="Θέση περιεχομένου 3">
            <a:extLst>
              <a:ext uri="{FF2B5EF4-FFF2-40B4-BE49-F238E27FC236}">
                <a16:creationId xmlns:a16="http://schemas.microsoft.com/office/drawing/2014/main" id="{9721A6DA-CC8A-3F49-7D96-E71A105E0FE6}"/>
              </a:ext>
            </a:extLst>
          </p:cNvPr>
          <p:cNvGraphicFramePr>
            <a:graphicFrameLocks noGrp="1"/>
          </p:cNvGraphicFramePr>
          <p:nvPr>
            <p:ph idx="1"/>
            <p:extLst>
              <p:ext uri="{D42A27DB-BD31-4B8C-83A1-F6EECF244321}">
                <p14:modId xmlns:p14="http://schemas.microsoft.com/office/powerpoint/2010/main" val="821501870"/>
              </p:ext>
            </p:extLst>
          </p:nvPr>
        </p:nvGraphicFramePr>
        <p:xfrm>
          <a:off x="734096" y="1043188"/>
          <a:ext cx="10619704" cy="53833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444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0"/>
            <a:ext cx="10515600" cy="1043189"/>
          </a:xfrm>
        </p:spPr>
        <p:txBody>
          <a:bodyPr>
            <a:normAutofit/>
          </a:bodyPr>
          <a:lstStyle/>
          <a:p>
            <a:pPr algn="ctr"/>
            <a:r>
              <a:rPr lang="el-GR" sz="4000" dirty="0">
                <a:latin typeface="Times New Roman" panose="02020603050405020304" pitchFamily="18" charset="0"/>
                <a:cs typeface="Times New Roman" panose="02020603050405020304" pitchFamily="18" charset="0"/>
              </a:rPr>
              <a:t>ΠΑΡΑΔΕΙΓΜΑΤΑ ΟΙΚΟΤΕΧΝΙΑΣ</a:t>
            </a:r>
          </a:p>
        </p:txBody>
      </p:sp>
      <p:pic>
        <p:nvPicPr>
          <p:cNvPr id="7" name="Θέση περιεχομένου 6" descr="Εικόνα που περιέχει κείμενο, διάλυμα, φιάλη, διαλυτικό&#10;&#10;Περιγραφή που δημιουργήθηκε αυτόματα">
            <a:extLst>
              <a:ext uri="{FF2B5EF4-FFF2-40B4-BE49-F238E27FC236}">
                <a16:creationId xmlns:a16="http://schemas.microsoft.com/office/drawing/2014/main" id="{83C1B0B5-A91A-558A-53C2-A678636F7543}"/>
              </a:ext>
            </a:extLst>
          </p:cNvPr>
          <p:cNvPicPr>
            <a:picLocks noGrp="1" noChangeAspect="1"/>
          </p:cNvPicPr>
          <p:nvPr>
            <p:ph idx="1"/>
          </p:nvPr>
        </p:nvPicPr>
        <p:blipFill>
          <a:blip r:embed="rId2"/>
          <a:stretch>
            <a:fillRect/>
          </a:stretch>
        </p:blipFill>
        <p:spPr>
          <a:xfrm>
            <a:off x="635663" y="931718"/>
            <a:ext cx="2290417" cy="2290417"/>
          </a:xfrm>
        </p:spPr>
      </p:pic>
      <p:sp>
        <p:nvSpPr>
          <p:cNvPr id="8" name="TextBox 7">
            <a:extLst>
              <a:ext uri="{FF2B5EF4-FFF2-40B4-BE49-F238E27FC236}">
                <a16:creationId xmlns:a16="http://schemas.microsoft.com/office/drawing/2014/main" id="{9348046A-36EA-D6E6-69DE-2CFD3BB6FEBB}"/>
              </a:ext>
            </a:extLst>
          </p:cNvPr>
          <p:cNvSpPr txBox="1"/>
          <p:nvPr/>
        </p:nvSpPr>
        <p:spPr>
          <a:xfrm>
            <a:off x="3167149" y="2177935"/>
            <a:ext cx="3058338" cy="369332"/>
          </a:xfrm>
          <a:prstGeom prst="rect">
            <a:avLst/>
          </a:prstGeom>
          <a:noFill/>
        </p:spPr>
        <p:txBody>
          <a:bodyPr wrap="none" rtlCol="0">
            <a:spAutoFit/>
          </a:bodyPr>
          <a:lstStyle/>
          <a:p>
            <a:r>
              <a:rPr lang="el-GR" dirty="0" err="1"/>
              <a:t>Έλαιόλαδο</a:t>
            </a:r>
            <a:r>
              <a:rPr lang="el-GR" dirty="0"/>
              <a:t> με Τριαντάφυλλο</a:t>
            </a:r>
          </a:p>
        </p:txBody>
      </p:sp>
      <p:pic>
        <p:nvPicPr>
          <p:cNvPr id="10" name="Εικόνα 9" descr="Εικόνα που περιέχει δοχεία αποθήκευσης τροφίμων, καπάκι, φαγητό&#10;&#10;Περιγραφή που δημιουργήθηκε αυτόματα">
            <a:extLst>
              <a:ext uri="{FF2B5EF4-FFF2-40B4-BE49-F238E27FC236}">
                <a16:creationId xmlns:a16="http://schemas.microsoft.com/office/drawing/2014/main" id="{145FA4B8-78F5-DAF9-4938-4D929215E1E1}"/>
              </a:ext>
            </a:extLst>
          </p:cNvPr>
          <p:cNvPicPr>
            <a:picLocks noChangeAspect="1"/>
          </p:cNvPicPr>
          <p:nvPr/>
        </p:nvPicPr>
        <p:blipFill>
          <a:blip r:embed="rId3"/>
          <a:stretch>
            <a:fillRect/>
          </a:stretch>
        </p:blipFill>
        <p:spPr>
          <a:xfrm>
            <a:off x="635663" y="3429000"/>
            <a:ext cx="2313016" cy="2643446"/>
          </a:xfrm>
          <a:prstGeom prst="rect">
            <a:avLst/>
          </a:prstGeom>
        </p:spPr>
      </p:pic>
      <p:sp>
        <p:nvSpPr>
          <p:cNvPr id="11" name="TextBox 10">
            <a:extLst>
              <a:ext uri="{FF2B5EF4-FFF2-40B4-BE49-F238E27FC236}">
                <a16:creationId xmlns:a16="http://schemas.microsoft.com/office/drawing/2014/main" id="{747DD233-EB24-FDB9-618D-5C919C29286F}"/>
              </a:ext>
            </a:extLst>
          </p:cNvPr>
          <p:cNvSpPr txBox="1"/>
          <p:nvPr/>
        </p:nvSpPr>
        <p:spPr>
          <a:xfrm>
            <a:off x="3167149" y="4566057"/>
            <a:ext cx="4122603" cy="369332"/>
          </a:xfrm>
          <a:prstGeom prst="rect">
            <a:avLst/>
          </a:prstGeom>
          <a:noFill/>
        </p:spPr>
        <p:txBody>
          <a:bodyPr wrap="none" rtlCol="0">
            <a:spAutoFit/>
          </a:bodyPr>
          <a:lstStyle/>
          <a:p>
            <a:r>
              <a:rPr lang="el-GR" dirty="0"/>
              <a:t>Γλυκό του Κουταλιού με Πικραμύγδαλο</a:t>
            </a:r>
          </a:p>
        </p:txBody>
      </p:sp>
    </p:spTree>
    <p:extLst>
      <p:ext uri="{BB962C8B-B14F-4D97-AF65-F5344CB8AC3E}">
        <p14:creationId xmlns:p14="http://schemas.microsoft.com/office/powerpoint/2010/main" val="2517704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0"/>
            <a:ext cx="10515600" cy="1043189"/>
          </a:xfrm>
        </p:spPr>
        <p:txBody>
          <a:bodyPr>
            <a:normAutofit/>
          </a:bodyPr>
          <a:lstStyle/>
          <a:p>
            <a:pPr algn="ctr"/>
            <a:r>
              <a:rPr lang="el-GR" sz="4000" dirty="0">
                <a:latin typeface="Times New Roman" panose="02020603050405020304" pitchFamily="18" charset="0"/>
                <a:cs typeface="Times New Roman" panose="02020603050405020304" pitchFamily="18" charset="0"/>
              </a:rPr>
              <a:t>ΠΑΡΑΔΕΙΓΜΑΤΑ ΟΙΚΟΤΕΧΝΙΑΣ</a:t>
            </a:r>
          </a:p>
        </p:txBody>
      </p:sp>
      <p:pic>
        <p:nvPicPr>
          <p:cNvPr id="7" name="Θέση περιεχομένου 6">
            <a:extLst>
              <a:ext uri="{FF2B5EF4-FFF2-40B4-BE49-F238E27FC236}">
                <a16:creationId xmlns:a16="http://schemas.microsoft.com/office/drawing/2014/main" id="{83C1B0B5-A91A-558A-53C2-A678636F7543}"/>
              </a:ext>
            </a:extLst>
          </p:cNvPr>
          <p:cNvPicPr>
            <a:picLocks noGrp="1" noChangeAspect="1"/>
          </p:cNvPicPr>
          <p:nvPr>
            <p:ph idx="1"/>
          </p:nvPr>
        </p:nvPicPr>
        <p:blipFill>
          <a:blip r:embed="rId2"/>
          <a:srcRect/>
          <a:stretch/>
        </p:blipFill>
        <p:spPr>
          <a:xfrm>
            <a:off x="635663" y="931718"/>
            <a:ext cx="2290417" cy="2290417"/>
          </a:xfrm>
        </p:spPr>
      </p:pic>
      <p:sp>
        <p:nvSpPr>
          <p:cNvPr id="8" name="TextBox 7">
            <a:extLst>
              <a:ext uri="{FF2B5EF4-FFF2-40B4-BE49-F238E27FC236}">
                <a16:creationId xmlns:a16="http://schemas.microsoft.com/office/drawing/2014/main" id="{9348046A-36EA-D6E6-69DE-2CFD3BB6FEBB}"/>
              </a:ext>
            </a:extLst>
          </p:cNvPr>
          <p:cNvSpPr txBox="1"/>
          <p:nvPr/>
        </p:nvSpPr>
        <p:spPr>
          <a:xfrm>
            <a:off x="3167149" y="2177935"/>
            <a:ext cx="1760867" cy="369332"/>
          </a:xfrm>
          <a:prstGeom prst="rect">
            <a:avLst/>
          </a:prstGeom>
          <a:noFill/>
        </p:spPr>
        <p:txBody>
          <a:bodyPr wrap="none" rtlCol="0">
            <a:spAutoFit/>
          </a:bodyPr>
          <a:lstStyle/>
          <a:p>
            <a:r>
              <a:rPr lang="en-US" dirty="0"/>
              <a:t>Chutney </a:t>
            </a:r>
            <a:r>
              <a:rPr lang="el-GR" dirty="0"/>
              <a:t>Σύκου</a:t>
            </a:r>
          </a:p>
        </p:txBody>
      </p:sp>
      <p:pic>
        <p:nvPicPr>
          <p:cNvPr id="10" name="Εικόνα 9">
            <a:extLst>
              <a:ext uri="{FF2B5EF4-FFF2-40B4-BE49-F238E27FC236}">
                <a16:creationId xmlns:a16="http://schemas.microsoft.com/office/drawing/2014/main" id="{145FA4B8-78F5-DAF9-4938-4D929215E1E1}"/>
              </a:ext>
            </a:extLst>
          </p:cNvPr>
          <p:cNvPicPr>
            <a:picLocks noChangeAspect="1"/>
          </p:cNvPicPr>
          <p:nvPr/>
        </p:nvPicPr>
        <p:blipFill>
          <a:blip r:embed="rId3"/>
          <a:srcRect/>
          <a:stretch/>
        </p:blipFill>
        <p:spPr>
          <a:xfrm>
            <a:off x="635663" y="3613587"/>
            <a:ext cx="2313016" cy="2274272"/>
          </a:xfrm>
          <a:prstGeom prst="rect">
            <a:avLst/>
          </a:prstGeom>
        </p:spPr>
      </p:pic>
      <p:sp>
        <p:nvSpPr>
          <p:cNvPr id="11" name="TextBox 10">
            <a:extLst>
              <a:ext uri="{FF2B5EF4-FFF2-40B4-BE49-F238E27FC236}">
                <a16:creationId xmlns:a16="http://schemas.microsoft.com/office/drawing/2014/main" id="{747DD233-EB24-FDB9-618D-5C919C29286F}"/>
              </a:ext>
            </a:extLst>
          </p:cNvPr>
          <p:cNvSpPr txBox="1"/>
          <p:nvPr/>
        </p:nvSpPr>
        <p:spPr>
          <a:xfrm>
            <a:off x="3167149" y="4566057"/>
            <a:ext cx="2220351" cy="369332"/>
          </a:xfrm>
          <a:prstGeom prst="rect">
            <a:avLst/>
          </a:prstGeom>
          <a:noFill/>
        </p:spPr>
        <p:txBody>
          <a:bodyPr wrap="none" rtlCol="0">
            <a:spAutoFit/>
          </a:bodyPr>
          <a:lstStyle/>
          <a:p>
            <a:r>
              <a:rPr lang="el-GR" dirty="0"/>
              <a:t>Κομπόστα </a:t>
            </a:r>
            <a:r>
              <a:rPr lang="el-GR" dirty="0" err="1"/>
              <a:t>Σταφύλλι</a:t>
            </a:r>
            <a:endParaRPr lang="el-GR" dirty="0"/>
          </a:p>
        </p:txBody>
      </p:sp>
    </p:spTree>
    <p:extLst>
      <p:ext uri="{BB962C8B-B14F-4D97-AF65-F5344CB8AC3E}">
        <p14:creationId xmlns:p14="http://schemas.microsoft.com/office/powerpoint/2010/main" val="20723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0"/>
            <a:ext cx="10515600" cy="1043189"/>
          </a:xfrm>
        </p:spPr>
        <p:txBody>
          <a:bodyPr>
            <a:normAutofit/>
          </a:bodyPr>
          <a:lstStyle/>
          <a:p>
            <a:pPr algn="ctr"/>
            <a:r>
              <a:rPr lang="el-GR" sz="4000" dirty="0">
                <a:latin typeface="Times New Roman" panose="02020603050405020304" pitchFamily="18" charset="0"/>
                <a:cs typeface="Times New Roman" panose="02020603050405020304" pitchFamily="18" charset="0"/>
              </a:rPr>
              <a:t>ΠΑΡΑΔΕΙΓΜΑΤΑ ΟΙΚΟΤΕΧΝΙΑΣ</a:t>
            </a:r>
          </a:p>
        </p:txBody>
      </p:sp>
      <p:pic>
        <p:nvPicPr>
          <p:cNvPr id="7" name="Θέση περιεχομένου 6">
            <a:extLst>
              <a:ext uri="{FF2B5EF4-FFF2-40B4-BE49-F238E27FC236}">
                <a16:creationId xmlns:a16="http://schemas.microsoft.com/office/drawing/2014/main" id="{83C1B0B5-A91A-558A-53C2-A678636F7543}"/>
              </a:ext>
            </a:extLst>
          </p:cNvPr>
          <p:cNvPicPr>
            <a:picLocks noGrp="1" noChangeAspect="1"/>
          </p:cNvPicPr>
          <p:nvPr>
            <p:ph idx="1"/>
          </p:nvPr>
        </p:nvPicPr>
        <p:blipFill>
          <a:blip r:embed="rId2"/>
          <a:srcRect/>
          <a:stretch/>
        </p:blipFill>
        <p:spPr>
          <a:xfrm>
            <a:off x="635663" y="931718"/>
            <a:ext cx="2290417" cy="2290417"/>
          </a:xfrm>
        </p:spPr>
      </p:pic>
      <p:sp>
        <p:nvSpPr>
          <p:cNvPr id="8" name="TextBox 7">
            <a:extLst>
              <a:ext uri="{FF2B5EF4-FFF2-40B4-BE49-F238E27FC236}">
                <a16:creationId xmlns:a16="http://schemas.microsoft.com/office/drawing/2014/main" id="{9348046A-36EA-D6E6-69DE-2CFD3BB6FEBB}"/>
              </a:ext>
            </a:extLst>
          </p:cNvPr>
          <p:cNvSpPr txBox="1"/>
          <p:nvPr/>
        </p:nvSpPr>
        <p:spPr>
          <a:xfrm>
            <a:off x="3167149" y="2177935"/>
            <a:ext cx="2729978" cy="369332"/>
          </a:xfrm>
          <a:prstGeom prst="rect">
            <a:avLst/>
          </a:prstGeom>
          <a:noFill/>
        </p:spPr>
        <p:txBody>
          <a:bodyPr wrap="none" rtlCol="0">
            <a:spAutoFit/>
          </a:bodyPr>
          <a:lstStyle/>
          <a:p>
            <a:r>
              <a:rPr lang="el-GR" dirty="0"/>
              <a:t>Χυλοπίτες με Αλεύρι Ζέας</a:t>
            </a:r>
          </a:p>
        </p:txBody>
      </p:sp>
      <p:pic>
        <p:nvPicPr>
          <p:cNvPr id="10" name="Εικόνα 9">
            <a:extLst>
              <a:ext uri="{FF2B5EF4-FFF2-40B4-BE49-F238E27FC236}">
                <a16:creationId xmlns:a16="http://schemas.microsoft.com/office/drawing/2014/main" id="{145FA4B8-78F5-DAF9-4938-4D929215E1E1}"/>
              </a:ext>
            </a:extLst>
          </p:cNvPr>
          <p:cNvPicPr>
            <a:picLocks noChangeAspect="1"/>
          </p:cNvPicPr>
          <p:nvPr/>
        </p:nvPicPr>
        <p:blipFill>
          <a:blip r:embed="rId3"/>
          <a:srcRect/>
          <a:stretch/>
        </p:blipFill>
        <p:spPr>
          <a:xfrm>
            <a:off x="635663" y="3798916"/>
            <a:ext cx="4383148" cy="2127366"/>
          </a:xfrm>
          <a:prstGeom prst="rect">
            <a:avLst/>
          </a:prstGeom>
        </p:spPr>
      </p:pic>
      <p:sp>
        <p:nvSpPr>
          <p:cNvPr id="11" name="TextBox 10">
            <a:extLst>
              <a:ext uri="{FF2B5EF4-FFF2-40B4-BE49-F238E27FC236}">
                <a16:creationId xmlns:a16="http://schemas.microsoft.com/office/drawing/2014/main" id="{747DD233-EB24-FDB9-618D-5C919C29286F}"/>
              </a:ext>
            </a:extLst>
          </p:cNvPr>
          <p:cNvSpPr txBox="1"/>
          <p:nvPr/>
        </p:nvSpPr>
        <p:spPr>
          <a:xfrm>
            <a:off x="5267624" y="4677933"/>
            <a:ext cx="1426994" cy="369332"/>
          </a:xfrm>
          <a:prstGeom prst="rect">
            <a:avLst/>
          </a:prstGeom>
          <a:noFill/>
        </p:spPr>
        <p:txBody>
          <a:bodyPr wrap="none" rtlCol="0">
            <a:spAutoFit/>
          </a:bodyPr>
          <a:lstStyle/>
          <a:p>
            <a:r>
              <a:rPr lang="el-GR" dirty="0"/>
              <a:t>Ελιές με Ξίδι</a:t>
            </a:r>
          </a:p>
        </p:txBody>
      </p:sp>
    </p:spTree>
    <p:extLst>
      <p:ext uri="{BB962C8B-B14F-4D97-AF65-F5344CB8AC3E}">
        <p14:creationId xmlns:p14="http://schemas.microsoft.com/office/powerpoint/2010/main" val="161456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00" y="0"/>
            <a:ext cx="10515600" cy="1043189"/>
          </a:xfrm>
        </p:spPr>
        <p:txBody>
          <a:bodyPr>
            <a:normAutofit fontScale="90000"/>
          </a:bodyPr>
          <a:lstStyle/>
          <a:p>
            <a:pPr algn="ctr"/>
            <a:r>
              <a:rPr lang="el-GR" sz="4000" dirty="0">
                <a:latin typeface="Times New Roman" panose="02020603050405020304" pitchFamily="18" charset="0"/>
                <a:cs typeface="Times New Roman" panose="02020603050405020304" pitchFamily="18" charset="0"/>
              </a:rPr>
              <a:t>ΠΑΡΑΔΕΙΓΜΑΤΑ </a:t>
            </a:r>
            <a:r>
              <a:rPr lang="el-GR" sz="4000" dirty="0" err="1">
                <a:latin typeface="Times New Roman" panose="02020603050405020304" pitchFamily="18" charset="0"/>
                <a:cs typeface="Times New Roman" panose="02020603050405020304" pitchFamily="18" charset="0"/>
              </a:rPr>
              <a:t>επιτυχιασ</a:t>
            </a:r>
            <a:r>
              <a:rPr lang="el-GR" sz="4000" dirty="0">
                <a:latin typeface="Times New Roman" panose="02020603050405020304" pitchFamily="18" charset="0"/>
                <a:cs typeface="Times New Roman" panose="02020603050405020304" pitchFamily="18" charset="0"/>
              </a:rPr>
              <a:t> </a:t>
            </a:r>
            <a:r>
              <a:rPr lang="el-GR" sz="4000" dirty="0" err="1">
                <a:latin typeface="Times New Roman" panose="02020603050405020304" pitchFamily="18" charset="0"/>
                <a:cs typeface="Times New Roman" panose="02020603050405020304" pitchFamily="18" charset="0"/>
              </a:rPr>
              <a:t>μεσω</a:t>
            </a:r>
            <a:r>
              <a:rPr lang="el-GR" sz="4000" dirty="0">
                <a:latin typeface="Times New Roman" panose="02020603050405020304" pitchFamily="18" charset="0"/>
                <a:cs typeface="Times New Roman" panose="02020603050405020304" pitchFamily="18" charset="0"/>
              </a:rPr>
              <a:t> </a:t>
            </a:r>
            <a:r>
              <a:rPr lang="el-GR" sz="4000" dirty="0" err="1">
                <a:latin typeface="Times New Roman" panose="02020603050405020304" pitchFamily="18" charset="0"/>
                <a:cs typeface="Times New Roman" panose="02020603050405020304" pitchFamily="18" charset="0"/>
              </a:rPr>
              <a:t>συσκευασιασ</a:t>
            </a:r>
            <a:endParaRPr lang="el-GR" sz="4000" dirty="0">
              <a:latin typeface="Times New Roman" panose="02020603050405020304" pitchFamily="18" charset="0"/>
              <a:cs typeface="Times New Roman" panose="02020603050405020304" pitchFamily="18" charset="0"/>
            </a:endParaRPr>
          </a:p>
        </p:txBody>
      </p:sp>
      <p:pic>
        <p:nvPicPr>
          <p:cNvPr id="7" name="Θέση περιεχομένου 6">
            <a:extLst>
              <a:ext uri="{FF2B5EF4-FFF2-40B4-BE49-F238E27FC236}">
                <a16:creationId xmlns:a16="http://schemas.microsoft.com/office/drawing/2014/main" id="{83C1B0B5-A91A-558A-53C2-A678636F7543}"/>
              </a:ext>
            </a:extLst>
          </p:cNvPr>
          <p:cNvPicPr>
            <a:picLocks noGrp="1" noChangeAspect="1"/>
          </p:cNvPicPr>
          <p:nvPr>
            <p:ph idx="1"/>
          </p:nvPr>
        </p:nvPicPr>
        <p:blipFill>
          <a:blip r:embed="rId2"/>
          <a:srcRect/>
          <a:stretch/>
        </p:blipFill>
        <p:spPr>
          <a:xfrm>
            <a:off x="635662" y="931718"/>
            <a:ext cx="2996999" cy="2290417"/>
          </a:xfrm>
        </p:spPr>
      </p:pic>
      <p:sp>
        <p:nvSpPr>
          <p:cNvPr id="8" name="TextBox 7">
            <a:extLst>
              <a:ext uri="{FF2B5EF4-FFF2-40B4-BE49-F238E27FC236}">
                <a16:creationId xmlns:a16="http://schemas.microsoft.com/office/drawing/2014/main" id="{9348046A-36EA-D6E6-69DE-2CFD3BB6FEBB}"/>
              </a:ext>
            </a:extLst>
          </p:cNvPr>
          <p:cNvSpPr txBox="1"/>
          <p:nvPr/>
        </p:nvSpPr>
        <p:spPr>
          <a:xfrm>
            <a:off x="3782291" y="2180067"/>
            <a:ext cx="1524841" cy="369332"/>
          </a:xfrm>
          <a:prstGeom prst="rect">
            <a:avLst/>
          </a:prstGeom>
          <a:noFill/>
        </p:spPr>
        <p:txBody>
          <a:bodyPr wrap="none" rtlCol="0">
            <a:spAutoFit/>
          </a:bodyPr>
          <a:lstStyle/>
          <a:p>
            <a:r>
              <a:rPr lang="en-US" dirty="0"/>
              <a:t>Five olive oil</a:t>
            </a:r>
            <a:endParaRPr lang="el-GR" dirty="0"/>
          </a:p>
        </p:txBody>
      </p:sp>
      <p:pic>
        <p:nvPicPr>
          <p:cNvPr id="10" name="Εικόνα 9">
            <a:extLst>
              <a:ext uri="{FF2B5EF4-FFF2-40B4-BE49-F238E27FC236}">
                <a16:creationId xmlns:a16="http://schemas.microsoft.com/office/drawing/2014/main" id="{145FA4B8-78F5-DAF9-4938-4D929215E1E1}"/>
              </a:ext>
            </a:extLst>
          </p:cNvPr>
          <p:cNvPicPr>
            <a:picLocks noChangeAspect="1"/>
          </p:cNvPicPr>
          <p:nvPr/>
        </p:nvPicPr>
        <p:blipFill>
          <a:blip r:embed="rId3"/>
          <a:srcRect/>
          <a:stretch/>
        </p:blipFill>
        <p:spPr>
          <a:xfrm>
            <a:off x="635663" y="3298636"/>
            <a:ext cx="2996999" cy="2996999"/>
          </a:xfrm>
          <a:prstGeom prst="rect">
            <a:avLst/>
          </a:prstGeom>
        </p:spPr>
      </p:pic>
      <p:sp>
        <p:nvSpPr>
          <p:cNvPr id="5" name="TextBox 4">
            <a:extLst>
              <a:ext uri="{FF2B5EF4-FFF2-40B4-BE49-F238E27FC236}">
                <a16:creationId xmlns:a16="http://schemas.microsoft.com/office/drawing/2014/main" id="{63E79D40-786B-1086-70E5-1E67F50EDDF3}"/>
              </a:ext>
            </a:extLst>
          </p:cNvPr>
          <p:cNvSpPr txBox="1"/>
          <p:nvPr/>
        </p:nvSpPr>
        <p:spPr>
          <a:xfrm>
            <a:off x="3782290" y="4612469"/>
            <a:ext cx="2076209" cy="369332"/>
          </a:xfrm>
          <a:prstGeom prst="rect">
            <a:avLst/>
          </a:prstGeom>
          <a:noFill/>
        </p:spPr>
        <p:txBody>
          <a:bodyPr wrap="none" rtlCol="0">
            <a:spAutoFit/>
          </a:bodyPr>
          <a:lstStyle/>
          <a:p>
            <a:r>
              <a:rPr lang="en-US" dirty="0"/>
              <a:t>60 </a:t>
            </a:r>
            <a:r>
              <a:rPr lang="el-GR" dirty="0"/>
              <a:t>ευρώ τα 200 </a:t>
            </a:r>
            <a:r>
              <a:rPr lang="en-US" dirty="0"/>
              <a:t>ml</a:t>
            </a:r>
            <a:endParaRPr lang="el-GR" dirty="0"/>
          </a:p>
        </p:txBody>
      </p:sp>
    </p:spTree>
    <p:extLst>
      <p:ext uri="{BB962C8B-B14F-4D97-AF65-F5344CB8AC3E}">
        <p14:creationId xmlns:p14="http://schemas.microsoft.com/office/powerpoint/2010/main" val="5940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954126"/>
          </a:xfrm>
        </p:spPr>
        <p:txBody>
          <a:bodyPr>
            <a:normAutofit/>
          </a:bodyPr>
          <a:lstStyle/>
          <a:p>
            <a:pPr algn="ctr"/>
            <a:r>
              <a:rPr lang="el-GR" dirty="0">
                <a:latin typeface="Times New Roman" panose="02020603050405020304" pitchFamily="18" charset="0"/>
                <a:cs typeface="Times New Roman" panose="02020603050405020304" pitchFamily="18" charset="0"/>
              </a:rPr>
              <a:t>ΕΥΧΑΡΙΣΤΩ ΠΟΛΥ ΓΙΑ ΤΗΝ ΠΡΟΣΟΧΗ ΣΑΣ</a:t>
            </a:r>
            <a:br>
              <a:rPr lang="el-GR" dirty="0">
                <a:latin typeface="Times New Roman" panose="02020603050405020304" pitchFamily="18" charset="0"/>
                <a:cs typeface="Times New Roman" panose="02020603050405020304" pitchFamily="18" charset="0"/>
              </a:rPr>
            </a:br>
            <a:br>
              <a:rPr lang="el-GR" dirty="0">
                <a:latin typeface="Times New Roman" panose="02020603050405020304" pitchFamily="18" charset="0"/>
                <a:cs typeface="Times New Roman" panose="02020603050405020304" pitchFamily="18" charset="0"/>
              </a:rPr>
            </a:br>
            <a:endParaRPr lang="el-GR"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130E18C-6DB9-F9EC-7FDB-650E4FF53ED8}"/>
              </a:ext>
            </a:extLst>
          </p:cNvPr>
          <p:cNvSpPr txBox="1"/>
          <p:nvPr/>
        </p:nvSpPr>
        <p:spPr>
          <a:xfrm>
            <a:off x="698270" y="2890391"/>
            <a:ext cx="5012526" cy="1077218"/>
          </a:xfrm>
          <a:prstGeom prst="rect">
            <a:avLst/>
          </a:prstGeom>
          <a:noFill/>
        </p:spPr>
        <p:txBody>
          <a:bodyPr wrap="none" rtlCol="0">
            <a:spAutoFit/>
          </a:bodyPr>
          <a:lstStyle/>
          <a:p>
            <a:r>
              <a:rPr lang="el-GR" sz="2800" b="1" dirty="0">
                <a:latin typeface="Times New Roman" panose="02020603050405020304" pitchFamily="18" charset="0"/>
                <a:cs typeface="Times New Roman" panose="02020603050405020304" pitchFamily="18" charset="0"/>
              </a:rPr>
              <a:t>ΤΟΥΤΟΥΝΤΖΗΣ ΒΑΣΙΛΗΣ</a:t>
            </a:r>
            <a:br>
              <a:rPr lang="el-GR"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ΓΕΩΠΟΝΟΣ – ΤΕΧΝΟΛΟΓΟΣ ΤΡΟΦΙΜΩΝ </a:t>
            </a:r>
            <a:r>
              <a:rPr lang="en-US" dirty="0">
                <a:latin typeface="Times New Roman" panose="02020603050405020304" pitchFamily="18" charset="0"/>
                <a:cs typeface="Times New Roman" panose="02020603050405020304" pitchFamily="18" charset="0"/>
              </a:rPr>
              <a:t>MSc</a:t>
            </a:r>
            <a:br>
              <a:rPr lang="en-US" dirty="0">
                <a:latin typeface="Times New Roman" panose="02020603050405020304" pitchFamily="18" charset="0"/>
                <a:cs typeface="Times New Roman" panose="02020603050405020304" pitchFamily="18" charset="0"/>
              </a:rPr>
            </a:br>
            <a:r>
              <a:rPr lang="el-GR" dirty="0">
                <a:latin typeface="Times New Roman" panose="02020603050405020304" pitchFamily="18" charset="0"/>
                <a:cs typeface="Times New Roman" panose="02020603050405020304" pitchFamily="18" charset="0"/>
              </a:rPr>
              <a:t>ΠΙΣΤΟΠΟΙΗΜΕΝΟΣ ΓΕΩΡΓΙΚΟΣ ΣΥΜΒΟΥΛΟΣ</a:t>
            </a:r>
            <a:endParaRPr lang="el-GR" dirty="0"/>
          </a:p>
        </p:txBody>
      </p:sp>
      <p:pic>
        <p:nvPicPr>
          <p:cNvPr id="4" name="Εικόνα 3" descr="Εικόνα που περιέχει γραμματοσειρά, γραφικά, κείμενο, clipart&#10;&#10;Περιγραφή που δημιουργήθηκε αυτόματα">
            <a:extLst>
              <a:ext uri="{FF2B5EF4-FFF2-40B4-BE49-F238E27FC236}">
                <a16:creationId xmlns:a16="http://schemas.microsoft.com/office/drawing/2014/main" id="{717C6AAB-3938-4F81-4C85-9B65571A7068}"/>
              </a:ext>
            </a:extLst>
          </p:cNvPr>
          <p:cNvPicPr>
            <a:picLocks noChangeAspect="1"/>
          </p:cNvPicPr>
          <p:nvPr/>
        </p:nvPicPr>
        <p:blipFill>
          <a:blip r:embed="rId2"/>
          <a:stretch>
            <a:fillRect/>
          </a:stretch>
        </p:blipFill>
        <p:spPr>
          <a:xfrm>
            <a:off x="152399" y="5468254"/>
            <a:ext cx="2168797" cy="1077218"/>
          </a:xfrm>
          <a:prstGeom prst="rect">
            <a:avLst/>
          </a:prstGeom>
        </p:spPr>
      </p:pic>
      <p:pic>
        <p:nvPicPr>
          <p:cNvPr id="6" name="Εικόνα 5" descr="Εικόνα που περιέχει κείμενο, στιγμιότυπο οθόνης, γραμματοσειρά, γραφικά&#10;&#10;Περιγραφή που δημιουργήθηκε αυτόματα">
            <a:extLst>
              <a:ext uri="{FF2B5EF4-FFF2-40B4-BE49-F238E27FC236}">
                <a16:creationId xmlns:a16="http://schemas.microsoft.com/office/drawing/2014/main" id="{89171584-D5F4-DB41-DC7A-45610B44AFD2}"/>
              </a:ext>
            </a:extLst>
          </p:cNvPr>
          <p:cNvPicPr>
            <a:picLocks noChangeAspect="1"/>
          </p:cNvPicPr>
          <p:nvPr/>
        </p:nvPicPr>
        <p:blipFill>
          <a:blip r:embed="rId3"/>
          <a:stretch>
            <a:fillRect/>
          </a:stretch>
        </p:blipFill>
        <p:spPr>
          <a:xfrm>
            <a:off x="2527069" y="5468254"/>
            <a:ext cx="1803862" cy="1041516"/>
          </a:xfrm>
          <a:prstGeom prst="rect">
            <a:avLst/>
          </a:prstGeom>
        </p:spPr>
      </p:pic>
    </p:spTree>
    <p:extLst>
      <p:ext uri="{BB962C8B-B14F-4D97-AF65-F5344CB8AC3E}">
        <p14:creationId xmlns:p14="http://schemas.microsoft.com/office/powerpoint/2010/main" val="44388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2396" y="2841519"/>
            <a:ext cx="9144000" cy="1174961"/>
          </a:xfrm>
        </p:spPr>
        <p:txBody>
          <a:bodyPr>
            <a:normAutofit fontScale="90000"/>
          </a:bodyPr>
          <a:lstStyle/>
          <a:p>
            <a:r>
              <a:rPr lang="el-GR" sz="4000" dirty="0">
                <a:latin typeface="Times New Roman" panose="02020603050405020304" pitchFamily="18" charset="0"/>
                <a:cs typeface="Times New Roman" panose="02020603050405020304" pitchFamily="18" charset="0"/>
              </a:rPr>
              <a:t>ΚΕΝΤΡΙΚΟ  ΗΛΕΚΤΡΟΝΙΚΟ  ΜΗΤΡΩΟ   ΟΙΚΟΤΕΧΝΙΑΣ</a:t>
            </a:r>
          </a:p>
        </p:txBody>
      </p:sp>
      <p:sp>
        <p:nvSpPr>
          <p:cNvPr id="3" name="Subtitle 2"/>
          <p:cNvSpPr>
            <a:spLocks noGrp="1"/>
          </p:cNvSpPr>
          <p:nvPr>
            <p:ph type="subTitle" idx="1"/>
          </p:nvPr>
        </p:nvSpPr>
        <p:spPr>
          <a:xfrm>
            <a:off x="1162396" y="1262515"/>
            <a:ext cx="9144000" cy="1283368"/>
          </a:xfrm>
        </p:spPr>
        <p:txBody>
          <a:bodyPr>
            <a:normAutofit/>
          </a:bodyPr>
          <a:lstStyle/>
          <a:p>
            <a:pPr algn="ctr"/>
            <a:r>
              <a:rPr lang="el-GR" sz="5400" b="1" dirty="0">
                <a:latin typeface="Times New Roman" panose="02020603050405020304" pitchFamily="18" charset="0"/>
                <a:cs typeface="Times New Roman" panose="02020603050405020304" pitchFamily="18" charset="0"/>
              </a:rPr>
              <a:t>ΚΗΜΟ</a:t>
            </a:r>
            <a:r>
              <a:rPr lang="el-GR" dirty="0"/>
              <a:t>	</a:t>
            </a:r>
          </a:p>
        </p:txBody>
      </p:sp>
      <p:pic>
        <p:nvPicPr>
          <p:cNvPr id="5" name="Εικόνα 4" descr="Εικόνα που περιέχει άτομο, εσωτερικός χώρος, τοίχος, επιτραπέζια σκεύη&#10;&#10;Περιγραφή που δημιουργήθηκε αυτόματα">
            <a:extLst>
              <a:ext uri="{FF2B5EF4-FFF2-40B4-BE49-F238E27FC236}">
                <a16:creationId xmlns:a16="http://schemas.microsoft.com/office/drawing/2014/main" id="{F8455F09-F283-6DB4-1871-4126D20EC605}"/>
              </a:ext>
            </a:extLst>
          </p:cNvPr>
          <p:cNvPicPr>
            <a:picLocks noChangeAspect="1"/>
          </p:cNvPicPr>
          <p:nvPr/>
        </p:nvPicPr>
        <p:blipFill>
          <a:blip r:embed="rId2"/>
          <a:stretch>
            <a:fillRect/>
          </a:stretch>
        </p:blipFill>
        <p:spPr>
          <a:xfrm>
            <a:off x="7647709" y="4382747"/>
            <a:ext cx="3048000" cy="1999488"/>
          </a:xfrm>
          <a:prstGeom prst="rect">
            <a:avLst/>
          </a:prstGeom>
        </p:spPr>
      </p:pic>
    </p:spTree>
    <p:extLst>
      <p:ext uri="{BB962C8B-B14F-4D97-AF65-F5344CB8AC3E}">
        <p14:creationId xmlns:p14="http://schemas.microsoft.com/office/powerpoint/2010/main" val="2638553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4782"/>
          </a:xfrm>
        </p:spPr>
        <p:txBody>
          <a:bodyPr>
            <a:normAutofit/>
          </a:bodyPr>
          <a:lstStyle/>
          <a:p>
            <a:pPr algn="ctr"/>
            <a:r>
              <a:rPr lang="el-GR" sz="3600" dirty="0">
                <a:latin typeface="Times New Roman" panose="02020603050405020304" pitchFamily="18" charset="0"/>
                <a:cs typeface="Times New Roman" panose="02020603050405020304" pitchFamily="18" charset="0"/>
              </a:rPr>
              <a:t>ΟΙΚΟΤΕΧΝΙΑ ΕΙΝΑΙ</a:t>
            </a:r>
            <a:r>
              <a:rPr lang="el-GR" sz="40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64123" y="1688125"/>
            <a:ext cx="11828585" cy="4642338"/>
          </a:xfrm>
        </p:spPr>
        <p:txBody>
          <a:bodyPr>
            <a:noAutofit/>
          </a:bodyPr>
          <a:lstStyle/>
          <a:p>
            <a:r>
              <a:rPr lang="el-GR" dirty="0"/>
              <a:t>Οικοτεχνία είναι η μεταποίηση, μικρής κλίμακας, γεωργοκτηνοτροφικών προϊόντων, αποκλειστικά ιδίας παραγωγής, στον χώρο της αγροτικής κατοικίας ή της αγροτικής εκμετάλλευσης  του παραγωγού και της οικογένειάς του.</a:t>
            </a:r>
          </a:p>
          <a:p>
            <a:r>
              <a:rPr lang="el-GR" dirty="0"/>
              <a:t>Οι ποσότητες των τελικών προϊόντων υπολογίζονται με βάση την παραγωγή του πρωτογενούς προϊόντος, που αποτελεί το κύριο πρωταρχικό συστατικό του προϊόντος, από τις καλλιέργειες του παραγωγού</a:t>
            </a:r>
          </a:p>
          <a:p>
            <a:r>
              <a:rPr lang="el-GR" dirty="0"/>
              <a:t>Δικαίωμα παρασκευής οικοτεχνικών προϊόντων έχει ο ή οι παραγωγοί των πρωτογενών αγροτικών προϊόντων που αποτελούν το πρωταρχικό συστατικό του τελικού προϊόντος. Είναι δυνατή η συνεργασία δύο ή περισσότερων παραγωγών για την οικοτεχνική παραγωγή.</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82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4782"/>
          </a:xfrm>
        </p:spPr>
        <p:txBody>
          <a:bodyPr>
            <a:normAutofit/>
          </a:bodyPr>
          <a:lstStyle/>
          <a:p>
            <a:pPr algn="ctr"/>
            <a:r>
              <a:rPr lang="el-GR" sz="3600" dirty="0">
                <a:latin typeface="Times New Roman" panose="02020603050405020304" pitchFamily="18" charset="0"/>
                <a:cs typeface="Times New Roman" panose="02020603050405020304" pitchFamily="18" charset="0"/>
              </a:rPr>
              <a:t>ΟΙΚΟΤΕΧΝΙΑ</a:t>
            </a:r>
            <a:r>
              <a:rPr lang="el-GR" sz="4000"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64123" y="1688125"/>
            <a:ext cx="11828585" cy="4642338"/>
          </a:xfrm>
        </p:spPr>
        <p:txBody>
          <a:bodyPr>
            <a:noAutofit/>
          </a:bodyPr>
          <a:lstStyle/>
          <a:p>
            <a:r>
              <a:rPr lang="el-GR" dirty="0">
                <a:latin typeface="Times New Roman" panose="02020603050405020304" pitchFamily="18" charset="0"/>
                <a:cs typeface="Times New Roman" panose="02020603050405020304" pitchFamily="18" charset="0"/>
              </a:rPr>
              <a:t>Α. Προϊόντα δημητριακών π.χ. πλιγούρι</a:t>
            </a:r>
          </a:p>
          <a:p>
            <a:r>
              <a:rPr lang="el-GR" dirty="0">
                <a:latin typeface="Times New Roman" panose="02020603050405020304" pitchFamily="18" charset="0"/>
                <a:cs typeface="Times New Roman" panose="02020603050405020304" pitchFamily="18" charset="0"/>
              </a:rPr>
              <a:t>Β. Αρτοσκευάσματα π.χ. παξιμάδια, φρυγανιές, αρτίδια, σταφιδόψωμα,κριτσίνια, βουτήματα, λουκουμάδες με μέλι, κουλούρια, λαγάνες, διπυρίτης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άρτος (γαλέτα), φύλλο κρούστας, σφολιάτα, πίτες (αλμυρές και γλυκές)</a:t>
            </a:r>
          </a:p>
          <a:p>
            <a:r>
              <a:rPr lang="el-GR" dirty="0">
                <a:latin typeface="Times New Roman" panose="02020603050405020304" pitchFamily="18" charset="0"/>
                <a:cs typeface="Times New Roman" panose="02020603050405020304" pitchFamily="18" charset="0"/>
              </a:rPr>
              <a:t>Γ. Ζυμαρικά π.χ. τραχανάς, χυλοπίτες, λαζάνια, ξυνόχονδρος</a:t>
            </a:r>
          </a:p>
          <a:p>
            <a:r>
              <a:rPr lang="el-GR" dirty="0">
                <a:latin typeface="Times New Roman" panose="02020603050405020304" pitchFamily="18" charset="0"/>
                <a:cs typeface="Times New Roman" panose="02020603050405020304" pitchFamily="18" charset="0"/>
              </a:rPr>
              <a:t>Δ. Γλυκίσματα π.χ. χαλβάς με σιμιγδάλι, σάμαλι, ραβανί</a:t>
            </a:r>
          </a:p>
          <a:p>
            <a:r>
              <a:rPr lang="el-GR" dirty="0">
                <a:latin typeface="Times New Roman" panose="02020603050405020304" pitchFamily="18" charset="0"/>
                <a:cs typeface="Times New Roman" panose="02020603050405020304" pitchFamily="18" charset="0"/>
              </a:rPr>
              <a:t>Ε. Προϊόντα φυτικής προέλευσης με ή χωρίς γλυκαντικές ύλες, π.χ. Γλυκά</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κουταλιού, μαρμέλαδες, κομπόστες, ζελέ φρούτων, γλυκά αλείμματα και</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γλυκές πάστες φρούτων και λαχανικών, φρουί γλασέ, πετιμέζι,</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μουσταλευριά, αμυγδαλωτά, εργολάβους, χαρουπόμελο, προϊόντα από</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σουσάμι</a:t>
            </a:r>
          </a:p>
        </p:txBody>
      </p:sp>
    </p:spTree>
    <p:extLst>
      <p:ext uri="{BB962C8B-B14F-4D97-AF65-F5344CB8AC3E}">
        <p14:creationId xmlns:p14="http://schemas.microsoft.com/office/powerpoint/2010/main" val="349993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773723" y="1055077"/>
            <a:ext cx="10580077" cy="5121886"/>
          </a:xfrm>
        </p:spPr>
        <p:txBody>
          <a:bodyPr>
            <a:normAutofit/>
          </a:bodyPr>
          <a:lstStyle/>
          <a:p>
            <a:r>
              <a:rPr lang="el-GR" dirty="0">
                <a:latin typeface="Times New Roman" panose="02020603050405020304" pitchFamily="18" charset="0"/>
                <a:cs typeface="Times New Roman" panose="02020603050405020304" pitchFamily="18" charset="0"/>
              </a:rPr>
              <a:t>ΣΤ. Προϊόντα με </a:t>
            </a:r>
            <a:r>
              <a:rPr lang="el-GR" dirty="0" err="1">
                <a:latin typeface="Times New Roman" panose="02020603050405020304" pitchFamily="18" charset="0"/>
                <a:cs typeface="Times New Roman" panose="02020603050405020304" pitchFamily="18" charset="0"/>
              </a:rPr>
              <a:t>extra</a:t>
            </a:r>
            <a:r>
              <a:rPr lang="el-GR" dirty="0">
                <a:latin typeface="Times New Roman" panose="02020603050405020304" pitchFamily="18" charset="0"/>
                <a:cs typeface="Times New Roman" panose="02020603050405020304" pitchFamily="18" charset="0"/>
              </a:rPr>
              <a:t> παρθένα και παρθένα ελαιόλαδα που έχουν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προστεθεί αρωματικά φυτά, μπαχαρικά, αιθέρια έλαια, κ.α. σε συσκευασία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έως δύο (2) λίτρα</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Ζ. Προϊόντα φυτικής προέλευσης διατηρημένα με αλάτι, ξύδι κα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λάδι,</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επιτραπέζιες ελιές, πάστες ελιάς, τουρσιά, σάλτσες.</a:t>
            </a:r>
          </a:p>
          <a:p>
            <a:r>
              <a:rPr lang="el-GR" dirty="0">
                <a:latin typeface="Times New Roman" panose="02020603050405020304" pitchFamily="18" charset="0"/>
                <a:cs typeface="Times New Roman" panose="02020603050405020304" pitchFamily="18" charset="0"/>
              </a:rPr>
              <a:t>Η. Αποξηραμένα προϊόντα φυτικής προέλευσης φρούτα και λαχανικά, ξηροί</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καρποί, όσπρια, αρωματικά φυτά</a:t>
            </a:r>
          </a:p>
          <a:p>
            <a:r>
              <a:rPr lang="el-GR" dirty="0">
                <a:latin typeface="Times New Roman" panose="02020603050405020304" pitchFamily="18" charset="0"/>
                <a:cs typeface="Times New Roman" panose="02020603050405020304" pitchFamily="18" charset="0"/>
              </a:rPr>
              <a:t>Θ. Προϊόντα με μέλι που έχουν προστεθεί ξηροί καρποί, αποξηραμένα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φρούτα, μαστίχα, κρόκος κ.α. τρόφιμα</a:t>
            </a:r>
          </a:p>
          <a:p>
            <a:r>
              <a:rPr lang="el-GR" dirty="0">
                <a:latin typeface="Times New Roman" panose="02020603050405020304" pitchFamily="18" charset="0"/>
                <a:cs typeface="Times New Roman" panose="02020603050405020304" pitchFamily="18" charset="0"/>
              </a:rPr>
              <a:t>Ι. Λοιπά τρόφιμα, π.χ. ξύδι, χυμοί φρούτων και λαχανικών σε συσκευασία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έως ενός (1) λίτρου.</a:t>
            </a:r>
          </a:p>
          <a:p>
            <a:pPr>
              <a:buNone/>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585" y="631065"/>
            <a:ext cx="11523784" cy="5863520"/>
          </a:xfrm>
        </p:spPr>
        <p:txBody>
          <a:bodyPr/>
          <a:lstStyle/>
          <a:p>
            <a:pPr algn="ctr"/>
            <a:r>
              <a:rPr lang="el-GR" b="1" u="sng" dirty="0">
                <a:latin typeface="Times New Roman" panose="02020603050405020304" pitchFamily="18" charset="0"/>
                <a:cs typeface="Times New Roman" panose="02020603050405020304" pitchFamily="18" charset="0"/>
              </a:rPr>
              <a:t>ΔΕΝ</a:t>
            </a:r>
            <a:r>
              <a:rPr lang="el-GR" b="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καλύπτει:</a:t>
            </a:r>
            <a:endParaRPr lang="en-US" dirty="0">
              <a:latin typeface="Times New Roman" panose="02020603050405020304" pitchFamily="18" charset="0"/>
              <a:cs typeface="Times New Roman" panose="02020603050405020304" pitchFamily="18" charset="0"/>
            </a:endParaRPr>
          </a:p>
          <a:p>
            <a:pPr algn="ct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 την παραγωγή γαλακτοκομικών προϊόντων όπως </a:t>
            </a:r>
            <a:r>
              <a:rPr lang="el-GR" i="1" dirty="0">
                <a:latin typeface="Times New Roman" panose="02020603050405020304" pitchFamily="18" charset="0"/>
                <a:cs typeface="Times New Roman" panose="02020603050405020304" pitchFamily="18" charset="0"/>
              </a:rPr>
              <a:t>τυρί, βούτυρο, γιαούρτι,</a:t>
            </a:r>
          </a:p>
          <a:p>
            <a:pPr marL="0" indent="0">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καθότι ισχύουν οι απαιτήσεις και προϋποθέσεις της υπ. Αριθμ.</a:t>
            </a:r>
          </a:p>
          <a:p>
            <a:pPr marL="0" indent="0">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3724/162303/22-12-2014 ΚΥΑ (ΦΕΚ 3438/Β΄/2014)</a:t>
            </a:r>
            <a:endParaRPr lang="en-US"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 την παραγωγή προϊόντων </a:t>
            </a:r>
            <a:r>
              <a:rPr lang="el-GR" i="1" dirty="0">
                <a:latin typeface="Times New Roman" panose="02020603050405020304" pitchFamily="18" charset="0"/>
                <a:cs typeface="Times New Roman" panose="02020603050405020304" pitchFamily="18" charset="0"/>
              </a:rPr>
              <a:t>σαπωνοποιίας από ελαιόλαδο</a:t>
            </a:r>
            <a:endParaRPr lang="en-US" i="1" dirty="0">
              <a:latin typeface="Times New Roman" panose="02020603050405020304" pitchFamily="18" charset="0"/>
              <a:cs typeface="Times New Roman" panose="02020603050405020304" pitchFamily="18" charset="0"/>
            </a:endParaRPr>
          </a:p>
          <a:p>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Υπενθυμίζουμε ότι στα πλαίσια της οικοτεχνίας </a:t>
            </a:r>
            <a:r>
              <a:rPr lang="el-GR" b="1" dirty="0">
                <a:latin typeface="Times New Roman" panose="02020603050405020304" pitchFamily="18" charset="0"/>
                <a:cs typeface="Times New Roman" panose="02020603050405020304" pitchFamily="18" charset="0"/>
              </a:rPr>
              <a:t>ΔΕΝ </a:t>
            </a:r>
            <a:r>
              <a:rPr lang="el-GR" dirty="0">
                <a:latin typeface="Times New Roman" panose="02020603050405020304" pitchFamily="18" charset="0"/>
                <a:cs typeface="Times New Roman" panose="02020603050405020304" pitchFamily="18" charset="0"/>
              </a:rPr>
              <a:t>επιτρέπεται η παραγωγή</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ποτών τα οποία περιέχουν αλκοόλη.</a:t>
            </a:r>
          </a:p>
        </p:txBody>
      </p:sp>
    </p:spTree>
    <p:extLst>
      <p:ext uri="{BB962C8B-B14F-4D97-AF65-F5344CB8AC3E}">
        <p14:creationId xmlns:p14="http://schemas.microsoft.com/office/powerpoint/2010/main" val="1316187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901B9D-8F0F-7C6D-D9FC-DC83E9CC1BD0}"/>
              </a:ext>
            </a:extLst>
          </p:cNvPr>
          <p:cNvSpPr>
            <a:spLocks noGrp="1"/>
          </p:cNvSpPr>
          <p:nvPr>
            <p:ph type="title"/>
          </p:nvPr>
        </p:nvSpPr>
        <p:spPr/>
        <p:txBody>
          <a:bodyPr/>
          <a:lstStyle/>
          <a:p>
            <a:r>
              <a:rPr lang="el-GR" dirty="0"/>
              <a:t>ΟΙΚΟΤΕΧΝΙΑ - ΜΙΑ ΜΙΚΡΗ ΒΙΟΜΗΧΑΝΙΑ ΤΡΟΦΙΜΩΝ</a:t>
            </a:r>
          </a:p>
        </p:txBody>
      </p:sp>
      <p:sp>
        <p:nvSpPr>
          <p:cNvPr id="3" name="Θέση περιεχομένου 2">
            <a:extLst>
              <a:ext uri="{FF2B5EF4-FFF2-40B4-BE49-F238E27FC236}">
                <a16:creationId xmlns:a16="http://schemas.microsoft.com/office/drawing/2014/main" id="{629A84F3-B278-9EEC-D49C-BD5875AA8FD6}"/>
              </a:ext>
            </a:extLst>
          </p:cNvPr>
          <p:cNvSpPr>
            <a:spLocks noGrp="1"/>
          </p:cNvSpPr>
          <p:nvPr>
            <p:ph idx="1"/>
          </p:nvPr>
        </p:nvSpPr>
        <p:spPr/>
        <p:txBody>
          <a:bodyPr/>
          <a:lstStyle/>
          <a:p>
            <a:r>
              <a:rPr lang="el-GR" dirty="0"/>
              <a:t>Η ΟΙΚΟΤΕΧΝΙΑ ΑΠΟΤΕΛΕΙ ΜΙΑ ΜΙΚΡΟΓΡΑΦΙΑ ΜΙΑΣ ΒΙΟΜΗΧΑΝΙΑΣ ΤΡΟΦΙΜΩΝ ΤΟΣΟ ΣΕ ΕΠΙΠΕΔΟ ΠΑΡΑΓΩΓΗΣ ΟΣΟ ΚΑΙ ΣΕ ΕΠΙΠΕΔΟ ΔΙΑΣΦΑΛΙΣΗΣ ΠΟΙΟΤΗΤΑΣ ΤΩΝ ΤΡΟΦΙΜΩΝ</a:t>
            </a:r>
          </a:p>
          <a:p>
            <a:r>
              <a:rPr lang="el-GR" dirty="0"/>
              <a:t>ΑΚΟΛΟΥΘΟΥΝΤΑΙ ΟΙ ΚΑΝΟΝΕΣ ΥΓΙΕΙΝΗΣ ΤΟΥ ΕΦΕΤ </a:t>
            </a:r>
            <a:r>
              <a:rPr lang="en-US" dirty="0"/>
              <a:t>(HACCP)</a:t>
            </a:r>
          </a:p>
          <a:p>
            <a:r>
              <a:rPr lang="el-GR" dirty="0"/>
              <a:t>ΥΠΑΡΧΕΙ ΥΓΕΙΟΝΟΜΙΚΟΣ ΥΠΕΥΘΥΝΟΣ</a:t>
            </a:r>
          </a:p>
          <a:p>
            <a:r>
              <a:rPr lang="el-GR" dirty="0"/>
              <a:t>ΘΑ ΠΡΕΠΕΙ ΝΑ ΥΠΑΡΧΕΙ ΣΧΕΔΙΑΣΜΟΣ, ΜΕΘΟΔΟΛΟΓΙΑ ΠΑΡΑΓΩΓΗΣ, ΕΠΑΝΑΛΕΙΨΙΜΟΤΗΤΑ ΣΤΟ ΑΠΟΤΕΛΕΣΜΑ</a:t>
            </a:r>
          </a:p>
          <a:p>
            <a:r>
              <a:rPr lang="el-GR" dirty="0"/>
              <a:t>ΠΡΩΤΟΒΟΥΛΙΑ ΓΙΑ ΑΝΤΑΓΩΝΙΣΤΙΚΟ ΑΠΟΤΕΛΕΣΜΑ</a:t>
            </a:r>
          </a:p>
        </p:txBody>
      </p:sp>
    </p:spTree>
    <p:extLst>
      <p:ext uri="{BB962C8B-B14F-4D97-AF65-F5344CB8AC3E}">
        <p14:creationId xmlns:p14="http://schemas.microsoft.com/office/powerpoint/2010/main" val="261590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338"/>
            <a:ext cx="10515600" cy="832610"/>
          </a:xfrm>
        </p:spPr>
        <p:txBody>
          <a:bodyPr>
            <a:noAutofit/>
          </a:bodyPr>
          <a:lstStyle/>
          <a:p>
            <a:pPr algn="ctr"/>
            <a:r>
              <a:rPr lang="el-GR" sz="3200" b="1" dirty="0">
                <a:latin typeface="Times New Roman" panose="02020603050405020304" pitchFamily="18" charset="0"/>
                <a:cs typeface="Times New Roman" panose="02020603050405020304" pitchFamily="18" charset="0"/>
              </a:rPr>
              <a:t>ΚΑΤΑ ΤΗΝ ΕΝΑΡΞΗ ΛΕΙΤΟΥΡΓΙΑΣ ΜΙΑΣ ΟΙΚΟΤΕΧΝΙΑΣ</a:t>
            </a:r>
            <a:endParaRPr lang="el-GR"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6523" y="1430214"/>
            <a:ext cx="11248705" cy="5099539"/>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έναρξη λειτουργίας μιας οικοτεχνίας για την παρασκευή τροφίμων,είναι πράγματι μια πρόκληση η οποία μπορεί να υποστηρίξει το αγροτικό</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εισόδημα και την αγροτική οικογένεια. Όμως, μια τέτοια πρωτοβουλία θα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πρέπει να ληφθεί μόνο από όσους είναι αποφασισμένοι </a:t>
            </a:r>
            <a:r>
              <a:rPr lang="el-GR" b="1" dirty="0">
                <a:latin typeface="Times New Roman" panose="02020603050405020304" pitchFamily="18" charset="0"/>
                <a:cs typeface="Times New Roman" panose="02020603050405020304" pitchFamily="18" charset="0"/>
              </a:rPr>
              <a:t>να κρατούν ένα υψηλό</a:t>
            </a:r>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επίπεδο υγιεινής και ασφάλειας </a:t>
            </a:r>
            <a:r>
              <a:rPr lang="el-GR" dirty="0">
                <a:latin typeface="Times New Roman" panose="02020603050405020304" pitchFamily="18" charset="0"/>
                <a:cs typeface="Times New Roman" panose="02020603050405020304" pitchFamily="18" charset="0"/>
              </a:rPr>
              <a:t>για τα παραγόμενα τρόφιμα.</a:t>
            </a:r>
          </a:p>
          <a:p>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Παρασκευάζοντας τρόφιμα σε επίπεδο οικοτεχνίας είναι κάτι πολύ σοβαρότερο</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από το να φτιάχνουμε τρόφιμα απλά για την οικογένειά μας.</a:t>
            </a:r>
          </a:p>
          <a:p>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Υπεύθυνος μονάδας τροφίμων οικοτεχνικής παρασκευής</a:t>
            </a:r>
            <a:r>
              <a:rPr lang="el-GR" dirty="0">
                <a:latin typeface="Times New Roman" panose="02020603050405020304" pitchFamily="18" charset="0"/>
                <a:cs typeface="Times New Roman" panose="02020603050405020304" pitchFamily="18" charset="0"/>
              </a:rPr>
              <a:t>: Όπως ορίζεται</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και στην ΥΑ, ο νομικά υπεύθυνος της οικοτεχνίας είναι ο επαγγελματίας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αγρότης.</a:t>
            </a:r>
            <a:r>
              <a:rPr lang="el-GR" b="1" dirty="0">
                <a:latin typeface="Times New Roman" panose="02020603050405020304" pitchFamily="18" charset="0"/>
                <a:cs typeface="Times New Roman" panose="02020603050405020304" pitchFamily="18" charset="0"/>
              </a:rPr>
              <a:t> ΠΡΟΣΟΧΗ, </a:t>
            </a:r>
            <a:r>
              <a:rPr lang="el-GR" dirty="0">
                <a:latin typeface="Times New Roman" panose="02020603050405020304" pitchFamily="18" charset="0"/>
                <a:cs typeface="Times New Roman" panose="02020603050405020304" pitchFamily="18" charset="0"/>
              </a:rPr>
              <a:t>η ευθύνη η οποία φέρει είναι κάτι πολύ περισσότερο από την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αγροτική του ιδιότητα, είναι δηλαδή ο υπεύθυνος μιας επιχείρησης τροφίμων.</a:t>
            </a:r>
          </a:p>
          <a:p>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Οφείλει να συμμορφώνεται με τις απαιτήσεις της νομοθεσίας των τροφίμων και</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κυρίως έχει την πρωταρχική ευθύνη για την υγιεινή και την ασφάλεια των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τροφίμων που παράγει και διαθέτει στην αγορά.</a:t>
            </a:r>
          </a:p>
          <a:p>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Η παραγωγή </a:t>
            </a:r>
            <a:r>
              <a:rPr lang="el-GR" b="1" dirty="0">
                <a:latin typeface="Times New Roman" panose="02020603050405020304" pitchFamily="18" charset="0"/>
                <a:cs typeface="Times New Roman" panose="02020603050405020304" pitchFamily="18" charset="0"/>
              </a:rPr>
              <a:t>ασφαλών τροφίμων και η προστασία της υγείας του</a:t>
            </a:r>
            <a:r>
              <a:rPr lang="en-US" b="1" dirty="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καταναλωτή</a:t>
            </a:r>
            <a:r>
              <a:rPr lang="el-GR" dirty="0">
                <a:latin typeface="Times New Roman" panose="02020603050405020304" pitchFamily="18" charset="0"/>
                <a:cs typeface="Times New Roman" panose="02020603050405020304" pitchFamily="18" charset="0"/>
              </a:rPr>
              <a:t>, είναι υποχρέωση όλων των εργαζομένων σε μια επιχείρηση</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τροφίμων. Όλοι όσοι ασχολούνται με τη διαχείριση τροφίμων (από την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παρασκευή έως τη διάθεση), συμβάλουν στην ασφάλεια των τροφίμων, ώστε να μην προκαλούνται ανεπιθύμητες ενέργειες στους καταναλωτές.</a:t>
            </a:r>
          </a:p>
        </p:txBody>
      </p:sp>
    </p:spTree>
    <p:extLst>
      <p:ext uri="{BB962C8B-B14F-4D97-AF65-F5344CB8AC3E}">
        <p14:creationId xmlns:p14="http://schemas.microsoft.com/office/powerpoint/2010/main" val="2097092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TM04033921[[fn=Δασμασκό]]</Template>
  <TotalTime>1839</TotalTime>
  <Words>1999</Words>
  <Application>Microsoft Office PowerPoint</Application>
  <PresentationFormat>Ευρεία οθόνη</PresentationFormat>
  <Paragraphs>172</Paragraphs>
  <Slides>27</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27</vt:i4>
      </vt:variant>
    </vt:vector>
  </HeadingPairs>
  <TitlesOfParts>
    <vt:vector size="33" baseType="lpstr">
      <vt:lpstr>Arial</vt:lpstr>
      <vt:lpstr>Bookman Old Style</vt:lpstr>
      <vt:lpstr>Calibri</vt:lpstr>
      <vt:lpstr>Rockwell</vt:lpstr>
      <vt:lpstr>Times New Roman</vt:lpstr>
      <vt:lpstr>Damask</vt:lpstr>
      <vt:lpstr>ΟΙΚΟΤΕΧΝΙΑ &amp; καινοτομια</vt:lpstr>
      <vt:lpstr>Γιατι οικοτεχνια? </vt:lpstr>
      <vt:lpstr>ΚΕΝΤΡΙΚΟ  ΗΛΕΚΤΡΟΝΙΚΟ  ΜΗΤΡΩΟ   ΟΙΚΟΤΕΧΝΙΑΣ</vt:lpstr>
      <vt:lpstr>ΟΙΚΟΤΕΧΝΙΑ ΕΙΝΑΙ:</vt:lpstr>
      <vt:lpstr>ΟΙΚΟΤΕΧΝΙΑ:</vt:lpstr>
      <vt:lpstr>Παρουσίαση του PowerPoint</vt:lpstr>
      <vt:lpstr>Παρουσίαση του PowerPoint</vt:lpstr>
      <vt:lpstr>ΟΙΚΟΤΕΧΝΙΑ - ΜΙΑ ΜΙΚΡΗ ΒΙΟΜΗΧΑΝΙΑ ΤΡΟΦΙΜΩΝ</vt:lpstr>
      <vt:lpstr>ΚΑΤΑ ΤΗΝ ΕΝΑΡΞΗ ΛΕΙΤΟΥΡΓΙΑΣ ΜΙΑΣ ΟΙΚΟΤΕΧΝΙΑΣ</vt:lpstr>
      <vt:lpstr>ΟΙΚΟΤΕΧΝΙΑ ΚΑΙ ΚΑΙΝΟΤΟΜΙΑ</vt:lpstr>
      <vt:lpstr>Καινοτομια - η απαιτηση για βιωσιμοτητα</vt:lpstr>
      <vt:lpstr>Καινοτομια ΣΤΗΝ ΟΙΚΟΤΕΧΝΙΑ</vt:lpstr>
      <vt:lpstr>Καινοτομια ΣΤΗΝ ΟΙΚΟΤΕΧΝΙΑ - ΑνταγωνιστικΑ ΠλεονεκτΗματα</vt:lpstr>
      <vt:lpstr>ΚΑΤΗΓΟΡΙΕΣ ΚΑΙΝΟΤΟΜΙΑΣ</vt:lpstr>
      <vt:lpstr>ΚΑΤΗΓΟΡΙΕΣ ΚΑΙΝΟΤΟΜΙΑΣ</vt:lpstr>
      <vt:lpstr>ΚΑΤΗΓΟΡΙΕΣ ΚΑΙΝΟΤΟΜΙΑΣ</vt:lpstr>
      <vt:lpstr>ΚΑΤΗΓΟΡΙΕΣ ΚΑΙΝΟΤΟΜΙΑΣ</vt:lpstr>
      <vt:lpstr>ΠΟΛΥΛΕΙΤΟΥΡΓΙΚΑ ΑΓΡΟΚΤΗΜΑΤΑ</vt:lpstr>
      <vt:lpstr>ΠΟΛΥΛΕΙΤΟΥΡΓΙΚΑ ΑΓΡΟΚΤΗΜΑΤΑ</vt:lpstr>
      <vt:lpstr>ΙΧΝΗΛΑΣΙΜΟΤΗΤΑ ΚΑΙ ΟΙΚΟΤΕΧΝΙΑ</vt:lpstr>
      <vt:lpstr>ΙΧΝΗΛΑΣΙΜΟΤΗΤΑ ΚΑΙ ΟΙΚΟΤΕΧΝΙΑ</vt:lpstr>
      <vt:lpstr>ΟΙΚΟΤΕΧΝΙΑ και αποτελεσμα</vt:lpstr>
      <vt:lpstr>ΠΑΡΑΔΕΙΓΜΑΤΑ ΟΙΚΟΤΕΧΝΙΑΣ</vt:lpstr>
      <vt:lpstr>ΠΑΡΑΔΕΙΓΜΑΤΑ ΟΙΚΟΤΕΧΝΙΑΣ</vt:lpstr>
      <vt:lpstr>ΠΑΡΑΔΕΙΓΜΑΤΑ ΟΙΚΟΤΕΧΝΙΑΣ</vt:lpstr>
      <vt:lpstr>ΠΑΡΑΔΕΙΓΜΑΤΑ επιτυχιασ μεσω συσκευασιασ</vt:lpstr>
      <vt:lpstr>ΕΥΧΑΡΙΣΤΩ ΠΟΛΥ ΓΙΑ ΤΗΝ ΠΡΟΣΟΧΗ ΣΑΣ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VASILEIOS TOUTOUNTZIS</cp:lastModifiedBy>
  <cp:revision>41</cp:revision>
  <dcterms:created xsi:type="dcterms:W3CDTF">2017-11-22T08:02:31Z</dcterms:created>
  <dcterms:modified xsi:type="dcterms:W3CDTF">2023-11-20T12:06:17Z</dcterms:modified>
</cp:coreProperties>
</file>