
<file path=[Content_Types].xml><?xml version="1.0" encoding="utf-8"?>
<Types xmlns="http://schemas.openxmlformats.org/package/2006/content-types">
  <Default ContentType="image/jpeg" Extension="jpg"/>
  <Default ContentType="application/vnd.openxmlformats-officedocument.spreadsheetml.sheet" Extension="xlsx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2.xml"/>
  <Override ContentType="application/vnd.openxmlformats-officedocument.drawingml.chart+xml" PartName="/ppt/charts/chart1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6858000" cx="9144000"/>
  <p:notesSz cx="6669075" cy="992822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6" roundtripDataSignature="AMtx7mgloodGyIwn6ZUY2ZQ0931vo/59U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A773633-B0AA-4583-BEF1-C75D59F80003}">
  <a:tblStyle styleId="{9A773633-B0AA-4583-BEF1-C75D59F80003}" styleName="Table_0">
    <a:wholeTbl>
      <a:tcTxStyle b="off" i="off">
        <a:font>
          <a:latin typeface="Georgia"/>
          <a:ea typeface="Georgia"/>
          <a:cs typeface="Georgia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5E6"/>
          </a:solidFill>
        </a:fill>
      </a:tcStyle>
    </a:wholeTbl>
    <a:band1H>
      <a:tcTxStyle/>
      <a:tcStyle>
        <a:fill>
          <a:solidFill>
            <a:srgbClr val="FFECCA"/>
          </a:solidFill>
        </a:fill>
      </a:tcStyle>
    </a:band1H>
    <a:band2H>
      <a:tcTxStyle/>
    </a:band2H>
    <a:band1V>
      <a:tcTxStyle/>
      <a:tcStyle>
        <a:fill>
          <a:solidFill>
            <a:srgbClr val="FFECCA"/>
          </a:solidFill>
        </a:fill>
      </a:tcStyle>
    </a:band1V>
    <a:band2V>
      <a:tcTxStyle/>
    </a:band2V>
    <a:lastCol>
      <a:tcTxStyle b="on" i="off">
        <a:font>
          <a:latin typeface="Georgia"/>
          <a:ea typeface="Georgia"/>
          <a:cs typeface="Georgia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Georgia"/>
          <a:ea typeface="Georgia"/>
          <a:cs typeface="Georgia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Georgia"/>
          <a:ea typeface="Georgia"/>
          <a:cs typeface="Georgia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Georgia"/>
          <a:ea typeface="Georgia"/>
          <a:cs typeface="Georgia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00BDA6E8-76C3-472F-8A3F-197FBA259EBD}" styleName="Table_1">
    <a:wholeTbl>
      <a:tcTxStyle b="off" i="off">
        <a:font>
          <a:latin typeface="Georgia"/>
          <a:ea typeface="Georgia"/>
          <a:cs typeface="Georgia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fill>
          <a:solidFill>
            <a:schemeClr val="accent2">
              <a:alpha val="20000"/>
            </a:schemeClr>
          </a:solidFill>
        </a:fill>
      </a:tcStyle>
    </a:band1H>
    <a:band2H>
      <a:tcTxStyle/>
    </a:band2H>
    <a:band1V>
      <a:tcTxStyle/>
      <a:tcStyle>
        <a:fill>
          <a:solidFill>
            <a:schemeClr val="accent2">
              <a:alpha val="20000"/>
            </a:schemeClr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127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</a:seCell>
    <a:swCell>
      <a:tcTxStyle/>
    </a:swCell>
    <a:firstRow>
      <a:tcTxStyle b="on" i="off"/>
      <a:tcStyle>
        <a:tcBdr>
          <a:bottom>
            <a:ln cap="flat" cmpd="sng" w="127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customschemas.google.com/relationships/presentationmetadata" Target="metadata"/><Relationship Id="rId25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harts/_rels/chart1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764027138117168E-2"/>
          <c:y val="6.7132052050029381E-2"/>
          <c:w val="0.94103798345961487"/>
          <c:h val="0.8571429860203957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бюджет, хил.лв</c:v>
                </c:pt>
              </c:strCache>
            </c:strRef>
          </c:tx>
          <c:dLbls>
            <c:dLbl>
              <c:idx val="0"/>
              <c:layout>
                <c:manualLayout>
                  <c:x val="-0.26123593131367051"/>
                  <c:y val="-2.2413060501302772E-2"/>
                </c:manualLayout>
              </c:layout>
              <c:tx>
                <c:rich>
                  <a:bodyPr/>
                  <a:lstStyle/>
                  <a:p>
                    <a:r>
                      <a:rPr lang="bg-BG" dirty="0"/>
                      <a:t>ПРСР
</a:t>
                    </a:r>
                    <a:r>
                      <a:rPr lang="bg-BG" sz="2800" b="1" dirty="0"/>
                      <a:t>43%</a:t>
                    </a:r>
                    <a:endParaRPr lang="bg-BG" b="1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CF6-42B5-BD80-B264D5FD1AB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bg-BG" sz="1600" dirty="0" err="1"/>
                      <a:t>неПРСР</a:t>
                    </a:r>
                    <a:r>
                      <a:rPr lang="bg-BG" dirty="0"/>
                      <a:t>
</a:t>
                    </a:r>
                    <a:r>
                      <a:rPr lang="bg-BG" sz="2400" b="1" dirty="0"/>
                      <a:t>3%</a:t>
                    </a:r>
                    <a:endParaRPr lang="bg-BG" b="1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CF6-42B5-BD80-B264D5FD1AB3}"/>
                </c:ext>
              </c:extLst>
            </c:dLbl>
            <c:dLbl>
              <c:idx val="2"/>
              <c:layout>
                <c:manualLayout>
                  <c:x val="0.17294631803100138"/>
                  <c:y val="-0.17028283077966791"/>
                </c:manualLayout>
              </c:layout>
              <c:tx>
                <c:rich>
                  <a:bodyPr/>
                  <a:lstStyle/>
                  <a:p>
                    <a:r>
                      <a:rPr lang="bg-BG" dirty="0"/>
                      <a:t>ОПРЧР
</a:t>
                    </a:r>
                    <a:r>
                      <a:rPr lang="bg-BG" sz="2800" b="1" dirty="0"/>
                      <a:t>23%</a:t>
                    </a:r>
                    <a:endParaRPr lang="bg-BG" b="1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CCF6-42B5-BD80-B264D5FD1AB3}"/>
                </c:ext>
              </c:extLst>
            </c:dLbl>
            <c:dLbl>
              <c:idx val="3"/>
              <c:layout>
                <c:manualLayout>
                  <c:x val="0.17437853107344634"/>
                  <c:y val="0.19139860997842084"/>
                </c:manualLayout>
              </c:layout>
              <c:tx>
                <c:rich>
                  <a:bodyPr/>
                  <a:lstStyle/>
                  <a:p>
                    <a:r>
                      <a:rPr lang="bg-BG" dirty="0"/>
                      <a:t>ОПИК
</a:t>
                    </a:r>
                    <a:r>
                      <a:rPr lang="bg-BG" sz="2800" b="1" dirty="0"/>
                      <a:t>31%</a:t>
                    </a:r>
                    <a:endParaRPr lang="bg-BG" b="1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CCF6-42B5-BD80-B264D5FD1AB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ПРСР</c:v>
                </c:pt>
                <c:pt idx="1">
                  <c:v>неПРСР</c:v>
                </c:pt>
                <c:pt idx="2">
                  <c:v>ОПРЧР</c:v>
                </c:pt>
                <c:pt idx="3">
                  <c:v>ОПИК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2738</c:v>
                </c:pt>
                <c:pt idx="1">
                  <c:v>196</c:v>
                </c:pt>
                <c:pt idx="2">
                  <c:v>1486</c:v>
                </c:pt>
                <c:pt idx="3">
                  <c:v>1956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CF6-42B5-BD80-B264D5FD1AB3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528810634781764"/>
          <c:y val="4.765039832575993E-2"/>
          <c:w val="0.67444942646058215"/>
          <c:h val="0.843823002300924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1.8518518518518524E-2"/>
                  <c:y val="-2.9368575624082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6F4-47AA-B049-087566D203A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ПРСР</c:v>
                </c:pt>
                <c:pt idx="1">
                  <c:v>ОПРЧР</c:v>
                </c:pt>
                <c:pt idx="2">
                  <c:v>ОПИК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2934</c:v>
                </c:pt>
                <c:pt idx="1">
                  <c:v>1486</c:v>
                </c:pt>
                <c:pt idx="2">
                  <c:v>1956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F4-47AA-B049-087566D203A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Подадени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0"/>
                  <c:y val="-5.28634361233480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6F4-47AA-B049-087566D203A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ПРСР</c:v>
                </c:pt>
                <c:pt idx="1">
                  <c:v>ОПРЧР</c:v>
                </c:pt>
                <c:pt idx="2">
                  <c:v>ОПИК</c:v>
                </c:pt>
              </c:strCache>
            </c:strRef>
          </c:cat>
          <c:val>
            <c:numRef>
              <c:f>Лист1!$C$2:$C$4</c:f>
              <c:numCache>
                <c:formatCode>#,##0</c:formatCode>
                <c:ptCount val="3"/>
                <c:pt idx="0">
                  <c:v>4381</c:v>
                </c:pt>
                <c:pt idx="1">
                  <c:v>1875</c:v>
                </c:pt>
                <c:pt idx="2">
                  <c:v>1977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6F4-47AA-B049-087566D203A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Одобрени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ПРСР</c:v>
                </c:pt>
                <c:pt idx="1">
                  <c:v>ОПРЧР</c:v>
                </c:pt>
                <c:pt idx="2">
                  <c:v>ОПИК</c:v>
                </c:pt>
              </c:strCache>
            </c:strRef>
          </c:cat>
          <c:val>
            <c:numRef>
              <c:f>Лист1!$D$2:$D$4</c:f>
              <c:numCache>
                <c:formatCode>#,##0</c:formatCode>
                <c:ptCount val="3"/>
                <c:pt idx="0">
                  <c:v>1841</c:v>
                </c:pt>
                <c:pt idx="1">
                  <c:v>1157</c:v>
                </c:pt>
                <c:pt idx="2">
                  <c:v>1953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6F4-47AA-B049-087566D203AB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Договорени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ПРСР</c:v>
                </c:pt>
                <c:pt idx="1">
                  <c:v>ОПРЧР</c:v>
                </c:pt>
                <c:pt idx="2">
                  <c:v>ОПИК</c:v>
                </c:pt>
              </c:strCache>
            </c:strRef>
          </c:cat>
          <c:val>
            <c:numRef>
              <c:f>Лист1!$E$2:$E$4</c:f>
              <c:numCache>
                <c:formatCode>#,##0</c:formatCode>
                <c:ptCount val="3"/>
                <c:pt idx="0">
                  <c:v>391</c:v>
                </c:pt>
                <c:pt idx="1">
                  <c:v>1157</c:v>
                </c:pt>
                <c:pt idx="2">
                  <c:v>1953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6F4-47AA-B049-087566D203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3136256"/>
        <c:axId val="163157504"/>
      </c:barChart>
      <c:catAx>
        <c:axId val="1631362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63157504"/>
        <c:crosses val="autoZero"/>
        <c:auto val="1"/>
        <c:lblAlgn val="ctr"/>
        <c:lblOffset val="100"/>
        <c:noMultiLvlLbl val="0"/>
      </c:catAx>
      <c:valAx>
        <c:axId val="16315750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6313625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889938" cy="496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777607" y="0"/>
            <a:ext cx="2889938" cy="496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854075" y="744538"/>
            <a:ext cx="4960938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30091"/>
            <a:ext cx="2889938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:notes"/>
          <p:cNvSpPr txBox="1"/>
          <p:nvPr>
            <p:ph idx="1" type="body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:notes"/>
          <p:cNvSpPr/>
          <p:nvPr>
            <p:ph idx="2" type="sldImg"/>
          </p:nvPr>
        </p:nvSpPr>
        <p:spPr>
          <a:xfrm>
            <a:off x="854075" y="744538"/>
            <a:ext cx="4960938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0:notes"/>
          <p:cNvSpPr txBox="1"/>
          <p:nvPr>
            <p:ph idx="1" type="body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0:notes"/>
          <p:cNvSpPr/>
          <p:nvPr>
            <p:ph idx="2" type="sldImg"/>
          </p:nvPr>
        </p:nvSpPr>
        <p:spPr>
          <a:xfrm>
            <a:off x="854075" y="744538"/>
            <a:ext cx="4960938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1:notes"/>
          <p:cNvSpPr txBox="1"/>
          <p:nvPr>
            <p:ph idx="1" type="body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1:notes"/>
          <p:cNvSpPr/>
          <p:nvPr>
            <p:ph idx="2" type="sldImg"/>
          </p:nvPr>
        </p:nvSpPr>
        <p:spPr>
          <a:xfrm>
            <a:off x="854075" y="744538"/>
            <a:ext cx="4960938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2:notes"/>
          <p:cNvSpPr txBox="1"/>
          <p:nvPr>
            <p:ph idx="1" type="body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2:notes"/>
          <p:cNvSpPr/>
          <p:nvPr>
            <p:ph idx="2" type="sldImg"/>
          </p:nvPr>
        </p:nvSpPr>
        <p:spPr>
          <a:xfrm>
            <a:off x="854075" y="744538"/>
            <a:ext cx="4960938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3:notes"/>
          <p:cNvSpPr txBox="1"/>
          <p:nvPr>
            <p:ph idx="1" type="body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3:notes"/>
          <p:cNvSpPr/>
          <p:nvPr>
            <p:ph idx="2" type="sldImg"/>
          </p:nvPr>
        </p:nvSpPr>
        <p:spPr>
          <a:xfrm>
            <a:off x="854075" y="744538"/>
            <a:ext cx="4960938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4:notes"/>
          <p:cNvSpPr txBox="1"/>
          <p:nvPr>
            <p:ph idx="1" type="body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14:notes"/>
          <p:cNvSpPr/>
          <p:nvPr>
            <p:ph idx="2" type="sldImg"/>
          </p:nvPr>
        </p:nvSpPr>
        <p:spPr>
          <a:xfrm>
            <a:off x="854075" y="744538"/>
            <a:ext cx="4960938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5:notes"/>
          <p:cNvSpPr txBox="1"/>
          <p:nvPr>
            <p:ph idx="1" type="body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15:notes"/>
          <p:cNvSpPr/>
          <p:nvPr>
            <p:ph idx="2" type="sldImg"/>
          </p:nvPr>
        </p:nvSpPr>
        <p:spPr>
          <a:xfrm>
            <a:off x="854075" y="744538"/>
            <a:ext cx="4960938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6:notes"/>
          <p:cNvSpPr txBox="1"/>
          <p:nvPr>
            <p:ph idx="1" type="body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16:notes"/>
          <p:cNvSpPr/>
          <p:nvPr>
            <p:ph idx="2" type="sldImg"/>
          </p:nvPr>
        </p:nvSpPr>
        <p:spPr>
          <a:xfrm>
            <a:off x="854075" y="744538"/>
            <a:ext cx="4960938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7:notes"/>
          <p:cNvSpPr txBox="1"/>
          <p:nvPr>
            <p:ph idx="1" type="body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17:notes"/>
          <p:cNvSpPr/>
          <p:nvPr>
            <p:ph idx="2" type="sldImg"/>
          </p:nvPr>
        </p:nvSpPr>
        <p:spPr>
          <a:xfrm>
            <a:off x="854075" y="744538"/>
            <a:ext cx="4960938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8:notes"/>
          <p:cNvSpPr txBox="1"/>
          <p:nvPr>
            <p:ph idx="1" type="body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18:notes"/>
          <p:cNvSpPr/>
          <p:nvPr>
            <p:ph idx="2" type="sldImg"/>
          </p:nvPr>
        </p:nvSpPr>
        <p:spPr>
          <a:xfrm>
            <a:off x="854075" y="744538"/>
            <a:ext cx="4960938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9:notes"/>
          <p:cNvSpPr txBox="1"/>
          <p:nvPr>
            <p:ph idx="1" type="body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19:notes"/>
          <p:cNvSpPr/>
          <p:nvPr>
            <p:ph idx="2" type="sldImg"/>
          </p:nvPr>
        </p:nvSpPr>
        <p:spPr>
          <a:xfrm>
            <a:off x="854075" y="744538"/>
            <a:ext cx="4960938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:notes"/>
          <p:cNvSpPr txBox="1"/>
          <p:nvPr>
            <p:ph idx="1" type="body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2:notes"/>
          <p:cNvSpPr/>
          <p:nvPr>
            <p:ph idx="2" type="sldImg"/>
          </p:nvPr>
        </p:nvSpPr>
        <p:spPr>
          <a:xfrm>
            <a:off x="854075" y="744538"/>
            <a:ext cx="4960938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:notes"/>
          <p:cNvSpPr txBox="1"/>
          <p:nvPr>
            <p:ph idx="1" type="body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3:notes"/>
          <p:cNvSpPr/>
          <p:nvPr>
            <p:ph idx="2" type="sldImg"/>
          </p:nvPr>
        </p:nvSpPr>
        <p:spPr>
          <a:xfrm>
            <a:off x="854075" y="744538"/>
            <a:ext cx="4960938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:notes"/>
          <p:cNvSpPr txBox="1"/>
          <p:nvPr>
            <p:ph idx="1" type="body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4:notes"/>
          <p:cNvSpPr/>
          <p:nvPr>
            <p:ph idx="2" type="sldImg"/>
          </p:nvPr>
        </p:nvSpPr>
        <p:spPr>
          <a:xfrm>
            <a:off x="854075" y="744538"/>
            <a:ext cx="4960938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 txBox="1"/>
          <p:nvPr>
            <p:ph idx="1" type="body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5:notes"/>
          <p:cNvSpPr/>
          <p:nvPr>
            <p:ph idx="2" type="sldImg"/>
          </p:nvPr>
        </p:nvSpPr>
        <p:spPr>
          <a:xfrm>
            <a:off x="854075" y="744538"/>
            <a:ext cx="4960938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:notes"/>
          <p:cNvSpPr txBox="1"/>
          <p:nvPr>
            <p:ph idx="1" type="body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6:notes"/>
          <p:cNvSpPr/>
          <p:nvPr>
            <p:ph idx="2" type="sldImg"/>
          </p:nvPr>
        </p:nvSpPr>
        <p:spPr>
          <a:xfrm>
            <a:off x="854075" y="744538"/>
            <a:ext cx="4960938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:notes"/>
          <p:cNvSpPr txBox="1"/>
          <p:nvPr>
            <p:ph idx="1" type="body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7:notes"/>
          <p:cNvSpPr/>
          <p:nvPr>
            <p:ph idx="2" type="sldImg"/>
          </p:nvPr>
        </p:nvSpPr>
        <p:spPr>
          <a:xfrm>
            <a:off x="854075" y="744538"/>
            <a:ext cx="4960938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:notes"/>
          <p:cNvSpPr txBox="1"/>
          <p:nvPr>
            <p:ph idx="1" type="body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8:notes"/>
          <p:cNvSpPr/>
          <p:nvPr>
            <p:ph idx="2" type="sldImg"/>
          </p:nvPr>
        </p:nvSpPr>
        <p:spPr>
          <a:xfrm>
            <a:off x="854075" y="744538"/>
            <a:ext cx="4960938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:notes"/>
          <p:cNvSpPr txBox="1"/>
          <p:nvPr>
            <p:ph idx="1" type="body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9:notes"/>
          <p:cNvSpPr/>
          <p:nvPr>
            <p:ph idx="2" type="sldImg"/>
          </p:nvPr>
        </p:nvSpPr>
        <p:spPr>
          <a:xfrm>
            <a:off x="854075" y="744538"/>
            <a:ext cx="4960938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лавен слайд" showMasterSp="0" type="title">
  <p:cSld name="TITL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/>
          <p:nvPr/>
        </p:nvSpPr>
        <p:spPr>
          <a:xfrm flipH="1" rot="10800000">
            <a:off x="5410182" y="3810000"/>
            <a:ext cx="3733819" cy="910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0" name="Google Shape;30;p21"/>
          <p:cNvSpPr/>
          <p:nvPr/>
        </p:nvSpPr>
        <p:spPr>
          <a:xfrm flipH="1" rot="10800000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" name="Google Shape;31;p21"/>
          <p:cNvSpPr/>
          <p:nvPr/>
        </p:nvSpPr>
        <p:spPr>
          <a:xfrm flipH="1" rot="10800000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470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2" name="Google Shape;32;p21"/>
          <p:cNvSpPr/>
          <p:nvPr/>
        </p:nvSpPr>
        <p:spPr>
          <a:xfrm flipH="1" rot="10800000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3" name="Google Shape;33;p21"/>
          <p:cNvSpPr/>
          <p:nvPr/>
        </p:nvSpPr>
        <p:spPr>
          <a:xfrm flipH="1" rot="10800000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470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4" name="Google Shape;34;p21"/>
          <p:cNvSpPr/>
          <p:nvPr/>
        </p:nvSpPr>
        <p:spPr>
          <a:xfrm>
            <a:off x="5410200" y="3962400"/>
            <a:ext cx="3063240" cy="27432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5" name="Google Shape;35;p21"/>
          <p:cNvSpPr/>
          <p:nvPr/>
        </p:nvSpPr>
        <p:spPr>
          <a:xfrm>
            <a:off x="7376507" y="4060983"/>
            <a:ext cx="1600200" cy="36576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6" name="Google Shape;36;p21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" name="Google Shape;37;p21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8" name="Google Shape;38;p21"/>
          <p:cNvSpPr/>
          <p:nvPr/>
        </p:nvSpPr>
        <p:spPr>
          <a:xfrm flipH="1" rot="10800000">
            <a:off x="6414051" y="3643090"/>
            <a:ext cx="2729950" cy="248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9" name="Google Shape;39;p21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0" name="Google Shape;40;p21"/>
          <p:cNvSpPr txBox="1"/>
          <p:nvPr>
            <p:ph type="ctrTitle"/>
          </p:nvPr>
        </p:nvSpPr>
        <p:spPr>
          <a:xfrm>
            <a:off x="457200" y="2401887"/>
            <a:ext cx="84582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rebuchet MS"/>
              <a:buNone/>
              <a:defRPr sz="4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1"/>
          <p:cNvSpPr txBox="1"/>
          <p:nvPr>
            <p:ph idx="1" type="subTitle"/>
          </p:nvPr>
        </p:nvSpPr>
        <p:spPr>
          <a:xfrm>
            <a:off x="457200" y="3899938"/>
            <a:ext cx="49530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3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2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2pPr>
            <a:lvl3pPr lvl="2" algn="ctr"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42" name="Google Shape;42;p21"/>
          <p:cNvSpPr txBox="1"/>
          <p:nvPr>
            <p:ph idx="10" type="dt"/>
          </p:nvPr>
        </p:nvSpPr>
        <p:spPr>
          <a:xfrm>
            <a:off x="6705600" y="4206240"/>
            <a:ext cx="9601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1"/>
          <p:cNvSpPr txBox="1"/>
          <p:nvPr>
            <p:ph idx="11" type="ftr"/>
          </p:nvPr>
        </p:nvSpPr>
        <p:spPr>
          <a:xfrm>
            <a:off x="5410200" y="4205288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1"/>
          <p:cNvSpPr txBox="1"/>
          <p:nvPr>
            <p:ph idx="12" type="sldNum"/>
          </p:nvPr>
        </p:nvSpPr>
        <p:spPr>
          <a:xfrm>
            <a:off x="8320088" y="1136"/>
            <a:ext cx="747712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лавие и вертикален текст" type="vertTx">
  <p:cSld name="VERTICAL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0"/>
          <p:cNvSpPr txBox="1"/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30"/>
          <p:cNvSpPr txBox="1"/>
          <p:nvPr>
            <p:ph idx="1" type="body"/>
          </p:nvPr>
        </p:nvSpPr>
        <p:spPr>
          <a:xfrm rot="5400000">
            <a:off x="2409444" y="297180"/>
            <a:ext cx="432511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2pPr>
            <a:lvl3pPr indent="-342900" lvl="2" marL="1371600" algn="l"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5pPr>
            <a:lvl6pPr indent="-342900" lvl="5" marL="27432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indent="-342900" lvl="6" marL="32004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99" name="Google Shape;99;p30"/>
          <p:cNvSpPr txBox="1"/>
          <p:nvPr>
            <p:ph idx="10" type="dt"/>
          </p:nvPr>
        </p:nvSpPr>
        <p:spPr>
          <a:xfrm>
            <a:off x="6586536" y="612648"/>
            <a:ext cx="957264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30"/>
          <p:cNvSpPr txBox="1"/>
          <p:nvPr>
            <p:ph idx="11" type="ftr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30"/>
          <p:cNvSpPr txBox="1"/>
          <p:nvPr>
            <p:ph idx="12" type="sldNum"/>
          </p:nvPr>
        </p:nvSpPr>
        <p:spPr>
          <a:xfrm>
            <a:off x="8174736" y="2272"/>
            <a:ext cx="7620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но заглавие и текст" type="vertTitleAndTx">
  <p:cSld name="VERTICAL_TITLE_AND_VERTICAL_TEX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1"/>
          <p:cNvSpPr txBox="1"/>
          <p:nvPr>
            <p:ph type="title"/>
          </p:nvPr>
        </p:nvSpPr>
        <p:spPr>
          <a:xfrm rot="5400000">
            <a:off x="4991100" y="2933700"/>
            <a:ext cx="54864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31"/>
          <p:cNvSpPr txBox="1"/>
          <p:nvPr>
            <p:ph idx="1" type="body"/>
          </p:nvPr>
        </p:nvSpPr>
        <p:spPr>
          <a:xfrm rot="5400000">
            <a:off x="838200" y="762000"/>
            <a:ext cx="5486400" cy="62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2pPr>
            <a:lvl3pPr indent="-342900" lvl="2" marL="1371600" algn="l"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5pPr>
            <a:lvl6pPr indent="-342900" lvl="5" marL="27432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indent="-342900" lvl="6" marL="32004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05" name="Google Shape;105;p31"/>
          <p:cNvSpPr txBox="1"/>
          <p:nvPr>
            <p:ph idx="10" type="dt"/>
          </p:nvPr>
        </p:nvSpPr>
        <p:spPr>
          <a:xfrm>
            <a:off x="6586536" y="612648"/>
            <a:ext cx="957264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31"/>
          <p:cNvSpPr txBox="1"/>
          <p:nvPr>
            <p:ph idx="11" type="ftr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31"/>
          <p:cNvSpPr txBox="1"/>
          <p:nvPr>
            <p:ph idx="12" type="sldNum"/>
          </p:nvPr>
        </p:nvSpPr>
        <p:spPr>
          <a:xfrm>
            <a:off x="8174736" y="2272"/>
            <a:ext cx="7620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лавка на секция" type="secHead">
  <p:cSld name="SECTION_HEAD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2"/>
          <p:cNvSpPr txBox="1"/>
          <p:nvPr>
            <p:ph type="title"/>
          </p:nvPr>
        </p:nvSpPr>
        <p:spPr>
          <a:xfrm>
            <a:off x="722313" y="19812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300"/>
              <a:buFont typeface="Trebuchet MS"/>
              <a:buNone/>
              <a:defRPr b="1" sz="4300" cap="none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2"/>
          <p:cNvSpPr txBox="1"/>
          <p:nvPr>
            <p:ph idx="1" type="body"/>
          </p:nvPr>
        </p:nvSpPr>
        <p:spPr>
          <a:xfrm>
            <a:off x="722313" y="3367088"/>
            <a:ext cx="7772400" cy="1509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00"/>
              </a:spcBef>
              <a:spcAft>
                <a:spcPts val="0"/>
              </a:spcAft>
              <a:buSzPts val="2100"/>
              <a:buNone/>
              <a:defRPr b="0" sz="2100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342900" lvl="5" marL="27432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indent="-342900" lvl="6" marL="32004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8" name="Google Shape;48;p22"/>
          <p:cNvSpPr txBox="1"/>
          <p:nvPr>
            <p:ph idx="10" type="dt"/>
          </p:nvPr>
        </p:nvSpPr>
        <p:spPr>
          <a:xfrm>
            <a:off x="6586536" y="612648"/>
            <a:ext cx="957264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2"/>
          <p:cNvSpPr txBox="1"/>
          <p:nvPr>
            <p:ph idx="11" type="ftr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2"/>
          <p:cNvSpPr txBox="1"/>
          <p:nvPr>
            <p:ph idx="12" type="sldNum"/>
          </p:nvPr>
        </p:nvSpPr>
        <p:spPr>
          <a:xfrm>
            <a:off x="8174736" y="2272"/>
            <a:ext cx="7620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лавие и съдържание" type="obj">
  <p:cSld name="OBJEC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3"/>
          <p:cNvSpPr txBox="1"/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3"/>
          <p:cNvSpPr txBox="1"/>
          <p:nvPr>
            <p:ph idx="1" type="body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2pPr>
            <a:lvl3pPr indent="-342900" lvl="2" marL="1371600" algn="l"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5pPr>
            <a:lvl6pPr indent="-342900" lvl="5" marL="27432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indent="-342900" lvl="6" marL="32004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54" name="Google Shape;54;p23"/>
          <p:cNvSpPr txBox="1"/>
          <p:nvPr>
            <p:ph idx="10" type="dt"/>
          </p:nvPr>
        </p:nvSpPr>
        <p:spPr>
          <a:xfrm>
            <a:off x="6586536" y="612648"/>
            <a:ext cx="957264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3"/>
          <p:cNvSpPr txBox="1"/>
          <p:nvPr>
            <p:ph idx="11" type="ftr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3"/>
          <p:cNvSpPr txBox="1"/>
          <p:nvPr>
            <p:ph idx="12" type="sldNum"/>
          </p:nvPr>
        </p:nvSpPr>
        <p:spPr>
          <a:xfrm>
            <a:off x="8174736" y="2272"/>
            <a:ext cx="7620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е съдържания" type="twoObj">
  <p:cSld name="TWO_OBJECTS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4"/>
          <p:cNvSpPr txBox="1"/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4"/>
          <p:cNvSpPr txBox="1"/>
          <p:nvPr>
            <p:ph idx="1" type="body"/>
          </p:nvPr>
        </p:nvSpPr>
        <p:spPr>
          <a:xfrm>
            <a:off x="457200" y="2249424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spcBef>
                <a:spcPts val="300"/>
              </a:spcBef>
              <a:spcAft>
                <a:spcPts val="0"/>
              </a:spcAft>
              <a:buSzPts val="2000"/>
              <a:buChar char="•"/>
              <a:defRPr sz="2000"/>
            </a:lvl1pPr>
            <a:lvl2pPr indent="-349250" lvl="1" marL="914400" algn="l">
              <a:spcBef>
                <a:spcPts val="300"/>
              </a:spcBef>
              <a:spcAft>
                <a:spcPts val="0"/>
              </a:spcAft>
              <a:buSzPts val="1900"/>
              <a:buChar char="▫"/>
              <a:defRPr sz="1900"/>
            </a:lvl2pPr>
            <a:lvl3pPr indent="-342900" lvl="2" marL="1371600" algn="l">
              <a:spcBef>
                <a:spcPts val="300"/>
              </a:spcBef>
              <a:spcAft>
                <a:spcPts val="0"/>
              </a:spcAft>
              <a:buSzPts val="1800"/>
              <a:buChar char="●"/>
              <a:defRPr sz="1800"/>
            </a:lvl3pPr>
            <a:lvl4pPr indent="-342900" lvl="3" marL="1828800" algn="l">
              <a:spcBef>
                <a:spcPts val="3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 sz="1800"/>
            </a:lvl5pPr>
            <a:lvl6pPr indent="-342900" lvl="5" marL="27432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indent="-342900" lvl="6" marL="32004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60" name="Google Shape;60;p24"/>
          <p:cNvSpPr txBox="1"/>
          <p:nvPr>
            <p:ph idx="2" type="body"/>
          </p:nvPr>
        </p:nvSpPr>
        <p:spPr>
          <a:xfrm>
            <a:off x="4648200" y="2249424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spcBef>
                <a:spcPts val="300"/>
              </a:spcBef>
              <a:spcAft>
                <a:spcPts val="0"/>
              </a:spcAft>
              <a:buSzPts val="2000"/>
              <a:buChar char="•"/>
              <a:defRPr sz="2000"/>
            </a:lvl1pPr>
            <a:lvl2pPr indent="-349250" lvl="1" marL="914400" algn="l">
              <a:spcBef>
                <a:spcPts val="300"/>
              </a:spcBef>
              <a:spcAft>
                <a:spcPts val="0"/>
              </a:spcAft>
              <a:buSzPts val="1900"/>
              <a:buChar char="▫"/>
              <a:defRPr sz="1900"/>
            </a:lvl2pPr>
            <a:lvl3pPr indent="-342900" lvl="2" marL="1371600" algn="l">
              <a:spcBef>
                <a:spcPts val="300"/>
              </a:spcBef>
              <a:spcAft>
                <a:spcPts val="0"/>
              </a:spcAft>
              <a:buSzPts val="1800"/>
              <a:buChar char="●"/>
              <a:defRPr sz="1800"/>
            </a:lvl3pPr>
            <a:lvl4pPr indent="-342900" lvl="3" marL="1828800" algn="l">
              <a:spcBef>
                <a:spcPts val="3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 sz="1800"/>
            </a:lvl5pPr>
            <a:lvl6pPr indent="-342900" lvl="5" marL="27432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indent="-342900" lvl="6" marL="32004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61" name="Google Shape;61;p24"/>
          <p:cNvSpPr txBox="1"/>
          <p:nvPr>
            <p:ph idx="10" type="dt"/>
          </p:nvPr>
        </p:nvSpPr>
        <p:spPr>
          <a:xfrm>
            <a:off x="6586536" y="612648"/>
            <a:ext cx="957264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4"/>
          <p:cNvSpPr txBox="1"/>
          <p:nvPr>
            <p:ph idx="11" type="ftr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4"/>
          <p:cNvSpPr txBox="1"/>
          <p:nvPr>
            <p:ph idx="12" type="sldNum"/>
          </p:nvPr>
        </p:nvSpPr>
        <p:spPr>
          <a:xfrm>
            <a:off x="8174736" y="2272"/>
            <a:ext cx="7620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5"/>
          <p:cNvSpPr txBox="1"/>
          <p:nvPr>
            <p:ph type="title"/>
          </p:nvPr>
        </p:nvSpPr>
        <p:spPr>
          <a:xfrm>
            <a:off x="381000" y="1143000"/>
            <a:ext cx="8382000" cy="10698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rebuchet MS"/>
              <a:buNone/>
              <a:defRPr b="0" i="0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5"/>
          <p:cNvSpPr txBox="1"/>
          <p:nvPr>
            <p:ph idx="1" type="body"/>
          </p:nvPr>
        </p:nvSpPr>
        <p:spPr>
          <a:xfrm>
            <a:off x="381000" y="2244970"/>
            <a:ext cx="4041648" cy="457200"/>
          </a:xfrm>
          <a:prstGeom prst="rect">
            <a:avLst/>
          </a:prstGeom>
          <a:solidFill>
            <a:srgbClr val="FF9700">
              <a:alpha val="24705"/>
            </a:srgbClr>
          </a:solidFill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00"/>
              </a:spcBef>
              <a:spcAft>
                <a:spcPts val="0"/>
              </a:spcAft>
              <a:buSzPts val="1900"/>
              <a:buNone/>
              <a:defRPr b="1" sz="1900">
                <a:solidFill>
                  <a:srgbClr val="414141"/>
                </a:solidFill>
              </a:defRPr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indent="-342900" lvl="6" marL="32004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67" name="Google Shape;67;p25"/>
          <p:cNvSpPr txBox="1"/>
          <p:nvPr>
            <p:ph idx="2" type="body"/>
          </p:nvPr>
        </p:nvSpPr>
        <p:spPr>
          <a:xfrm>
            <a:off x="4721225" y="2244970"/>
            <a:ext cx="4041775" cy="457200"/>
          </a:xfrm>
          <a:prstGeom prst="rect">
            <a:avLst/>
          </a:prstGeom>
          <a:solidFill>
            <a:srgbClr val="FF9700">
              <a:alpha val="24705"/>
            </a:srgbClr>
          </a:solidFill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00"/>
              </a:spcBef>
              <a:spcAft>
                <a:spcPts val="0"/>
              </a:spcAft>
              <a:buSzPts val="1900"/>
              <a:buNone/>
              <a:defRPr b="1" sz="1900">
                <a:solidFill>
                  <a:srgbClr val="414141"/>
                </a:solidFill>
              </a:defRPr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indent="-342900" lvl="6" marL="32004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68" name="Google Shape;68;p25"/>
          <p:cNvSpPr txBox="1"/>
          <p:nvPr>
            <p:ph idx="3" type="body"/>
          </p:nvPr>
        </p:nvSpPr>
        <p:spPr>
          <a:xfrm>
            <a:off x="381000" y="2708519"/>
            <a:ext cx="4041648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spcBef>
                <a:spcPts val="300"/>
              </a:spcBef>
              <a:spcAft>
                <a:spcPts val="0"/>
              </a:spcAft>
              <a:buSzPts val="2000"/>
              <a:buChar char="•"/>
              <a:defRPr sz="2000"/>
            </a:lvl1pPr>
            <a:lvl2pPr indent="-355600" lvl="1" marL="914400" algn="l">
              <a:spcBef>
                <a:spcPts val="300"/>
              </a:spcBef>
              <a:spcAft>
                <a:spcPts val="0"/>
              </a:spcAft>
              <a:buSzPts val="2000"/>
              <a:buChar char="▫"/>
              <a:defRPr sz="2000"/>
            </a:lvl2pPr>
            <a:lvl3pPr indent="-342900" lvl="2" marL="1371600" algn="l">
              <a:spcBef>
                <a:spcPts val="300"/>
              </a:spcBef>
              <a:spcAft>
                <a:spcPts val="0"/>
              </a:spcAft>
              <a:buSzPts val="1800"/>
              <a:buChar char="●"/>
              <a:defRPr sz="1800"/>
            </a:lvl3pPr>
            <a:lvl4pPr indent="-330200" lvl="3" marL="1828800" algn="l"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spcBef>
                <a:spcPts val="300"/>
              </a:spcBef>
              <a:spcAft>
                <a:spcPts val="0"/>
              </a:spcAft>
              <a:buSzPts val="1600"/>
              <a:buChar char="▫"/>
              <a:defRPr sz="1600"/>
            </a:lvl5pPr>
            <a:lvl6pPr indent="-342900" lvl="5" marL="27432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indent="-342900" lvl="6" marL="32004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69" name="Google Shape;69;p25"/>
          <p:cNvSpPr txBox="1"/>
          <p:nvPr>
            <p:ph idx="4" type="body"/>
          </p:nvPr>
        </p:nvSpPr>
        <p:spPr>
          <a:xfrm>
            <a:off x="4718304" y="2708519"/>
            <a:ext cx="4041775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spcBef>
                <a:spcPts val="300"/>
              </a:spcBef>
              <a:spcAft>
                <a:spcPts val="0"/>
              </a:spcAft>
              <a:buSzPts val="2000"/>
              <a:buChar char="•"/>
              <a:defRPr sz="2000"/>
            </a:lvl1pPr>
            <a:lvl2pPr indent="-355600" lvl="1" marL="914400" algn="l">
              <a:spcBef>
                <a:spcPts val="300"/>
              </a:spcBef>
              <a:spcAft>
                <a:spcPts val="0"/>
              </a:spcAft>
              <a:buSzPts val="2000"/>
              <a:buChar char="▫"/>
              <a:defRPr sz="2000"/>
            </a:lvl2pPr>
            <a:lvl3pPr indent="-342900" lvl="2" marL="1371600" algn="l">
              <a:spcBef>
                <a:spcPts val="300"/>
              </a:spcBef>
              <a:spcAft>
                <a:spcPts val="0"/>
              </a:spcAft>
              <a:buSzPts val="1800"/>
              <a:buChar char="●"/>
              <a:defRPr sz="1800"/>
            </a:lvl3pPr>
            <a:lvl4pPr indent="-330200" lvl="3" marL="1828800" algn="l"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spcBef>
                <a:spcPts val="300"/>
              </a:spcBef>
              <a:spcAft>
                <a:spcPts val="0"/>
              </a:spcAft>
              <a:buSzPts val="1600"/>
              <a:buChar char="▫"/>
              <a:defRPr sz="1600"/>
            </a:lvl5pPr>
            <a:lvl6pPr indent="-342900" lvl="5" marL="27432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indent="-342900" lvl="6" marL="32004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70" name="Google Shape;70;p25"/>
          <p:cNvSpPr txBox="1"/>
          <p:nvPr>
            <p:ph idx="10" type="dt"/>
          </p:nvPr>
        </p:nvSpPr>
        <p:spPr>
          <a:xfrm>
            <a:off x="6586536" y="612648"/>
            <a:ext cx="957264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5"/>
          <p:cNvSpPr txBox="1"/>
          <p:nvPr>
            <p:ph idx="12" type="sldNum"/>
          </p:nvPr>
        </p:nvSpPr>
        <p:spPr>
          <a:xfrm>
            <a:off x="8174736" y="2272"/>
            <a:ext cx="7620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2" name="Google Shape;72;p25"/>
          <p:cNvSpPr txBox="1"/>
          <p:nvPr>
            <p:ph idx="11" type="ftr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амо заглавие" type="titleOnly">
  <p:cSld name="TITLE_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6"/>
          <p:cNvSpPr txBox="1"/>
          <p:nvPr>
            <p:ph type="title"/>
          </p:nvPr>
        </p:nvSpPr>
        <p:spPr>
          <a:xfrm>
            <a:off x="457200" y="1143000"/>
            <a:ext cx="8229600" cy="10698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rebuchet MS"/>
              <a:buNone/>
              <a:defRPr sz="4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6"/>
          <p:cNvSpPr txBox="1"/>
          <p:nvPr>
            <p:ph idx="10" type="dt"/>
          </p:nvPr>
        </p:nvSpPr>
        <p:spPr>
          <a:xfrm>
            <a:off x="6583680" y="612648"/>
            <a:ext cx="957264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6"/>
          <p:cNvSpPr txBox="1"/>
          <p:nvPr>
            <p:ph idx="11" type="ftr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6"/>
          <p:cNvSpPr txBox="1"/>
          <p:nvPr>
            <p:ph idx="12" type="sldNum"/>
          </p:nvPr>
        </p:nvSpPr>
        <p:spPr>
          <a:xfrm>
            <a:off x="8174736" y="2272"/>
            <a:ext cx="7620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разен" type="blank">
  <p:cSld name="BLANK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7"/>
          <p:cNvSpPr txBox="1"/>
          <p:nvPr>
            <p:ph idx="10" type="dt"/>
          </p:nvPr>
        </p:nvSpPr>
        <p:spPr>
          <a:xfrm>
            <a:off x="6586536" y="612648"/>
            <a:ext cx="957264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7"/>
          <p:cNvSpPr txBox="1"/>
          <p:nvPr>
            <p:ph idx="11" type="ftr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7"/>
          <p:cNvSpPr txBox="1"/>
          <p:nvPr>
            <p:ph idx="12" type="sldNum"/>
          </p:nvPr>
        </p:nvSpPr>
        <p:spPr>
          <a:xfrm>
            <a:off x="8174736" y="2272"/>
            <a:ext cx="7620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ъдържание с надпис" type="objTx">
  <p:cSld name="OBJECT_WITH_CAPTION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8"/>
          <p:cNvSpPr txBox="1"/>
          <p:nvPr>
            <p:ph type="title"/>
          </p:nvPr>
        </p:nvSpPr>
        <p:spPr>
          <a:xfrm>
            <a:off x="5353496" y="1101970"/>
            <a:ext cx="3383280" cy="8778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rebuchet MS"/>
              <a:buNone/>
              <a:defRPr b="1"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8"/>
          <p:cNvSpPr txBox="1"/>
          <p:nvPr>
            <p:ph idx="1" type="body"/>
          </p:nvPr>
        </p:nvSpPr>
        <p:spPr>
          <a:xfrm>
            <a:off x="5353496" y="2010727"/>
            <a:ext cx="3383280" cy="4617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5pPr>
            <a:lvl6pPr indent="-342900" lvl="5" marL="27432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indent="-342900" lvl="6" marL="32004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85" name="Google Shape;85;p28"/>
          <p:cNvSpPr txBox="1"/>
          <p:nvPr>
            <p:ph idx="2" type="body"/>
          </p:nvPr>
        </p:nvSpPr>
        <p:spPr>
          <a:xfrm>
            <a:off x="152400" y="776287"/>
            <a:ext cx="5102352" cy="5852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300"/>
              </a:spcBef>
              <a:spcAft>
                <a:spcPts val="0"/>
              </a:spcAft>
              <a:buSzPts val="3200"/>
              <a:buChar char="•"/>
              <a:defRPr sz="3200"/>
            </a:lvl1pPr>
            <a:lvl2pPr indent="-406400" lvl="1" marL="914400" algn="l">
              <a:spcBef>
                <a:spcPts val="300"/>
              </a:spcBef>
              <a:spcAft>
                <a:spcPts val="0"/>
              </a:spcAft>
              <a:buSzPts val="2800"/>
              <a:buChar char="▫"/>
              <a:defRPr sz="2800"/>
            </a:lvl2pPr>
            <a:lvl3pPr indent="-381000" lvl="2" marL="1371600" algn="l">
              <a:spcBef>
                <a:spcPts val="300"/>
              </a:spcBef>
              <a:spcAft>
                <a:spcPts val="0"/>
              </a:spcAft>
              <a:buSzPts val="2400"/>
              <a:buChar char="●"/>
              <a:defRPr sz="2400"/>
            </a:lvl3pPr>
            <a:lvl4pPr indent="-355600" lvl="3" marL="1828800" algn="l">
              <a:spcBef>
                <a:spcPts val="3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algn="l">
              <a:spcBef>
                <a:spcPts val="300"/>
              </a:spcBef>
              <a:spcAft>
                <a:spcPts val="0"/>
              </a:spcAft>
              <a:buSzPts val="2000"/>
              <a:buChar char="▫"/>
              <a:defRPr sz="2000"/>
            </a:lvl5pPr>
            <a:lvl6pPr indent="-342900" lvl="5" marL="27432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indent="-342900" lvl="6" marL="32004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86" name="Google Shape;86;p28"/>
          <p:cNvSpPr txBox="1"/>
          <p:nvPr>
            <p:ph idx="10" type="dt"/>
          </p:nvPr>
        </p:nvSpPr>
        <p:spPr>
          <a:xfrm>
            <a:off x="6586536" y="612648"/>
            <a:ext cx="957264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8"/>
          <p:cNvSpPr txBox="1"/>
          <p:nvPr>
            <p:ph idx="11" type="ftr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8"/>
          <p:cNvSpPr txBox="1"/>
          <p:nvPr>
            <p:ph idx="12" type="sldNum"/>
          </p:nvPr>
        </p:nvSpPr>
        <p:spPr>
          <a:xfrm>
            <a:off x="8174736" y="2272"/>
            <a:ext cx="7620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Картина с надпис" type="picTx">
  <p:cSld name="PICTURE_WITH_CAPTION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9"/>
          <p:cNvSpPr txBox="1"/>
          <p:nvPr>
            <p:ph type="title"/>
          </p:nvPr>
        </p:nvSpPr>
        <p:spPr>
          <a:xfrm rot="-5400000">
            <a:off x="3393017" y="3156577"/>
            <a:ext cx="4681637" cy="5868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rebuchet MS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9"/>
          <p:cNvSpPr/>
          <p:nvPr>
            <p:ph idx="2" type="pic"/>
          </p:nvPr>
        </p:nvSpPr>
        <p:spPr>
          <a:xfrm>
            <a:off x="403671" y="1143000"/>
            <a:ext cx="4572000" cy="4572000"/>
          </a:xfrm>
          <a:prstGeom prst="rect">
            <a:avLst/>
          </a:prstGeom>
          <a:solidFill>
            <a:srgbClr val="EAEAEA"/>
          </a:solidFill>
          <a:ln cap="flat" cmpd="sng" w="508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tl" dir="4800000" dist="31750">
              <a:srgbClr val="000000">
                <a:alpha val="24705"/>
              </a:srgbClr>
            </a:outerShdw>
          </a:effectLst>
        </p:spPr>
      </p:sp>
      <p:sp>
        <p:nvSpPr>
          <p:cNvPr id="92" name="Google Shape;92;p29"/>
          <p:cNvSpPr txBox="1"/>
          <p:nvPr>
            <p:ph idx="1" type="body"/>
          </p:nvPr>
        </p:nvSpPr>
        <p:spPr>
          <a:xfrm>
            <a:off x="6088443" y="3274308"/>
            <a:ext cx="2590800" cy="25164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4570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Georgia"/>
              <a:buNone/>
              <a:defRPr sz="1300"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1200"/>
              <a:buFont typeface="Georgia"/>
              <a:buNone/>
              <a:defRPr sz="12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1000"/>
              <a:buFont typeface="Georgia"/>
              <a:buNone/>
              <a:defRPr sz="1000"/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SzPts val="900"/>
              <a:buFont typeface="Georgia"/>
              <a:buNone/>
              <a:defRPr sz="900"/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SzPts val="900"/>
              <a:buFont typeface="Georgia"/>
              <a:buNone/>
              <a:defRPr sz="900"/>
            </a:lvl5pPr>
            <a:lvl6pPr indent="-342900" lvl="5" marL="27432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indent="-342900" lvl="6" marL="32004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93" name="Google Shape;93;p29"/>
          <p:cNvSpPr txBox="1"/>
          <p:nvPr>
            <p:ph idx="10" type="dt"/>
          </p:nvPr>
        </p:nvSpPr>
        <p:spPr>
          <a:xfrm>
            <a:off x="6586536" y="612648"/>
            <a:ext cx="957264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9"/>
          <p:cNvSpPr txBox="1"/>
          <p:nvPr>
            <p:ph idx="11" type="ftr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9"/>
          <p:cNvSpPr txBox="1"/>
          <p:nvPr>
            <p:ph idx="12" type="sldNum"/>
          </p:nvPr>
        </p:nvSpPr>
        <p:spPr>
          <a:xfrm>
            <a:off x="8174736" y="2272"/>
            <a:ext cx="7620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" name="Google Shape;11;p20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" name="Google Shape;12;p20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" name="Google Shape;13;p20"/>
          <p:cNvSpPr/>
          <p:nvPr/>
        </p:nvSpPr>
        <p:spPr>
          <a:xfrm flipH="1" rot="10800000">
            <a:off x="5410182" y="360246"/>
            <a:ext cx="3733819" cy="910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" name="Google Shape;14;p20"/>
          <p:cNvSpPr/>
          <p:nvPr/>
        </p:nvSpPr>
        <p:spPr>
          <a:xfrm flipH="1" rot="10800000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" name="Google Shape;15;p20"/>
          <p:cNvSpPr/>
          <p:nvPr/>
        </p:nvSpPr>
        <p:spPr>
          <a:xfrm>
            <a:off x="5407339" y="497504"/>
            <a:ext cx="3063240" cy="27432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" name="Google Shape;16;p20"/>
          <p:cNvSpPr/>
          <p:nvPr/>
        </p:nvSpPr>
        <p:spPr>
          <a:xfrm>
            <a:off x="7373646" y="588943"/>
            <a:ext cx="1600200" cy="36576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" name="Google Shape;17;p20"/>
          <p:cNvSpPr/>
          <p:nvPr/>
        </p:nvSpPr>
        <p:spPr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" name="Google Shape;18;p20"/>
          <p:cNvSpPr/>
          <p:nvPr/>
        </p:nvSpPr>
        <p:spPr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" name="Google Shape;19;p20"/>
          <p:cNvSpPr/>
          <p:nvPr/>
        </p:nvSpPr>
        <p:spPr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0" name="Google Shape;20;p20"/>
          <p:cNvSpPr/>
          <p:nvPr/>
        </p:nvSpPr>
        <p:spPr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1" name="Google Shape;21;p20"/>
          <p:cNvSpPr/>
          <p:nvPr/>
        </p:nvSpPr>
        <p:spPr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" name="Google Shape;22;p20"/>
          <p:cNvSpPr/>
          <p:nvPr/>
        </p:nvSpPr>
        <p:spPr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2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3" name="Google Shape;23;p20"/>
          <p:cNvSpPr txBox="1"/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rebuchet MS"/>
              <a:buNone/>
              <a:defRPr b="0" i="0" sz="4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4" name="Google Shape;24;p20"/>
          <p:cNvSpPr txBox="1"/>
          <p:nvPr>
            <p:ph idx="1" type="body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Georgia"/>
              <a:buChar char="•"/>
              <a:defRPr b="0" i="0" sz="2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9370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Georgia"/>
              <a:buChar char="▫"/>
              <a:defRPr b="0" i="0" sz="2600" u="none" cap="none" strike="noStrik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381000" lvl="2" marL="1371600" marR="0" rtl="0" algn="l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●"/>
              <a:defRPr b="0" i="0" sz="24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6830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●"/>
              <a:defRPr b="0" i="0" sz="22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35560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eorgia"/>
              <a:buChar char="▫"/>
              <a:defRPr b="0" i="0" sz="2000" u="none" cap="none" strike="noStrik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4290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b="0" i="0" sz="1800" u="none" cap="none" strike="noStrik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3020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b="0" i="0" sz="1600" u="none" cap="none" strike="noStrik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Char char="◦"/>
              <a:defRPr b="0" i="0" sz="1500" u="none" cap="none" strike="noStrik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1750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Char char="◦"/>
              <a:defRPr b="0" i="0" sz="1400" u="none" cap="none" strike="noStrik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5" name="Google Shape;25;p20"/>
          <p:cNvSpPr txBox="1"/>
          <p:nvPr>
            <p:ph idx="10" type="dt"/>
          </p:nvPr>
        </p:nvSpPr>
        <p:spPr>
          <a:xfrm>
            <a:off x="6586536" y="612648"/>
            <a:ext cx="957264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6" name="Google Shape;26;p20"/>
          <p:cNvSpPr txBox="1"/>
          <p:nvPr>
            <p:ph idx="11" type="ftr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7" name="Google Shape;27;p20"/>
          <p:cNvSpPr txBox="1"/>
          <p:nvPr>
            <p:ph idx="12" type="sldNum"/>
          </p:nvPr>
        </p:nvSpPr>
        <p:spPr>
          <a:xfrm>
            <a:off x="8174736" y="2272"/>
            <a:ext cx="7620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Relationship Id="rId4" Type="http://schemas.openxmlformats.org/officeDocument/2006/relationships/image" Target="../media/image23.png"/><Relationship Id="rId5" Type="http://schemas.openxmlformats.org/officeDocument/2006/relationships/image" Target="../media/image1.png"/><Relationship Id="rId6" Type="http://schemas.openxmlformats.org/officeDocument/2006/relationships/image" Target="../media/image7.png"/><Relationship Id="rId7" Type="http://schemas.openxmlformats.org/officeDocument/2006/relationships/image" Target="../media/image1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chart" Target="../charts/chart1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chart" Target="../charts/chart2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jpg"/><Relationship Id="rId4" Type="http://schemas.openxmlformats.org/officeDocument/2006/relationships/image" Target="../media/image11.jpg"/><Relationship Id="rId5" Type="http://schemas.openxmlformats.org/officeDocument/2006/relationships/image" Target="../media/image1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jpg"/><Relationship Id="rId4" Type="http://schemas.openxmlformats.org/officeDocument/2006/relationships/image" Target="../media/image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jpg"/><Relationship Id="rId4" Type="http://schemas.openxmlformats.org/officeDocument/2006/relationships/image" Target="../media/image1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jpg"/><Relationship Id="rId4" Type="http://schemas.openxmlformats.org/officeDocument/2006/relationships/image" Target="../media/image26.jpg"/><Relationship Id="rId5" Type="http://schemas.openxmlformats.org/officeDocument/2006/relationships/image" Target="../media/image28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1.jpg"/><Relationship Id="rId4" Type="http://schemas.openxmlformats.org/officeDocument/2006/relationships/image" Target="../media/image15.jpg"/><Relationship Id="rId5" Type="http://schemas.openxmlformats.org/officeDocument/2006/relationships/image" Target="../media/image27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Relationship Id="rId4" Type="http://schemas.openxmlformats.org/officeDocument/2006/relationships/image" Target="../media/image23.png"/><Relationship Id="rId5" Type="http://schemas.openxmlformats.org/officeDocument/2006/relationships/image" Target="../media/image1.png"/><Relationship Id="rId6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www.mig-kirkovo-zlatograd.com/" TargetMode="External"/><Relationship Id="rId4" Type="http://schemas.openxmlformats.org/officeDocument/2006/relationships/image" Target="../media/image6.png"/><Relationship Id="rId5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16.png"/><Relationship Id="rId5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"/>
          <p:cNvSpPr txBox="1"/>
          <p:nvPr>
            <p:ph type="ctrTitle"/>
          </p:nvPr>
        </p:nvSpPr>
        <p:spPr>
          <a:xfrm>
            <a:off x="342884" y="887405"/>
            <a:ext cx="8458200" cy="168433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CD3A3"/>
              </a:buClr>
              <a:buSzPts val="5400"/>
              <a:buFont typeface="Trebuchet MS"/>
              <a:buNone/>
            </a:pPr>
            <a:r>
              <a:rPr b="1" lang="en-US" sz="5400">
                <a:solidFill>
                  <a:srgbClr val="FCD3A3"/>
                </a:solidFill>
              </a:rPr>
              <a:t> </a:t>
            </a:r>
            <a:br>
              <a:rPr b="1" lang="en-US" sz="5400">
                <a:solidFill>
                  <a:srgbClr val="FCD3A3"/>
                </a:solidFill>
              </a:rPr>
            </a:br>
            <a:r>
              <a:rPr b="1" lang="en-US" sz="5400">
                <a:solidFill>
                  <a:srgbClr val="FCD3A3"/>
                </a:solidFill>
              </a:rPr>
              <a:t>Local Action Group Kirkovo-Zlatograd</a:t>
            </a:r>
            <a:endParaRPr b="1" sz="5400">
              <a:solidFill>
                <a:srgbClr val="FCD3A3"/>
              </a:solidFill>
            </a:endParaRPr>
          </a:p>
        </p:txBody>
      </p:sp>
      <p:sp>
        <p:nvSpPr>
          <p:cNvPr id="113" name="Google Shape;113;p1"/>
          <p:cNvSpPr txBox="1"/>
          <p:nvPr>
            <p:ph idx="1" type="subTitle"/>
          </p:nvPr>
        </p:nvSpPr>
        <p:spPr>
          <a:xfrm>
            <a:off x="142844" y="4286256"/>
            <a:ext cx="8858280" cy="12144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64008" rtl="0" algn="ctr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800"/>
              <a:t> </a:t>
            </a:r>
            <a:endParaRPr/>
          </a:p>
        </p:txBody>
      </p:sp>
      <p:grpSp>
        <p:nvGrpSpPr>
          <p:cNvPr id="114" name="Google Shape;114;p1"/>
          <p:cNvGrpSpPr/>
          <p:nvPr/>
        </p:nvGrpSpPr>
        <p:grpSpPr>
          <a:xfrm>
            <a:off x="1979712" y="5517232"/>
            <a:ext cx="6230937" cy="790575"/>
            <a:chOff x="1086" y="349"/>
            <a:chExt cx="9811" cy="1245"/>
          </a:xfrm>
        </p:grpSpPr>
        <p:pic>
          <p:nvPicPr>
            <p:cNvPr id="115" name="Google Shape;115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763" y="530"/>
              <a:ext cx="1410" cy="10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" name="Google Shape;116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366" y="545"/>
              <a:ext cx="1531" cy="1005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pic>
        <p:pic>
          <p:nvPicPr>
            <p:cNvPr descr="Описание: ESF.png" id="117" name="Google Shape;117;p1"/>
            <p:cNvPicPr preferRelativeResize="0"/>
            <p:nvPr/>
          </p:nvPicPr>
          <p:blipFill rotWithShape="1">
            <a:blip r:embed="rId5">
              <a:alphaModFix/>
            </a:blip>
            <a:srcRect b="16049" l="0" r="0" t="0"/>
            <a:stretch/>
          </p:blipFill>
          <p:spPr>
            <a:xfrm>
              <a:off x="1086" y="424"/>
              <a:ext cx="3495" cy="11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8" name="Google Shape;118;p1"/>
            <p:cNvPicPr preferRelativeResize="0"/>
            <p:nvPr/>
          </p:nvPicPr>
          <p:blipFill rotWithShape="1">
            <a:blip r:embed="rId6">
              <a:alphaModFix/>
            </a:blip>
            <a:srcRect b="14648" l="0" r="0" t="0"/>
            <a:stretch/>
          </p:blipFill>
          <p:spPr>
            <a:xfrm>
              <a:off x="4275" y="349"/>
              <a:ext cx="3360" cy="124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LOGO.jpg" id="119" name="Google Shape;119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79512" y="5661248"/>
            <a:ext cx="1368152" cy="57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0"/>
          <p:cNvSpPr txBox="1"/>
          <p:nvPr>
            <p:ph type="title"/>
          </p:nvPr>
        </p:nvSpPr>
        <p:spPr>
          <a:xfrm>
            <a:off x="428596" y="92867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rebuchet MS"/>
              <a:buNone/>
            </a:pPr>
            <a:r>
              <a:rPr lang="en-US" sz="4400"/>
              <a:t>19.2-Strategy   CLLD for LAG </a:t>
            </a:r>
            <a:endParaRPr sz="4400"/>
          </a:p>
        </p:txBody>
      </p:sp>
      <p:graphicFrame>
        <p:nvGraphicFramePr>
          <p:cNvPr id="189" name="Google Shape;189;p10"/>
          <p:cNvGraphicFramePr/>
          <p:nvPr/>
        </p:nvGraphicFramePr>
        <p:xfrm>
          <a:off x="4648200" y="2071678"/>
          <a:ext cx="4495800" cy="4433888"/>
        </p:xfrm>
        <a:graphic>
          <a:graphicData uri="http://schemas.openxmlformats.org/drawingml/2006/chart">
            <c:chart r:id="rId3"/>
          </a:graphicData>
        </a:graphic>
      </p:graphicFrame>
      <p:graphicFrame>
        <p:nvGraphicFramePr>
          <p:cNvPr id="190" name="Google Shape;190;p10"/>
          <p:cNvGraphicFramePr/>
          <p:nvPr/>
        </p:nvGraphicFramePr>
        <p:xfrm>
          <a:off x="285720" y="220486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{9A773633-B0AA-4583-BEF1-C75D59F80003}</a:tableStyleId>
              </a:tblPr>
              <a:tblGrid>
                <a:gridCol w="2181250"/>
                <a:gridCol w="2181250"/>
              </a:tblGrid>
              <a:tr h="9311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cap="none" strike="noStrike"/>
                        <a:t>FOUND</a:t>
                      </a:r>
                      <a:endParaRPr sz="28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cap="none" strike="noStrike"/>
                        <a:t>BUDGET, thous.bgn</a:t>
                      </a:r>
                      <a:endParaRPr sz="28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647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cap="none" strike="noStrike"/>
                        <a:t>ПРСР/ </a:t>
                      </a: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EAFRD</a:t>
                      </a:r>
                      <a:r>
                        <a:rPr lang="en-US" sz="2800" u="none" cap="none" strike="noStrike"/>
                        <a:t> </a:t>
                      </a:r>
                      <a:endParaRPr b="0" i="0" sz="2800" u="none" cap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cap="none" strike="noStrike"/>
                        <a:t>2 738</a:t>
                      </a:r>
                      <a:endParaRPr b="0" i="0" sz="3600" u="none" cap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 anchor="ctr"/>
                </a:tc>
              </a:tr>
              <a:tr h="647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EAFRD</a:t>
                      </a:r>
                      <a:endParaRPr b="0" i="0" sz="2800" u="none" cap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cap="none" strike="noStrike"/>
                        <a:t>196</a:t>
                      </a:r>
                      <a:endParaRPr b="0" i="0" sz="3600" u="none" cap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 anchor="ctr"/>
                </a:tc>
              </a:tr>
              <a:tr h="647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cap="none" strike="noStrike"/>
                        <a:t>OP HRD/ ESF</a:t>
                      </a:r>
                      <a:endParaRPr b="0" i="0" sz="2800" u="none" cap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cap="none" strike="noStrike"/>
                        <a:t>1 486</a:t>
                      </a:r>
                      <a:endParaRPr b="0" i="0" sz="3600" u="none" cap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 anchor="ctr"/>
                </a:tc>
              </a:tr>
              <a:tr h="647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cap="none" strike="noStrike"/>
                        <a:t>ОP IC/ ERDF</a:t>
                      </a:r>
                      <a:endParaRPr b="0" i="0" sz="2800" u="none" cap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cap="none" strike="noStrike"/>
                        <a:t>1 956</a:t>
                      </a:r>
                      <a:endParaRPr b="0" i="0" sz="3600" u="none" cap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 anchor="ctr"/>
                </a:tc>
              </a:tr>
              <a:tr h="647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Total</a:t>
                      </a:r>
                      <a:endParaRPr b="1" sz="28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600" u="none" cap="none" strike="noStrike"/>
                        <a:t>6 376</a:t>
                      </a:r>
                      <a:endParaRPr b="1" i="0" sz="3600" u="none" cap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 anchor="ctr"/>
                </a:tc>
              </a:tr>
            </a:tbl>
          </a:graphicData>
        </a:graphic>
      </p:graphicFrame>
      <p:sp>
        <p:nvSpPr>
          <p:cNvPr id="191" name="Google Shape;191;p10"/>
          <p:cNvSpPr txBox="1"/>
          <p:nvPr>
            <p:ph idx="12" type="sldNum"/>
          </p:nvPr>
        </p:nvSpPr>
        <p:spPr>
          <a:xfrm>
            <a:off x="8174736" y="2272"/>
            <a:ext cx="7620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1"/>
          <p:cNvSpPr txBox="1"/>
          <p:nvPr>
            <p:ph type="title"/>
          </p:nvPr>
        </p:nvSpPr>
        <p:spPr>
          <a:xfrm>
            <a:off x="428596" y="857232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rebuchet MS"/>
              <a:buNone/>
            </a:pPr>
            <a:r>
              <a:rPr lang="en-US"/>
              <a:t> </a:t>
            </a:r>
            <a:r>
              <a:rPr b="1" lang="en-US" sz="4400"/>
              <a:t>WHERE TO APPLAY</a:t>
            </a:r>
            <a:r>
              <a:rPr lang="en-US"/>
              <a:t>?</a:t>
            </a:r>
            <a:endParaRPr/>
          </a:p>
        </p:txBody>
      </p:sp>
      <p:grpSp>
        <p:nvGrpSpPr>
          <p:cNvPr id="197" name="Google Shape;197;p11"/>
          <p:cNvGrpSpPr/>
          <p:nvPr/>
        </p:nvGrpSpPr>
        <p:grpSpPr>
          <a:xfrm>
            <a:off x="459184" y="2249488"/>
            <a:ext cx="8225631" cy="4324350"/>
            <a:chOff x="1984" y="0"/>
            <a:chExt cx="8225631" cy="4324350"/>
          </a:xfrm>
        </p:grpSpPr>
        <p:sp>
          <p:nvSpPr>
            <p:cNvPr id="198" name="Google Shape;198;p11"/>
            <p:cNvSpPr/>
            <p:nvPr/>
          </p:nvSpPr>
          <p:spPr>
            <a:xfrm>
              <a:off x="1984" y="0"/>
              <a:ext cx="1946895" cy="4324350"/>
            </a:xfrm>
            <a:prstGeom prst="roundRect">
              <a:avLst>
                <a:gd fmla="val 10000" name="adj"/>
              </a:avLst>
            </a:prstGeom>
            <a:solidFill>
              <a:srgbClr val="FBDB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11"/>
            <p:cNvSpPr txBox="1"/>
            <p:nvPr/>
          </p:nvSpPr>
          <p:spPr>
            <a:xfrm>
              <a:off x="1984" y="0"/>
              <a:ext cx="1946895" cy="12973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8100" lIns="118100" spcFirstLastPara="1" rIns="118100" wrap="square" tIns="118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100"/>
                <a:buFont typeface="Georgia"/>
                <a:buNone/>
              </a:pPr>
              <a:r>
                <a:rPr b="0" i="0" lang="en-US" sz="3100" u="none" cap="none" strike="noStrike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BUSINES</a:t>
              </a:r>
              <a:endParaRPr b="0" i="0" sz="31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00" name="Google Shape;200;p11"/>
            <p:cNvSpPr/>
            <p:nvPr/>
          </p:nvSpPr>
          <p:spPr>
            <a:xfrm>
              <a:off x="196673" y="1297674"/>
              <a:ext cx="1557516" cy="849561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19050">
              <a:solidFill>
                <a:srgbClr val="DF831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11"/>
            <p:cNvSpPr txBox="1"/>
            <p:nvPr/>
          </p:nvSpPr>
          <p:spPr>
            <a:xfrm>
              <a:off x="221556" y="1322557"/>
              <a:ext cx="1507750" cy="7997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6675" lIns="88900" spcFirstLastPara="1" rIns="88900" wrap="square" tIns="66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Georgia"/>
                <a:buNone/>
              </a:pPr>
              <a:r>
                <a:rPr b="0" i="0" lang="en-US" sz="3500" u="none" cap="none" strike="noStrike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rPr>
                <a:t>ИК2,2</a:t>
              </a:r>
              <a:endParaRPr/>
            </a:p>
          </p:txBody>
        </p:sp>
        <p:sp>
          <p:nvSpPr>
            <p:cNvPr id="202" name="Google Shape;202;p11"/>
            <p:cNvSpPr/>
            <p:nvPr/>
          </p:nvSpPr>
          <p:spPr>
            <a:xfrm>
              <a:off x="196673" y="2277937"/>
              <a:ext cx="1557516" cy="849561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19050">
              <a:solidFill>
                <a:srgbClr val="DF831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11"/>
            <p:cNvSpPr txBox="1"/>
            <p:nvPr/>
          </p:nvSpPr>
          <p:spPr>
            <a:xfrm>
              <a:off x="221556" y="2302820"/>
              <a:ext cx="1507750" cy="7997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6675" lIns="88900" spcFirstLastPara="1" rIns="88900" wrap="square" tIns="66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Georgia"/>
                <a:buNone/>
              </a:pPr>
              <a:r>
                <a:rPr b="0" i="0" lang="en-US" sz="3500" u="none" cap="none" strike="noStrike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rPr>
                <a:t>6,4</a:t>
              </a:r>
              <a:endParaRPr/>
            </a:p>
          </p:txBody>
        </p:sp>
        <p:sp>
          <p:nvSpPr>
            <p:cNvPr id="204" name="Google Shape;204;p11"/>
            <p:cNvSpPr/>
            <p:nvPr/>
          </p:nvSpPr>
          <p:spPr>
            <a:xfrm>
              <a:off x="196673" y="3258201"/>
              <a:ext cx="1557516" cy="849561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19050">
              <a:solidFill>
                <a:srgbClr val="DF831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11"/>
            <p:cNvSpPr txBox="1"/>
            <p:nvPr/>
          </p:nvSpPr>
          <p:spPr>
            <a:xfrm>
              <a:off x="221556" y="3283084"/>
              <a:ext cx="1507750" cy="7997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6675" lIns="88900" spcFirstLastPara="1" rIns="88900" wrap="square" tIns="66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Georgia"/>
                <a:buNone/>
              </a:pPr>
              <a:r>
                <a:rPr b="0" i="0" lang="en-US" sz="3500" u="none" cap="none" strike="noStrike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rPr>
                <a:t>ЧР1/2</a:t>
              </a:r>
              <a:endParaRPr/>
            </a:p>
          </p:txBody>
        </p:sp>
        <p:sp>
          <p:nvSpPr>
            <p:cNvPr id="206" name="Google Shape;206;p11"/>
            <p:cNvSpPr/>
            <p:nvPr/>
          </p:nvSpPr>
          <p:spPr>
            <a:xfrm>
              <a:off x="2094896" y="0"/>
              <a:ext cx="1946895" cy="4324350"/>
            </a:xfrm>
            <a:prstGeom prst="roundRect">
              <a:avLst>
                <a:gd fmla="val 10000" name="adj"/>
              </a:avLst>
            </a:prstGeom>
            <a:solidFill>
              <a:srgbClr val="FBDB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11"/>
            <p:cNvSpPr txBox="1"/>
            <p:nvPr/>
          </p:nvSpPr>
          <p:spPr>
            <a:xfrm>
              <a:off x="2094896" y="0"/>
              <a:ext cx="1946895" cy="12973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8100" lIns="118100" spcFirstLastPara="1" rIns="118100" wrap="square" tIns="118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100"/>
                <a:buFont typeface="Georgia"/>
                <a:buNone/>
              </a:pPr>
              <a:r>
                <a:rPr b="0" i="0" lang="en-US" sz="3100" u="none" cap="none" strike="noStrike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PUBLIC</a:t>
              </a:r>
              <a:endParaRPr b="0" i="0" sz="31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08" name="Google Shape;208;p11"/>
            <p:cNvSpPr/>
            <p:nvPr/>
          </p:nvSpPr>
          <p:spPr>
            <a:xfrm>
              <a:off x="2289585" y="1297674"/>
              <a:ext cx="1557516" cy="849561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19050">
              <a:solidFill>
                <a:srgbClr val="DF831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11"/>
            <p:cNvSpPr txBox="1"/>
            <p:nvPr/>
          </p:nvSpPr>
          <p:spPr>
            <a:xfrm>
              <a:off x="2314468" y="1322557"/>
              <a:ext cx="1507750" cy="7997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6675" lIns="88900" spcFirstLastPara="1" rIns="88900" wrap="square" tIns="66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Georgia"/>
                <a:buNone/>
              </a:pPr>
              <a:r>
                <a:rPr b="0" i="0" lang="en-US" sz="3500" u="none" cap="none" strike="noStrike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rPr>
                <a:t>7,2</a:t>
              </a:r>
              <a:endParaRPr/>
            </a:p>
          </p:txBody>
        </p:sp>
        <p:sp>
          <p:nvSpPr>
            <p:cNvPr id="210" name="Google Shape;210;p11"/>
            <p:cNvSpPr/>
            <p:nvPr/>
          </p:nvSpPr>
          <p:spPr>
            <a:xfrm>
              <a:off x="2289585" y="2277937"/>
              <a:ext cx="1557516" cy="849561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19050">
              <a:solidFill>
                <a:srgbClr val="DF831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11"/>
            <p:cNvSpPr txBox="1"/>
            <p:nvPr/>
          </p:nvSpPr>
          <p:spPr>
            <a:xfrm>
              <a:off x="2314468" y="2302820"/>
              <a:ext cx="1507750" cy="7997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6675" lIns="88900" spcFirstLastPara="1" rIns="88900" wrap="square" tIns="66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Georgia"/>
                <a:buNone/>
              </a:pPr>
              <a:r>
                <a:rPr b="0" i="0" lang="en-US" sz="3500" u="none" cap="none" strike="noStrike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rPr>
                <a:t>7,5</a:t>
              </a:r>
              <a:endParaRPr/>
            </a:p>
          </p:txBody>
        </p:sp>
        <p:sp>
          <p:nvSpPr>
            <p:cNvPr id="212" name="Google Shape;212;p11"/>
            <p:cNvSpPr/>
            <p:nvPr/>
          </p:nvSpPr>
          <p:spPr>
            <a:xfrm>
              <a:off x="2289585" y="3258201"/>
              <a:ext cx="1557516" cy="849561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19050">
              <a:solidFill>
                <a:srgbClr val="DF831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11"/>
            <p:cNvSpPr txBox="1"/>
            <p:nvPr/>
          </p:nvSpPr>
          <p:spPr>
            <a:xfrm>
              <a:off x="2314468" y="3283084"/>
              <a:ext cx="1507750" cy="7997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6675" lIns="88900" spcFirstLastPara="1" rIns="88900" wrap="square" tIns="66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Georgia"/>
                <a:buNone/>
              </a:pPr>
              <a:r>
                <a:rPr b="0" i="0" lang="en-US" sz="3500" u="none" cap="none" strike="noStrike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rPr>
                <a:t>ЧР1/2</a:t>
              </a:r>
              <a:endParaRPr/>
            </a:p>
          </p:txBody>
        </p:sp>
        <p:sp>
          <p:nvSpPr>
            <p:cNvPr id="214" name="Google Shape;214;p11"/>
            <p:cNvSpPr/>
            <p:nvPr/>
          </p:nvSpPr>
          <p:spPr>
            <a:xfrm>
              <a:off x="4187808" y="0"/>
              <a:ext cx="1946895" cy="4324350"/>
            </a:xfrm>
            <a:prstGeom prst="roundRect">
              <a:avLst>
                <a:gd fmla="val 10000" name="adj"/>
              </a:avLst>
            </a:prstGeom>
            <a:solidFill>
              <a:srgbClr val="FBDB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11"/>
            <p:cNvSpPr txBox="1"/>
            <p:nvPr/>
          </p:nvSpPr>
          <p:spPr>
            <a:xfrm>
              <a:off x="4187808" y="0"/>
              <a:ext cx="1946895" cy="12973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8100" lIns="118100" spcFirstLastPara="1" rIns="118100" wrap="square" tIns="118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100"/>
                <a:buFont typeface="Georgia"/>
                <a:buNone/>
              </a:pPr>
              <a:r>
                <a:rPr b="0" i="0" lang="en-US" sz="3100" u="none" cap="none" strike="noStrike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AGRI</a:t>
              </a:r>
              <a:endParaRPr b="0" i="0" sz="31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16" name="Google Shape;216;p11"/>
            <p:cNvSpPr/>
            <p:nvPr/>
          </p:nvSpPr>
          <p:spPr>
            <a:xfrm>
              <a:off x="4382498" y="1297674"/>
              <a:ext cx="1557516" cy="849561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19050">
              <a:solidFill>
                <a:srgbClr val="DF831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11"/>
            <p:cNvSpPr txBox="1"/>
            <p:nvPr/>
          </p:nvSpPr>
          <p:spPr>
            <a:xfrm>
              <a:off x="4407381" y="1322557"/>
              <a:ext cx="1507750" cy="7997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6675" lIns="88900" spcFirstLastPara="1" rIns="88900" wrap="square" tIns="66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Georgia"/>
                <a:buNone/>
              </a:pPr>
              <a:r>
                <a:rPr b="0" i="0" lang="en-US" sz="3500" u="none" cap="none" strike="noStrike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rPr>
                <a:t>4,1</a:t>
              </a:r>
              <a:endParaRPr/>
            </a:p>
          </p:txBody>
        </p:sp>
        <p:sp>
          <p:nvSpPr>
            <p:cNvPr id="218" name="Google Shape;218;p11"/>
            <p:cNvSpPr/>
            <p:nvPr/>
          </p:nvSpPr>
          <p:spPr>
            <a:xfrm>
              <a:off x="4382498" y="2277937"/>
              <a:ext cx="1557516" cy="849561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19050">
              <a:solidFill>
                <a:srgbClr val="DF831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11"/>
            <p:cNvSpPr txBox="1"/>
            <p:nvPr/>
          </p:nvSpPr>
          <p:spPr>
            <a:xfrm>
              <a:off x="4407381" y="2302820"/>
              <a:ext cx="1507750" cy="7997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6675" lIns="88900" spcFirstLastPara="1" rIns="88900" wrap="square" tIns="66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Georgia"/>
                <a:buNone/>
              </a:pPr>
              <a:r>
                <a:rPr b="0" i="0" lang="en-US" sz="3500" u="none" cap="none" strike="noStrike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rPr>
                <a:t>4,2</a:t>
              </a:r>
              <a:endParaRPr/>
            </a:p>
          </p:txBody>
        </p:sp>
        <p:sp>
          <p:nvSpPr>
            <p:cNvPr id="220" name="Google Shape;220;p11"/>
            <p:cNvSpPr/>
            <p:nvPr/>
          </p:nvSpPr>
          <p:spPr>
            <a:xfrm>
              <a:off x="4382498" y="3258201"/>
              <a:ext cx="1557516" cy="849561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19050">
              <a:solidFill>
                <a:srgbClr val="DF831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11"/>
            <p:cNvSpPr txBox="1"/>
            <p:nvPr/>
          </p:nvSpPr>
          <p:spPr>
            <a:xfrm>
              <a:off x="4407381" y="3283084"/>
              <a:ext cx="1507750" cy="7997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6675" lIns="88900" spcFirstLastPara="1" rIns="88900" wrap="square" tIns="66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Georgia"/>
                <a:buNone/>
              </a:pPr>
              <a:r>
                <a:rPr b="0" i="0" lang="en-US" sz="3500" u="none" cap="none" strike="noStrike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rPr>
                <a:t>6,4</a:t>
              </a:r>
              <a:endParaRPr/>
            </a:p>
          </p:txBody>
        </p:sp>
        <p:sp>
          <p:nvSpPr>
            <p:cNvPr id="222" name="Google Shape;222;p11"/>
            <p:cNvSpPr/>
            <p:nvPr/>
          </p:nvSpPr>
          <p:spPr>
            <a:xfrm>
              <a:off x="6280720" y="0"/>
              <a:ext cx="1946895" cy="4324350"/>
            </a:xfrm>
            <a:prstGeom prst="roundRect">
              <a:avLst>
                <a:gd fmla="val 10000" name="adj"/>
              </a:avLst>
            </a:prstGeom>
            <a:solidFill>
              <a:srgbClr val="FBDB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11"/>
            <p:cNvSpPr txBox="1"/>
            <p:nvPr/>
          </p:nvSpPr>
          <p:spPr>
            <a:xfrm>
              <a:off x="6280720" y="0"/>
              <a:ext cx="1946895" cy="12973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8100" lIns="118100" spcFirstLastPara="1" rIns="118100" wrap="square" tIns="118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100"/>
                <a:buFont typeface="Georgia"/>
                <a:buNone/>
              </a:pPr>
              <a:r>
                <a:rPr b="0" i="0" lang="en-US" sz="3100" u="none" cap="none" strike="noStrike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NGO</a:t>
              </a:r>
              <a:endParaRPr b="0" i="0" sz="31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24" name="Google Shape;224;p11"/>
            <p:cNvSpPr/>
            <p:nvPr/>
          </p:nvSpPr>
          <p:spPr>
            <a:xfrm>
              <a:off x="6475410" y="1298571"/>
              <a:ext cx="1557516" cy="1303850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19050">
              <a:solidFill>
                <a:srgbClr val="DF831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11"/>
            <p:cNvSpPr txBox="1"/>
            <p:nvPr/>
          </p:nvSpPr>
          <p:spPr>
            <a:xfrm>
              <a:off x="6513598" y="1336759"/>
              <a:ext cx="1481140" cy="12274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6675" lIns="88900" spcFirstLastPara="1" rIns="88900" wrap="square" tIns="66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Georgia"/>
                <a:buNone/>
              </a:pPr>
              <a:r>
                <a:rPr b="0" i="0" lang="en-US" sz="3500" u="none" cap="none" strike="noStrike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rPr>
                <a:t>7,5</a:t>
              </a:r>
              <a:endParaRPr/>
            </a:p>
          </p:txBody>
        </p:sp>
        <p:sp>
          <p:nvSpPr>
            <p:cNvPr id="226" name="Google Shape;226;p11"/>
            <p:cNvSpPr/>
            <p:nvPr/>
          </p:nvSpPr>
          <p:spPr>
            <a:xfrm>
              <a:off x="6475410" y="2803014"/>
              <a:ext cx="1557516" cy="1303850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19050">
              <a:solidFill>
                <a:srgbClr val="DF831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11"/>
            <p:cNvSpPr txBox="1"/>
            <p:nvPr/>
          </p:nvSpPr>
          <p:spPr>
            <a:xfrm>
              <a:off x="6513598" y="2841202"/>
              <a:ext cx="1481140" cy="12274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6675" lIns="88900" spcFirstLastPara="1" rIns="88900" wrap="square" tIns="66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Georgia"/>
                <a:buNone/>
              </a:pPr>
              <a:r>
                <a:rPr b="0" i="0" lang="en-US" sz="3500" u="none" cap="none" strike="noStrike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rPr>
                <a:t>ЧР2</a:t>
              </a: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2"/>
          <p:cNvSpPr txBox="1"/>
          <p:nvPr>
            <p:ph type="title"/>
          </p:nvPr>
        </p:nvSpPr>
        <p:spPr>
          <a:xfrm>
            <a:off x="611560" y="692696"/>
            <a:ext cx="8229600" cy="7787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rebuchet MS"/>
              <a:buNone/>
            </a:pPr>
            <a:r>
              <a:rPr lang="en-US"/>
              <a:t>PROJECT PROPOSALS</a:t>
            </a:r>
            <a:endParaRPr/>
          </a:p>
        </p:txBody>
      </p:sp>
      <p:graphicFrame>
        <p:nvGraphicFramePr>
          <p:cNvPr id="233" name="Google Shape;233;p12"/>
          <p:cNvGraphicFramePr/>
          <p:nvPr/>
        </p:nvGraphicFramePr>
        <p:xfrm>
          <a:off x="395536" y="16288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{00BDA6E8-76C3-472F-8A3F-197FBA259EBD}</a:tableStyleId>
              </a:tblPr>
              <a:tblGrid>
                <a:gridCol w="3393075"/>
                <a:gridCol w="1704750"/>
                <a:gridCol w="1704750"/>
                <a:gridCol w="1704750"/>
              </a:tblGrid>
              <a:tr h="6190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Procedure</a:t>
                      </a:r>
                      <a:endParaRPr b="1" i="0" sz="1800" u="none" cap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submitted projects, num</a:t>
                      </a:r>
                      <a:endParaRPr b="1" i="0" sz="1800" u="none" cap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number of approved projects</a:t>
                      </a:r>
                      <a:endParaRPr b="1" i="0" sz="1800" u="none" cap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number of contracts</a:t>
                      </a:r>
                      <a:endParaRPr b="1" i="0" sz="1800" u="none" cap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 anchor="ctr"/>
                </a:tc>
              </a:tr>
              <a:tr h="4814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400" u="none" cap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4,1</a:t>
                      </a:r>
                      <a:endParaRPr b="1" i="0" sz="2400" u="none" cap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 anchor="b"/>
                </a:tc>
              </a:tr>
              <a:tr h="4814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400" u="none" cap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4,2</a:t>
                      </a:r>
                      <a:endParaRPr b="1" i="0" sz="2400" u="none" cap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 anchor="b"/>
                </a:tc>
              </a:tr>
              <a:tr h="4814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400" u="none" cap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6,4</a:t>
                      </a:r>
                      <a:endParaRPr/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cap="none" strike="noStrike"/>
                        <a:t> </a:t>
                      </a:r>
                      <a:endParaRPr b="0" i="0" sz="2800" u="none" cap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 anchor="b"/>
                </a:tc>
              </a:tr>
              <a:tr h="4814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400" u="none" cap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7,2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cap="none" strike="noStrike"/>
                        <a:t>2</a:t>
                      </a:r>
                      <a:endParaRPr b="0" i="0" sz="2800" u="none" cap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 anchor="b"/>
                </a:tc>
              </a:tr>
              <a:tr h="4814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400" u="none" cap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7,5,1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cap="none" strike="noStrike"/>
                        <a:t> 7</a:t>
                      </a:r>
                      <a:endParaRPr b="0" i="0" sz="2800" u="none" cap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 anchor="b"/>
                </a:tc>
              </a:tr>
              <a:tr h="4814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400" u="none" cap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HR-1</a:t>
                      </a:r>
                      <a:endParaRPr/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cap="none" strike="noStrike"/>
                        <a:t>5</a:t>
                      </a:r>
                      <a:endParaRPr b="0" i="0" sz="2800" u="none" cap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cap="none" strike="noStrike"/>
                        <a:t>4</a:t>
                      </a:r>
                      <a:endParaRPr b="0" i="0" sz="2800" u="none" cap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cap="none" strike="noStrike"/>
                        <a:t>4</a:t>
                      </a:r>
                      <a:endParaRPr b="0" i="0" sz="2800" u="none" cap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 anchor="b"/>
                </a:tc>
              </a:tr>
              <a:tr h="4814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400" u="none" cap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HR-2</a:t>
                      </a:r>
                      <a:endParaRPr/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cap="none" strike="noStrike"/>
                        <a:t>2</a:t>
                      </a:r>
                      <a:endParaRPr b="0" i="0" sz="2800" u="none" cap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cap="none" strike="noStrike"/>
                        <a:t>2</a:t>
                      </a:r>
                      <a:endParaRPr b="0" i="0" sz="2800" u="none" cap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cap="none" strike="noStrike"/>
                        <a:t>2</a:t>
                      </a:r>
                      <a:endParaRPr b="0" i="0" sz="2800" u="none" cap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 anchor="b"/>
                </a:tc>
              </a:tr>
              <a:tr h="4814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400" u="none" cap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IC-2,2</a:t>
                      </a:r>
                      <a:endParaRPr/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cap="none" strike="noStrike"/>
                        <a:t>7</a:t>
                      </a:r>
                      <a:endParaRPr b="0" i="0" sz="2800" u="none" cap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cap="none" strike="noStrike"/>
                        <a:t>7</a:t>
                      </a:r>
                      <a:endParaRPr b="0" i="0" sz="2800" u="none" cap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cap="none" strike="noStrike"/>
                        <a:t>7</a:t>
                      </a:r>
                      <a:endParaRPr b="0" i="0" sz="2800" u="none" cap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 anchor="b"/>
                </a:tc>
              </a:tr>
              <a:tr h="5502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 u="none" cap="none" strike="noStrike"/>
                        <a:t>ALL for LAG</a:t>
                      </a:r>
                      <a:endParaRPr b="1" i="0" sz="2800" u="none" cap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 u="none" cap="none" strike="noStrike"/>
                        <a:t>66</a:t>
                      </a:r>
                      <a:endParaRPr b="1" i="0" sz="3200" u="none" cap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 u="none" cap="none" strike="noStrike"/>
                        <a:t>45</a:t>
                      </a:r>
                      <a:endParaRPr b="1" i="0" sz="3200" u="none" cap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 u="none" cap="none" strike="noStrike"/>
                        <a:t>22</a:t>
                      </a:r>
                      <a:endParaRPr b="1" i="0" sz="3200" u="none" cap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3"/>
          <p:cNvSpPr txBox="1"/>
          <p:nvPr>
            <p:ph type="title"/>
          </p:nvPr>
        </p:nvSpPr>
        <p:spPr>
          <a:xfrm>
            <a:off x="467544" y="692696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rebuchet MS"/>
              <a:buNone/>
            </a:pPr>
            <a:r>
              <a:rPr lang="en-US"/>
              <a:t>Projects,   BGN*1000</a:t>
            </a:r>
            <a:endParaRPr/>
          </a:p>
        </p:txBody>
      </p:sp>
      <p:graphicFrame>
        <p:nvGraphicFramePr>
          <p:cNvPr id="239" name="Google Shape;239;p13"/>
          <p:cNvGraphicFramePr/>
          <p:nvPr/>
        </p:nvGraphicFramePr>
        <p:xfrm>
          <a:off x="395536" y="1700808"/>
          <a:ext cx="8229600" cy="4324350"/>
        </p:xfrm>
        <a:graphic>
          <a:graphicData uri="http://schemas.openxmlformats.org/drawingml/2006/chart">
            <c:chart r:id="rId3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4"/>
          <p:cNvSpPr txBox="1"/>
          <p:nvPr>
            <p:ph type="title"/>
          </p:nvPr>
        </p:nvSpPr>
        <p:spPr>
          <a:xfrm>
            <a:off x="285720" y="764704"/>
            <a:ext cx="885828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rebuchet MS"/>
              <a:buNone/>
            </a:pPr>
            <a:r>
              <a:rPr lang="en-US"/>
              <a:t>PROJECT CONTRACTS-OP HRD 1</a:t>
            </a:r>
            <a:endParaRPr/>
          </a:p>
        </p:txBody>
      </p:sp>
      <p:pic>
        <p:nvPicPr>
          <p:cNvPr descr="Снимка на Местна Инициативна Група - МИГ- Кирково Златоград." id="245" name="Google Shape;245;p14"/>
          <p:cNvPicPr preferRelativeResize="0"/>
          <p:nvPr/>
        </p:nvPicPr>
        <p:blipFill rotWithShape="1">
          <a:blip r:embed="rId3">
            <a:alphaModFix/>
          </a:blip>
          <a:srcRect b="0" l="20364" r="14726" t="0"/>
          <a:stretch/>
        </p:blipFill>
        <p:spPr>
          <a:xfrm>
            <a:off x="5796136" y="1772816"/>
            <a:ext cx="2599797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Снимка на Местна Инициативна Група - МИГ- Кирково Златоград." id="246" name="Google Shape;246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2204864"/>
            <a:ext cx="4992552" cy="37444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Снимка на Местна Инициативна Група - МИГ- Кирково Златоград." id="247" name="Google Shape;247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76056" y="4005064"/>
            <a:ext cx="3877606" cy="1882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5"/>
          <p:cNvSpPr txBox="1"/>
          <p:nvPr>
            <p:ph type="title"/>
          </p:nvPr>
        </p:nvSpPr>
        <p:spPr>
          <a:xfrm>
            <a:off x="285720" y="785794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rebuchet MS"/>
              <a:buNone/>
            </a:pPr>
            <a:r>
              <a:rPr lang="en-US"/>
              <a:t>PROJECT CONTRACTS-7,2</a:t>
            </a:r>
            <a:endParaRPr/>
          </a:p>
        </p:txBody>
      </p:sp>
      <p:pic>
        <p:nvPicPr>
          <p:cNvPr descr="Снимка на Местна Инициативна Група - МИГ- Кирково Златоград." id="253" name="Google Shape;253;p15"/>
          <p:cNvPicPr preferRelativeResize="0"/>
          <p:nvPr/>
        </p:nvPicPr>
        <p:blipFill rotWithShape="1">
          <a:blip r:embed="rId3">
            <a:alphaModFix/>
          </a:blip>
          <a:srcRect b="0" l="24671" r="20113" t="0"/>
          <a:stretch/>
        </p:blipFill>
        <p:spPr>
          <a:xfrm>
            <a:off x="467544" y="2204864"/>
            <a:ext cx="3384376" cy="34413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Снимка на Местна Инициативна Група - МИГ- Кирково Златоград." id="254" name="Google Shape;254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67944" y="2564904"/>
            <a:ext cx="4520420" cy="25380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6"/>
          <p:cNvSpPr txBox="1"/>
          <p:nvPr>
            <p:ph type="title"/>
          </p:nvPr>
        </p:nvSpPr>
        <p:spPr>
          <a:xfrm>
            <a:off x="4144575" y="2109324"/>
            <a:ext cx="4682585" cy="418190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rebuchet MS"/>
              <a:buNone/>
            </a:pPr>
            <a:r>
              <a:rPr b="1" lang="en-US" sz="3600"/>
              <a:t>Project</a:t>
            </a:r>
            <a:br>
              <a:rPr b="1" lang="en-US" sz="3600"/>
            </a:br>
            <a:r>
              <a:rPr b="1" lang="en-US" sz="3600"/>
              <a:t>Implementation</a:t>
            </a:r>
            <a:r>
              <a:rPr lang="en-US" sz="3200"/>
              <a:t> </a:t>
            </a:r>
            <a:br>
              <a:rPr lang="en-US" sz="3200"/>
            </a:br>
            <a:br>
              <a:rPr lang="en-US" sz="3200"/>
            </a:br>
            <a:r>
              <a:rPr lang="en-US" sz="3200"/>
              <a:t>Mashinery</a:t>
            </a:r>
            <a:br>
              <a:rPr b="1" lang="en-US" sz="3200"/>
            </a:br>
            <a:r>
              <a:rPr b="1" lang="en-US" sz="3200"/>
              <a:t>ERDF </a:t>
            </a:r>
            <a:br>
              <a:rPr b="1" lang="en-US" sz="3200"/>
            </a:br>
            <a:br>
              <a:rPr b="1" lang="en-US" sz="3200"/>
            </a:br>
            <a:r>
              <a:rPr lang="en-US" sz="3200"/>
              <a:t>robotic welding system</a:t>
            </a:r>
            <a:endParaRPr b="1" sz="3200"/>
          </a:p>
        </p:txBody>
      </p:sp>
      <p:pic>
        <p:nvPicPr>
          <p:cNvPr descr="Картина, която съдържа седящ, стая, малък, маса&#10;&#10;Описанието е генерирано автоматично" id="260" name="Google Shape;260;p1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6349" l="0" r="-2" t="0"/>
          <a:stretch/>
        </p:blipFill>
        <p:spPr>
          <a:xfrm>
            <a:off x="36972" y="3575155"/>
            <a:ext cx="4387471" cy="30816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Картина, която съдържа закрито, син, стая, малък&#10;&#10;Описанието е генерирано автоматично" id="261" name="Google Shape;261;p16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2157" l="0" r="2" t="7528"/>
          <a:stretch/>
        </p:blipFill>
        <p:spPr>
          <a:xfrm>
            <a:off x="316840" y="566771"/>
            <a:ext cx="4549419" cy="30816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7"/>
          <p:cNvSpPr txBox="1"/>
          <p:nvPr>
            <p:ph type="title"/>
          </p:nvPr>
        </p:nvSpPr>
        <p:spPr>
          <a:xfrm>
            <a:off x="309887" y="807147"/>
            <a:ext cx="4294942" cy="2867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200"/>
              <a:buFont typeface="Trebuchet MS"/>
              <a:buNone/>
            </a:pPr>
            <a:r>
              <a:rPr b="1" lang="en-US" sz="3200">
                <a:solidFill>
                  <a:srgbClr val="0C0C0C"/>
                </a:solidFill>
              </a:rPr>
              <a:t>Sector-Communications – OPIC -  infrastructure with optical network to television </a:t>
            </a:r>
            <a:r>
              <a:rPr lang="en-US" sz="3200">
                <a:solidFill>
                  <a:srgbClr val="0C0C0C"/>
                </a:solidFill>
              </a:rPr>
              <a:t>and internet</a:t>
            </a:r>
            <a:endParaRPr b="1" sz="3200"/>
          </a:p>
        </p:txBody>
      </p:sp>
      <p:pic>
        <p:nvPicPr>
          <p:cNvPr id="267" name="Google Shape;267;p17"/>
          <p:cNvPicPr preferRelativeResize="0"/>
          <p:nvPr>
            <p:ph idx="1" type="body"/>
          </p:nvPr>
        </p:nvPicPr>
        <p:blipFill rotWithShape="1">
          <a:blip r:embed="rId3">
            <a:alphaModFix amt="85000"/>
          </a:blip>
          <a:srcRect b="0" l="0" r="0" t="0"/>
          <a:stretch/>
        </p:blipFill>
        <p:spPr>
          <a:xfrm>
            <a:off x="755576" y="3846965"/>
            <a:ext cx="2269265" cy="3005449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7"/>
          <p:cNvSpPr txBox="1"/>
          <p:nvPr/>
        </p:nvSpPr>
        <p:spPr>
          <a:xfrm>
            <a:off x="4572000" y="807146"/>
            <a:ext cx="4294942" cy="23762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200"/>
              <a:buFont typeface="Trebuchet MS"/>
              <a:buNone/>
            </a:pPr>
            <a:r>
              <a:rPr b="1" i="0" lang="en-US" sz="3200" u="none" cap="none" strike="noStrike">
                <a:solidFill>
                  <a:srgbClr val="0C0C0C"/>
                </a:solidFill>
                <a:latin typeface="Trebuchet MS"/>
                <a:ea typeface="Trebuchet MS"/>
                <a:cs typeface="Trebuchet MS"/>
                <a:sym typeface="Trebuchet MS"/>
              </a:rPr>
              <a:t>Light industry </a:t>
            </a:r>
            <a:endParaRPr/>
          </a:p>
        </p:txBody>
      </p:sp>
      <p:pic>
        <p:nvPicPr>
          <p:cNvPr id="269" name="Google Shape;269;p17"/>
          <p:cNvPicPr preferRelativeResize="0"/>
          <p:nvPr/>
        </p:nvPicPr>
        <p:blipFill rotWithShape="1">
          <a:blip r:embed="rId4">
            <a:alphaModFix/>
          </a:blip>
          <a:srcRect b="21755" l="0" r="0" t="0"/>
          <a:stretch/>
        </p:blipFill>
        <p:spPr>
          <a:xfrm>
            <a:off x="6300192" y="3832550"/>
            <a:ext cx="2269266" cy="30054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Картина, която съдържа текст, закрито, препълнен&#10;&#10;Описанието е генерирано автоматично" id="270" name="Google Shape;270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22531" y="4653136"/>
            <a:ext cx="2518117" cy="1888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8"/>
          <p:cNvSpPr txBox="1"/>
          <p:nvPr>
            <p:ph type="title"/>
          </p:nvPr>
        </p:nvSpPr>
        <p:spPr>
          <a:xfrm>
            <a:off x="320550" y="1524388"/>
            <a:ext cx="2801627" cy="39610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CD3A3"/>
              </a:buClr>
              <a:buSzPts val="2800"/>
              <a:buFont typeface="Trebuchet MS"/>
              <a:buNone/>
            </a:pPr>
            <a:r>
              <a:rPr b="1" lang="en-US" sz="2800">
                <a:solidFill>
                  <a:srgbClr val="FCD3A3"/>
                </a:solidFill>
              </a:rPr>
              <a:t>Light industry </a:t>
            </a:r>
            <a:br>
              <a:rPr b="1" lang="en-US" sz="2800">
                <a:solidFill>
                  <a:srgbClr val="FCD3A3"/>
                </a:solidFill>
              </a:rPr>
            </a:br>
            <a:r>
              <a:rPr b="1" lang="en-US" sz="2800">
                <a:solidFill>
                  <a:srgbClr val="6A461B"/>
                </a:solidFill>
              </a:rPr>
              <a:t>HRD / ESF</a:t>
            </a:r>
            <a:br>
              <a:rPr b="1" lang="en-US" sz="2800">
                <a:solidFill>
                  <a:srgbClr val="FCD3A3"/>
                </a:solidFill>
              </a:rPr>
            </a:br>
            <a:r>
              <a:rPr b="1" lang="en-US" sz="2800">
                <a:solidFill>
                  <a:srgbClr val="FCD3A3"/>
                </a:solidFill>
              </a:rPr>
              <a:t>training, employment, equipment</a:t>
            </a:r>
            <a:br>
              <a:rPr b="1" lang="en-US" sz="3200">
                <a:solidFill>
                  <a:srgbClr val="FCD3A3"/>
                </a:solidFill>
              </a:rPr>
            </a:br>
            <a:br>
              <a:rPr lang="en-US" sz="3200">
                <a:solidFill>
                  <a:srgbClr val="FFFFFF"/>
                </a:solidFill>
              </a:rPr>
            </a:br>
            <a:r>
              <a:rPr lang="en-US" sz="3200">
                <a:solidFill>
                  <a:srgbClr val="FFFFFF"/>
                </a:solidFill>
              </a:rPr>
              <a:t>ОП РЧР</a:t>
            </a:r>
            <a:endParaRPr b="1" sz="3200">
              <a:solidFill>
                <a:srgbClr val="FFFFFF"/>
              </a:solidFill>
            </a:endParaRPr>
          </a:p>
        </p:txBody>
      </p:sp>
      <p:pic>
        <p:nvPicPr>
          <p:cNvPr descr="Картина, която съдържа лице, закрито, маса, мъж&#10;&#10;Описанието е генерирано автоматично" id="276" name="Google Shape;276;p18"/>
          <p:cNvPicPr preferRelativeResize="0"/>
          <p:nvPr/>
        </p:nvPicPr>
        <p:blipFill rotWithShape="1">
          <a:blip r:embed="rId3">
            <a:alphaModFix/>
          </a:blip>
          <a:srcRect b="-3" l="32708" r="6886" t="0"/>
          <a:stretch/>
        </p:blipFill>
        <p:spPr>
          <a:xfrm>
            <a:off x="3609120" y="-2655"/>
            <a:ext cx="2704983" cy="33585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Картина, която съдържа закрито, лице, стена, таван&#10;&#10;Описанието е генерирано автоматично" id="277" name="Google Shape;277;p18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-4" l="15783" r="23705" t="0"/>
          <a:stretch/>
        </p:blipFill>
        <p:spPr>
          <a:xfrm>
            <a:off x="6432209" y="10"/>
            <a:ext cx="2707526" cy="33559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Картина, която съдържа трева, косачка, зелен, транспорт&#10;&#10;Описанието е генерирано автоматично" id="278" name="Google Shape;278;p18"/>
          <p:cNvPicPr preferRelativeResize="0"/>
          <p:nvPr/>
        </p:nvPicPr>
        <p:blipFill rotWithShape="1">
          <a:blip r:embed="rId5">
            <a:alphaModFix/>
          </a:blip>
          <a:srcRect b="3227" l="0" r="3" t="15938"/>
          <a:stretch/>
        </p:blipFill>
        <p:spPr>
          <a:xfrm>
            <a:off x="3609120" y="3504904"/>
            <a:ext cx="5530616" cy="33530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9"/>
          <p:cNvSpPr txBox="1"/>
          <p:nvPr>
            <p:ph type="title"/>
          </p:nvPr>
        </p:nvSpPr>
        <p:spPr>
          <a:xfrm>
            <a:off x="428596" y="719126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rebuchet MS"/>
              <a:buNone/>
            </a:pPr>
            <a:r>
              <a:rPr lang="en-US"/>
              <a:t>LAG  Kirkovo-Zlatograd</a:t>
            </a:r>
            <a:endParaRPr/>
          </a:p>
        </p:txBody>
      </p:sp>
      <p:sp>
        <p:nvSpPr>
          <p:cNvPr id="284" name="Google Shape;284;p19"/>
          <p:cNvSpPr txBox="1"/>
          <p:nvPr>
            <p:ph idx="1" type="body"/>
          </p:nvPr>
        </p:nvSpPr>
        <p:spPr>
          <a:xfrm>
            <a:off x="457200" y="4572008"/>
            <a:ext cx="8229600" cy="2002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6032" lvl="0" marL="365760" rtl="0" algn="ctr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/>
              <a:t>Agreement  50-41/ 27.04.2018 -19,4 от ПРСР 2014-2020.</a:t>
            </a:r>
            <a:endParaRPr/>
          </a:p>
        </p:txBody>
      </p:sp>
      <p:grpSp>
        <p:nvGrpSpPr>
          <p:cNvPr id="285" name="Google Shape;285;p19"/>
          <p:cNvGrpSpPr/>
          <p:nvPr/>
        </p:nvGrpSpPr>
        <p:grpSpPr>
          <a:xfrm>
            <a:off x="1357290" y="5500702"/>
            <a:ext cx="6230937" cy="790575"/>
            <a:chOff x="1086" y="349"/>
            <a:chExt cx="9811" cy="1245"/>
          </a:xfrm>
        </p:grpSpPr>
        <p:pic>
          <p:nvPicPr>
            <p:cNvPr id="286" name="Google Shape;286;p1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763" y="530"/>
              <a:ext cx="1410" cy="10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7" name="Google Shape;287;p1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366" y="545"/>
              <a:ext cx="1531" cy="1005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pic>
        <p:pic>
          <p:nvPicPr>
            <p:cNvPr descr="Описание: ESF.png" id="288" name="Google Shape;288;p19"/>
            <p:cNvPicPr preferRelativeResize="0"/>
            <p:nvPr/>
          </p:nvPicPr>
          <p:blipFill rotWithShape="1">
            <a:blip r:embed="rId5">
              <a:alphaModFix/>
            </a:blip>
            <a:srcRect b="16049" l="0" r="0" t="0"/>
            <a:stretch/>
          </p:blipFill>
          <p:spPr>
            <a:xfrm>
              <a:off x="1086" y="424"/>
              <a:ext cx="3495" cy="11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9" name="Google Shape;289;p19"/>
            <p:cNvPicPr preferRelativeResize="0"/>
            <p:nvPr/>
          </p:nvPicPr>
          <p:blipFill rotWithShape="1">
            <a:blip r:embed="rId6">
              <a:alphaModFix/>
            </a:blip>
            <a:srcRect b="14648" l="0" r="0" t="0"/>
            <a:stretch/>
          </p:blipFill>
          <p:spPr>
            <a:xfrm>
              <a:off x="4275" y="349"/>
              <a:ext cx="3360" cy="124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0" name="Google Shape;290;p19"/>
          <p:cNvSpPr txBox="1"/>
          <p:nvPr/>
        </p:nvSpPr>
        <p:spPr>
          <a:xfrm>
            <a:off x="642910" y="2214554"/>
            <a:ext cx="8229600" cy="2002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6032" lvl="0" marL="36576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Georgia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00359 4205</a:t>
            </a:r>
            <a:endParaRPr b="0" i="0" sz="24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256032" lvl="0" marL="36576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Georgia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www.mig-kirkovo-zlatograd.com</a:t>
            </a:r>
            <a:endParaRPr b="0" i="0" sz="24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"/>
          <p:cNvSpPr txBox="1"/>
          <p:nvPr>
            <p:ph type="title"/>
          </p:nvPr>
        </p:nvSpPr>
        <p:spPr>
          <a:xfrm>
            <a:off x="707177" y="1196752"/>
            <a:ext cx="7929618" cy="1001374"/>
          </a:xfrm>
          <a:prstGeom prst="rect">
            <a:avLst/>
          </a:prstGeom>
          <a:solidFill>
            <a:srgbClr val="FBE1CE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E1BA8A"/>
              </a:buClr>
              <a:buSzPts val="5400"/>
              <a:buFont typeface="Trebuchet MS"/>
              <a:buNone/>
            </a:pPr>
            <a:r>
              <a:rPr lang="en-US" sz="5400">
                <a:solidFill>
                  <a:srgbClr val="E1BA8A"/>
                </a:solidFill>
              </a:rPr>
              <a:t>About LAG  Community </a:t>
            </a:r>
            <a:endParaRPr sz="5400">
              <a:solidFill>
                <a:srgbClr val="E1BA8A"/>
              </a:solidFill>
            </a:endParaRPr>
          </a:p>
        </p:txBody>
      </p:sp>
      <p:sp>
        <p:nvSpPr>
          <p:cNvPr id="125" name="Google Shape;125;p2"/>
          <p:cNvSpPr txBox="1"/>
          <p:nvPr>
            <p:ph idx="1" type="body"/>
          </p:nvPr>
        </p:nvSpPr>
        <p:spPr>
          <a:xfrm>
            <a:off x="707177" y="2492896"/>
            <a:ext cx="7772400" cy="28292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457200" lvl="0" marL="502919" rtl="0" algn="l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2800"/>
              <a:t>Founded  in 2010 as LAG Kirkovo 2010 Ass</a:t>
            </a:r>
            <a:endParaRPr/>
          </a:p>
          <a:p>
            <a:pPr indent="-457200" lvl="0" marL="502919" rtl="0" algn="l">
              <a:spcBef>
                <a:spcPts val="3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2800"/>
              <a:t>In 2016  added Zlatograd </a:t>
            </a:r>
            <a:endParaRPr/>
          </a:p>
          <a:p>
            <a:pPr indent="-457200" lvl="0" marL="502919" rtl="0" algn="l">
              <a:spcBef>
                <a:spcPts val="3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2800"/>
              <a:t>Association – NGO</a:t>
            </a:r>
            <a:endParaRPr/>
          </a:p>
          <a:p>
            <a:pPr indent="-457200" lvl="0" marL="502919" rtl="0" algn="l">
              <a:spcBef>
                <a:spcPts val="3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2800"/>
              <a:t>Members  36; 4 public +16 business+16 NGO </a:t>
            </a:r>
            <a:endParaRPr/>
          </a:p>
          <a:p>
            <a:pPr indent="-457200" lvl="0" marL="502919" rtl="0" algn="l">
              <a:spcBef>
                <a:spcPts val="3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2800"/>
              <a:t>Board – 5;</a:t>
            </a:r>
            <a:endParaRPr/>
          </a:p>
          <a:p>
            <a:pPr indent="-457200" lvl="0" marL="502919" rtl="0" algn="l">
              <a:spcBef>
                <a:spcPts val="3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2800"/>
              <a:t>From 05/2018 implementation of Strategy for CLLD</a:t>
            </a:r>
            <a:endParaRPr/>
          </a:p>
          <a:p>
            <a:pPr indent="0" lvl="0" marL="45720" rtl="0" algn="l">
              <a:spcBef>
                <a:spcPts val="3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2800"/>
          </a:p>
          <a:p>
            <a:pPr indent="-292735" lvl="0" marL="502919" rtl="0" algn="l">
              <a:spcBef>
                <a:spcPts val="300"/>
              </a:spcBef>
              <a:spcAft>
                <a:spcPts val="0"/>
              </a:spcAft>
              <a:buSzPct val="100000"/>
              <a:buFont typeface="Arial"/>
              <a:buNone/>
            </a:pPr>
            <a:r>
              <a:t/>
            </a:r>
            <a:endParaRPr sz="2800"/>
          </a:p>
          <a:p>
            <a:pPr indent="-292735" lvl="0" marL="502919" rtl="0" algn="l">
              <a:spcBef>
                <a:spcPts val="300"/>
              </a:spcBef>
              <a:spcAft>
                <a:spcPts val="0"/>
              </a:spcAft>
              <a:buSzPct val="100000"/>
              <a:buFont typeface="Arial"/>
              <a:buNone/>
            </a:pPr>
            <a:r>
              <a:t/>
            </a:r>
            <a:endParaRPr sz="2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"/>
          <p:cNvSpPr txBox="1"/>
          <p:nvPr>
            <p:ph type="title"/>
          </p:nvPr>
        </p:nvSpPr>
        <p:spPr>
          <a:xfrm>
            <a:off x="707177" y="1196752"/>
            <a:ext cx="7929618" cy="1001374"/>
          </a:xfrm>
          <a:prstGeom prst="rect">
            <a:avLst/>
          </a:prstGeom>
          <a:solidFill>
            <a:srgbClr val="FBE1CE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E1BA8A"/>
              </a:buClr>
              <a:buSzPts val="5400"/>
              <a:buFont typeface="Trebuchet MS"/>
              <a:buNone/>
            </a:pPr>
            <a:r>
              <a:rPr lang="en-US" sz="5400">
                <a:solidFill>
                  <a:srgbClr val="E1BA8A"/>
                </a:solidFill>
              </a:rPr>
              <a:t>About LAG Territory </a:t>
            </a:r>
            <a:endParaRPr sz="5400">
              <a:solidFill>
                <a:srgbClr val="E1BA8A"/>
              </a:solidFill>
            </a:endParaRPr>
          </a:p>
        </p:txBody>
      </p:sp>
      <p:sp>
        <p:nvSpPr>
          <p:cNvPr id="131" name="Google Shape;131;p3"/>
          <p:cNvSpPr txBox="1"/>
          <p:nvPr>
            <p:ph idx="1" type="body"/>
          </p:nvPr>
        </p:nvSpPr>
        <p:spPr>
          <a:xfrm>
            <a:off x="707177" y="2492896"/>
            <a:ext cx="7772400" cy="28292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502919" rtl="0" algn="l"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2800"/>
              <a:t>2 Municipalities -  Kirkovo and Zlatograd</a:t>
            </a:r>
            <a:endParaRPr sz="2800"/>
          </a:p>
          <a:p>
            <a:pPr indent="-457200" lvl="0" marL="502919" rtl="0" algn="l">
              <a:spcBef>
                <a:spcPts val="30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2800"/>
              <a:t>Population -  341  t.</a:t>
            </a:r>
            <a:endParaRPr/>
          </a:p>
          <a:p>
            <a:pPr indent="-457200" lvl="0" marL="502919" rtl="0" algn="l">
              <a:spcBef>
                <a:spcPts val="30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2800"/>
              <a:t>Business and Institutions</a:t>
            </a:r>
            <a:endParaRPr/>
          </a:p>
          <a:p>
            <a:pPr indent="-457200" lvl="0" marL="502919" rtl="0" algn="l">
              <a:spcBef>
                <a:spcPts val="30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2800"/>
              <a:t>Communications and infrastructure</a:t>
            </a:r>
            <a:endParaRPr sz="2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Картина, която съдържа карта&#10;&#10;Описанието е генерирано автоматично" id="136" name="Google Shape;13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488" y="1035995"/>
            <a:ext cx="8693150" cy="54114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"/>
          <p:cNvSpPr txBox="1"/>
          <p:nvPr>
            <p:ph type="title"/>
          </p:nvPr>
        </p:nvSpPr>
        <p:spPr>
          <a:xfrm>
            <a:off x="199888" y="1065972"/>
            <a:ext cx="6447501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rebuchet MS"/>
              <a:buNone/>
            </a:pPr>
            <a:r>
              <a:rPr b="1" lang="en-US"/>
              <a:t>Facts</a:t>
            </a:r>
            <a:br>
              <a:rPr lang="en-US"/>
            </a:br>
            <a:endParaRPr/>
          </a:p>
        </p:txBody>
      </p:sp>
      <p:sp>
        <p:nvSpPr>
          <p:cNvPr id="142" name="Google Shape;142;p5"/>
          <p:cNvSpPr txBox="1"/>
          <p:nvPr>
            <p:ph idx="1" type="body"/>
          </p:nvPr>
        </p:nvSpPr>
        <p:spPr>
          <a:xfrm>
            <a:off x="508000" y="1700808"/>
            <a:ext cx="7960139" cy="4752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6032" lvl="0" marL="36576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US" sz="2100"/>
              <a:t>Southernmost Bulgarian city – Zlatograd /</a:t>
            </a:r>
            <a:r>
              <a:rPr b="1" lang="en-US" sz="2200"/>
              <a:t>Zlato=Gold</a:t>
            </a:r>
            <a:r>
              <a:rPr lang="en-US" sz="2100"/>
              <a:t>/</a:t>
            </a:r>
            <a:endParaRPr/>
          </a:p>
          <a:p>
            <a:pPr indent="-256032" lvl="0" marL="365760" rtl="0" algn="l">
              <a:spcBef>
                <a:spcPts val="300"/>
              </a:spcBef>
              <a:spcAft>
                <a:spcPts val="0"/>
              </a:spcAft>
              <a:buSzPts val="2100"/>
              <a:buChar char="•"/>
            </a:pPr>
            <a:r>
              <a:rPr lang="en-US" sz="2100"/>
              <a:t>Southernmost point of Bulgaria - </a:t>
            </a:r>
            <a:r>
              <a:rPr b="1" lang="en-US" sz="2200"/>
              <a:t>Veykata</a:t>
            </a:r>
            <a:r>
              <a:rPr lang="en-US" sz="2100"/>
              <a:t> Peak;</a:t>
            </a:r>
            <a:endParaRPr/>
          </a:p>
          <a:p>
            <a:pPr indent="-256032" lvl="0" marL="365760" rtl="0" algn="l">
              <a:spcBef>
                <a:spcPts val="300"/>
              </a:spcBef>
              <a:spcAft>
                <a:spcPts val="0"/>
              </a:spcAft>
              <a:buSzPts val="2100"/>
              <a:buChar char="•"/>
            </a:pPr>
            <a:r>
              <a:rPr lang="en-US" sz="2100"/>
              <a:t>Natural </a:t>
            </a:r>
            <a:r>
              <a:rPr b="1" lang="en-US" sz="2400"/>
              <a:t>Stone</a:t>
            </a:r>
            <a:r>
              <a:rPr lang="en-US" sz="2100"/>
              <a:t> phenomena.</a:t>
            </a:r>
            <a:endParaRPr/>
          </a:p>
          <a:p>
            <a:pPr indent="-256032" lvl="0" marL="365760" rtl="0" algn="l">
              <a:spcBef>
                <a:spcPts val="300"/>
              </a:spcBef>
              <a:spcAft>
                <a:spcPts val="0"/>
              </a:spcAft>
              <a:buSzPts val="2100"/>
              <a:buChar char="•"/>
            </a:pPr>
            <a:r>
              <a:rPr b="1" lang="en-US" sz="2100"/>
              <a:t>MUMIO</a:t>
            </a:r>
            <a:r>
              <a:rPr lang="en-US" sz="2100"/>
              <a:t>  - The unique natural medicinal product</a:t>
            </a:r>
            <a:endParaRPr/>
          </a:p>
          <a:p>
            <a:pPr indent="-256032" lvl="0" marL="365760" rtl="0" algn="l">
              <a:spcBef>
                <a:spcPts val="300"/>
              </a:spcBef>
              <a:spcAft>
                <a:spcPts val="0"/>
              </a:spcAft>
              <a:buSzPts val="2100"/>
              <a:buChar char="•"/>
            </a:pPr>
            <a:r>
              <a:rPr b="1" lang="en-US" sz="2100"/>
              <a:t>Ethnographic</a:t>
            </a:r>
            <a:r>
              <a:rPr lang="en-US" sz="2100"/>
              <a:t> areal complex and architectural monuments;</a:t>
            </a:r>
            <a:endParaRPr/>
          </a:p>
          <a:p>
            <a:pPr indent="-256032" lvl="0" marL="365760" rtl="0" algn="l">
              <a:spcBef>
                <a:spcPts val="300"/>
              </a:spcBef>
              <a:spcAft>
                <a:spcPts val="0"/>
              </a:spcAft>
              <a:buSzPts val="2100"/>
              <a:buChar char="•"/>
            </a:pPr>
            <a:r>
              <a:rPr lang="en-US" sz="2100"/>
              <a:t>The oldest church in the Middle Rhodope "Assumption" 1834</a:t>
            </a:r>
            <a:endParaRPr/>
          </a:p>
          <a:p>
            <a:pPr indent="-256032" lvl="0" marL="365760" rtl="0" algn="l">
              <a:spcBef>
                <a:spcPts val="300"/>
              </a:spcBef>
              <a:spcAft>
                <a:spcPts val="0"/>
              </a:spcAft>
              <a:buSzPts val="2100"/>
              <a:buChar char="•"/>
            </a:pPr>
            <a:r>
              <a:rPr lang="en-US" sz="2100"/>
              <a:t>The Wooden Mosque (The Mosque of the Seven Girls)</a:t>
            </a:r>
            <a:endParaRPr/>
          </a:p>
          <a:p>
            <a:pPr indent="-256032" lvl="0" marL="365760" rtl="0" algn="l">
              <a:spcBef>
                <a:spcPts val="300"/>
              </a:spcBef>
              <a:spcAft>
                <a:spcPts val="0"/>
              </a:spcAft>
              <a:buSzPts val="2100"/>
              <a:buChar char="•"/>
            </a:pPr>
            <a:r>
              <a:rPr lang="en-US" sz="2100"/>
              <a:t>The song "</a:t>
            </a:r>
            <a:r>
              <a:rPr b="1" lang="en-US" sz="2400"/>
              <a:t>Deliyo</a:t>
            </a:r>
            <a:r>
              <a:rPr lang="en-US" sz="2100"/>
              <a:t> Haidutin" - Voyager space message to civilization;</a:t>
            </a:r>
            <a:endParaRPr/>
          </a:p>
          <a:p>
            <a:pPr indent="-256032" lvl="0" marL="365760" rtl="0" algn="l">
              <a:spcBef>
                <a:spcPts val="300"/>
              </a:spcBef>
              <a:spcAft>
                <a:spcPts val="0"/>
              </a:spcAft>
              <a:buSzPts val="2400"/>
              <a:buChar char="•"/>
            </a:pPr>
            <a:r>
              <a:rPr b="1" lang="en-US" sz="2400"/>
              <a:t>Feast</a:t>
            </a:r>
            <a:r>
              <a:rPr lang="en-US" sz="2100"/>
              <a:t>  -  Zlatograd Cheverme, Pepper Festival, </a:t>
            </a:r>
            <a:endParaRPr/>
          </a:p>
          <a:p>
            <a:pPr indent="-256032" lvl="0" marL="365760" rtl="0" algn="l">
              <a:spcBef>
                <a:spcPts val="300"/>
              </a:spcBef>
              <a:spcAft>
                <a:spcPts val="0"/>
              </a:spcAft>
              <a:buSzPts val="2100"/>
              <a:buChar char="•"/>
            </a:pPr>
            <a:r>
              <a:rPr lang="en-US" sz="2100">
                <a:latin typeface="Cambria"/>
                <a:ea typeface="Cambria"/>
                <a:cs typeface="Cambria"/>
                <a:sym typeface="Cambria"/>
              </a:rPr>
              <a:t>Two Cross borders Chekpoints -Zlatograd/Xanthy  and Makaza/Nimfea to Komotini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-78232" lvl="0" marL="365760" rtl="0" algn="l">
              <a:spcBef>
                <a:spcPts val="3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"/>
          <p:cNvSpPr txBox="1"/>
          <p:nvPr>
            <p:ph type="title"/>
          </p:nvPr>
        </p:nvSpPr>
        <p:spPr>
          <a:xfrm>
            <a:off x="500034" y="5929330"/>
            <a:ext cx="8229600" cy="632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Trebuchet MS"/>
              <a:buNone/>
            </a:pPr>
            <a:r>
              <a:rPr b="1" lang="en-US" sz="3800" u="sng">
                <a:solidFill>
                  <a:schemeClr val="hlink"/>
                </a:solidFill>
                <a:hlinkClick r:id="rId3"/>
              </a:rPr>
              <a:t>www.mig-kirkovo-zlatograd.com</a:t>
            </a:r>
            <a:endParaRPr b="1" sz="3800"/>
          </a:p>
        </p:txBody>
      </p:sp>
      <p:pic>
        <p:nvPicPr>
          <p:cNvPr id="148" name="Google Shape;148;p6"/>
          <p:cNvPicPr preferRelativeResize="0"/>
          <p:nvPr/>
        </p:nvPicPr>
        <p:blipFill rotWithShape="1">
          <a:blip r:embed="rId4">
            <a:alphaModFix/>
          </a:blip>
          <a:srcRect b="2328" l="862" r="14337" t="73503"/>
          <a:stretch/>
        </p:blipFill>
        <p:spPr>
          <a:xfrm>
            <a:off x="583206" y="4653136"/>
            <a:ext cx="8172400" cy="1258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3206" y="420920"/>
            <a:ext cx="7920880" cy="4255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"/>
          <p:cNvSpPr txBox="1"/>
          <p:nvPr>
            <p:ph type="title"/>
          </p:nvPr>
        </p:nvSpPr>
        <p:spPr>
          <a:xfrm>
            <a:off x="357158" y="500042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rebuchet MS"/>
              <a:buNone/>
            </a:pPr>
            <a:r>
              <a:rPr lang="en-US"/>
              <a:t>Information  in FB </a:t>
            </a:r>
            <a:endParaRPr/>
          </a:p>
        </p:txBody>
      </p:sp>
      <p:pic>
        <p:nvPicPr>
          <p:cNvPr id="155" name="Google Shape;15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5786" y="1857364"/>
            <a:ext cx="7415218" cy="4700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8"/>
          <p:cNvSpPr txBox="1"/>
          <p:nvPr>
            <p:ph type="title"/>
          </p:nvPr>
        </p:nvSpPr>
        <p:spPr>
          <a:xfrm>
            <a:off x="4843522" y="785794"/>
            <a:ext cx="3871882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rebuchet MS"/>
              <a:buNone/>
            </a:pPr>
            <a:r>
              <a:rPr b="1" lang="en-US"/>
              <a:t>Information in our offices </a:t>
            </a:r>
            <a:endParaRPr b="1"/>
          </a:p>
        </p:txBody>
      </p:sp>
      <p:sp>
        <p:nvSpPr>
          <p:cNvPr id="161" name="Google Shape;161;p8"/>
          <p:cNvSpPr txBox="1"/>
          <p:nvPr>
            <p:ph idx="1" type="body"/>
          </p:nvPr>
        </p:nvSpPr>
        <p:spPr>
          <a:xfrm>
            <a:off x="457200" y="2249424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29032" lvl="0" marL="365760" rtl="0" algn="l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162" name="Google Shape;162;p8"/>
          <p:cNvSpPr txBox="1"/>
          <p:nvPr>
            <p:ph idx="2" type="body"/>
          </p:nvPr>
        </p:nvSpPr>
        <p:spPr>
          <a:xfrm>
            <a:off x="4648200" y="2249424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6032" lvl="0" marL="365760" rtl="0" algn="l">
              <a:spcBef>
                <a:spcPts val="0"/>
              </a:spcBef>
              <a:spcAft>
                <a:spcPts val="0"/>
              </a:spcAft>
              <a:buSzPts val="4000"/>
              <a:buChar char="•"/>
            </a:pPr>
            <a:r>
              <a:rPr lang="en-US" sz="4000"/>
              <a:t>Information</a:t>
            </a:r>
            <a:endParaRPr sz="4000"/>
          </a:p>
          <a:p>
            <a:pPr indent="-256032" lvl="0" marL="365760" rtl="0" algn="l">
              <a:spcBef>
                <a:spcPts val="300"/>
              </a:spcBef>
              <a:spcAft>
                <a:spcPts val="0"/>
              </a:spcAft>
              <a:buSzPts val="4000"/>
              <a:buChar char="•"/>
            </a:pPr>
            <a:r>
              <a:rPr lang="en-US" sz="4000"/>
              <a:t>Materials</a:t>
            </a:r>
            <a:endParaRPr sz="4000"/>
          </a:p>
          <a:p>
            <a:pPr indent="-256032" lvl="0" marL="365760" rtl="0" algn="l">
              <a:spcBef>
                <a:spcPts val="300"/>
              </a:spcBef>
              <a:spcAft>
                <a:spcPts val="0"/>
              </a:spcAft>
              <a:buSzPts val="4000"/>
              <a:buChar char="•"/>
            </a:pPr>
            <a:r>
              <a:rPr lang="en-US" sz="4000"/>
              <a:t>Advices </a:t>
            </a:r>
            <a:endParaRPr sz="4000"/>
          </a:p>
          <a:p>
            <a:pPr indent="-256032" lvl="0" marL="365760" rtl="0" algn="l">
              <a:spcBef>
                <a:spcPts val="300"/>
              </a:spcBef>
              <a:spcAft>
                <a:spcPts val="0"/>
              </a:spcAft>
              <a:buSzPts val="4000"/>
              <a:buChar char="•"/>
            </a:pPr>
            <a:r>
              <a:rPr lang="en-US" sz="4000"/>
              <a:t>Consultation</a:t>
            </a:r>
            <a:endParaRPr sz="4000"/>
          </a:p>
        </p:txBody>
      </p:sp>
      <p:pic>
        <p:nvPicPr>
          <p:cNvPr id="163" name="Google Shape;16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5720" y="500042"/>
            <a:ext cx="4096576" cy="2071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5720" y="2274954"/>
            <a:ext cx="4143404" cy="2939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7158" y="5072074"/>
            <a:ext cx="4000528" cy="18106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"/>
          <p:cNvSpPr txBox="1"/>
          <p:nvPr>
            <p:ph type="title"/>
          </p:nvPr>
        </p:nvSpPr>
        <p:spPr>
          <a:xfrm>
            <a:off x="428596" y="785794"/>
            <a:ext cx="8229600" cy="857248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rebuchet MS"/>
              <a:buNone/>
            </a:pPr>
            <a:r>
              <a:rPr b="1" lang="en-US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MILESTONES - key periods</a:t>
            </a:r>
            <a:endParaRPr b="1"/>
          </a:p>
        </p:txBody>
      </p:sp>
      <p:grpSp>
        <p:nvGrpSpPr>
          <p:cNvPr id="171" name="Google Shape;171;p9"/>
          <p:cNvGrpSpPr/>
          <p:nvPr/>
        </p:nvGrpSpPr>
        <p:grpSpPr>
          <a:xfrm>
            <a:off x="457201" y="1601278"/>
            <a:ext cx="8229598" cy="4898476"/>
            <a:chOff x="1" y="1078"/>
            <a:chExt cx="8229598" cy="4898476"/>
          </a:xfrm>
        </p:grpSpPr>
        <p:sp>
          <p:nvSpPr>
            <p:cNvPr id="172" name="Google Shape;172;p9"/>
            <p:cNvSpPr/>
            <p:nvPr/>
          </p:nvSpPr>
          <p:spPr>
            <a:xfrm rot="5400000">
              <a:off x="-264174" y="265253"/>
              <a:ext cx="1761165" cy="1232815"/>
            </a:xfrm>
            <a:prstGeom prst="chevron">
              <a:avLst>
                <a:gd fmla="val 50000" name="adj"/>
              </a:avLst>
            </a:prstGeom>
            <a:solidFill>
              <a:schemeClr val="lt1"/>
            </a:solidFill>
            <a:ln cap="flat" cmpd="sng" w="19050">
              <a:solidFill>
                <a:srgbClr val="DF831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9"/>
            <p:cNvSpPr txBox="1"/>
            <p:nvPr/>
          </p:nvSpPr>
          <p:spPr>
            <a:xfrm>
              <a:off x="2" y="617486"/>
              <a:ext cx="1232815" cy="528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3475" lIns="23475" spcFirstLastPara="1" rIns="23475" wrap="square" tIns="23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700"/>
                <a:buFont typeface="Georgia"/>
                <a:buNone/>
              </a:pPr>
              <a:r>
                <a:rPr b="0" i="0" lang="en-US" sz="3700" u="none" cap="none" strike="noStrike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rPr>
                <a:t>1</a:t>
              </a:r>
              <a:endParaRPr/>
            </a:p>
          </p:txBody>
        </p:sp>
        <p:sp>
          <p:nvSpPr>
            <p:cNvPr id="174" name="Google Shape;174;p9"/>
            <p:cNvSpPr/>
            <p:nvPr/>
          </p:nvSpPr>
          <p:spPr>
            <a:xfrm rot="5400000">
              <a:off x="4158829" y="-2924934"/>
              <a:ext cx="1144757" cy="6996784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FBDBCA">
                <a:alpha val="89803"/>
              </a:srgbClr>
            </a:solidFill>
            <a:ln cap="flat" cmpd="sng" w="19050">
              <a:solidFill>
                <a:srgbClr val="F793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9"/>
            <p:cNvSpPr txBox="1"/>
            <p:nvPr/>
          </p:nvSpPr>
          <p:spPr>
            <a:xfrm>
              <a:off x="1232816" y="56961"/>
              <a:ext cx="6940902" cy="10329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8400" lIns="206225" spcFirstLastPara="1" rIns="18400" wrap="square" tIns="18400">
              <a:noAutofit/>
            </a:bodyPr>
            <a:lstStyle/>
            <a:p>
              <a:pPr indent="-285750" lvl="1" marL="2857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900"/>
                <a:buFont typeface="Georgia"/>
                <a:buChar char="•"/>
              </a:pPr>
              <a:r>
                <a:rPr b="0" i="0" lang="en-US" sz="2900" u="none" cap="none" strike="noStrike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27.04.2018 – Agreement  for Strategy CLLD implementation    </a:t>
              </a:r>
              <a:r>
                <a:rPr b="1" i="0" lang="en-US" sz="2900" u="none" cap="none" strike="noStrike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(2018-2023)</a:t>
              </a:r>
              <a:endParaRPr b="0" i="0" sz="29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76" name="Google Shape;176;p9"/>
            <p:cNvSpPr/>
            <p:nvPr/>
          </p:nvSpPr>
          <p:spPr>
            <a:xfrm rot="5400000">
              <a:off x="-264174" y="1833909"/>
              <a:ext cx="1761165" cy="1232815"/>
            </a:xfrm>
            <a:prstGeom prst="chevron">
              <a:avLst>
                <a:gd fmla="val 50000" name="adj"/>
              </a:avLst>
            </a:prstGeom>
            <a:solidFill>
              <a:schemeClr val="lt1"/>
            </a:solidFill>
            <a:ln cap="flat" cmpd="sng" w="19050">
              <a:solidFill>
                <a:srgbClr val="DF831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9"/>
            <p:cNvSpPr txBox="1"/>
            <p:nvPr/>
          </p:nvSpPr>
          <p:spPr>
            <a:xfrm>
              <a:off x="2" y="2186142"/>
              <a:ext cx="1232815" cy="528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3475" lIns="23475" spcFirstLastPara="1" rIns="23475" wrap="square" tIns="23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700"/>
                <a:buFont typeface="Georgia"/>
                <a:buNone/>
              </a:pPr>
              <a:r>
                <a:rPr b="0" i="0" lang="en-US" sz="3700" u="none" cap="none" strike="noStrike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rPr>
                <a:t>2</a:t>
              </a:r>
              <a:endParaRPr/>
            </a:p>
          </p:txBody>
        </p:sp>
        <p:sp>
          <p:nvSpPr>
            <p:cNvPr id="178" name="Google Shape;178;p9"/>
            <p:cNvSpPr/>
            <p:nvPr/>
          </p:nvSpPr>
          <p:spPr>
            <a:xfrm rot="5400000">
              <a:off x="4158829" y="-1356279"/>
              <a:ext cx="1144757" cy="6996784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FBDBCA">
                <a:alpha val="89803"/>
              </a:srgbClr>
            </a:solidFill>
            <a:ln cap="flat" cmpd="sng" w="19050">
              <a:solidFill>
                <a:srgbClr val="F793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9"/>
            <p:cNvSpPr txBox="1"/>
            <p:nvPr/>
          </p:nvSpPr>
          <p:spPr>
            <a:xfrm>
              <a:off x="1232816" y="1625616"/>
              <a:ext cx="6940902" cy="10329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8400" lIns="206225" spcFirstLastPara="1" rIns="18400" wrap="square" tIns="18400">
              <a:noAutofit/>
            </a:bodyPr>
            <a:lstStyle/>
            <a:p>
              <a:pPr indent="-285750" lvl="1" marL="2857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900"/>
                <a:buFont typeface="Georgia"/>
                <a:buChar char="•"/>
              </a:pPr>
              <a:r>
                <a:rPr b="0" i="0" lang="en-US" sz="2900" u="none" cap="none" strike="noStrike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2018- 09.2020 – Project proposals </a:t>
              </a:r>
              <a:endParaRPr b="0" i="0" sz="29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80" name="Google Shape;180;p9"/>
            <p:cNvSpPr/>
            <p:nvPr/>
          </p:nvSpPr>
          <p:spPr>
            <a:xfrm rot="5400000">
              <a:off x="-264174" y="3402564"/>
              <a:ext cx="1761165" cy="1232815"/>
            </a:xfrm>
            <a:prstGeom prst="chevron">
              <a:avLst>
                <a:gd fmla="val 50000" name="adj"/>
              </a:avLst>
            </a:prstGeom>
            <a:solidFill>
              <a:schemeClr val="lt1"/>
            </a:solidFill>
            <a:ln cap="flat" cmpd="sng" w="19050">
              <a:solidFill>
                <a:srgbClr val="DF831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9"/>
            <p:cNvSpPr txBox="1"/>
            <p:nvPr/>
          </p:nvSpPr>
          <p:spPr>
            <a:xfrm>
              <a:off x="2" y="3754797"/>
              <a:ext cx="1232815" cy="528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3475" lIns="23475" spcFirstLastPara="1" rIns="23475" wrap="square" tIns="23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700"/>
                <a:buFont typeface="Georgia"/>
                <a:buNone/>
              </a:pPr>
              <a:r>
                <a:rPr b="0" i="0" lang="en-US" sz="3700" u="none" cap="none" strike="noStrike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rPr>
                <a:t>3</a:t>
              </a:r>
              <a:endParaRPr/>
            </a:p>
          </p:txBody>
        </p:sp>
        <p:sp>
          <p:nvSpPr>
            <p:cNvPr id="182" name="Google Shape;182;p9"/>
            <p:cNvSpPr/>
            <p:nvPr/>
          </p:nvSpPr>
          <p:spPr>
            <a:xfrm rot="5400000">
              <a:off x="4158829" y="212376"/>
              <a:ext cx="1144757" cy="6996784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FBDBCA">
                <a:alpha val="89803"/>
              </a:srgbClr>
            </a:solidFill>
            <a:ln cap="flat" cmpd="sng" w="19050">
              <a:solidFill>
                <a:srgbClr val="F793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9"/>
            <p:cNvSpPr txBox="1"/>
            <p:nvPr/>
          </p:nvSpPr>
          <p:spPr>
            <a:xfrm>
              <a:off x="1232816" y="3194271"/>
              <a:ext cx="6940902" cy="10329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8400" lIns="206225" spcFirstLastPara="1" rIns="18400" wrap="square" tIns="18400">
              <a:noAutofit/>
            </a:bodyPr>
            <a:lstStyle/>
            <a:p>
              <a:pPr indent="-285750" lvl="1" marL="2857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900"/>
                <a:buFont typeface="Georgia"/>
                <a:buChar char="•"/>
              </a:pPr>
              <a:r>
                <a:rPr b="0" i="0" lang="en-US" sz="2900" u="none" cap="none" strike="noStrike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2019-2023- Project implementation </a:t>
              </a:r>
              <a:endParaRPr b="0" i="0" sz="29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тема">
  <a:themeElements>
    <a:clrScheme name="О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Градски">
  <a:themeElements>
    <a:clrScheme name="Жълто">
      <a:dk1>
        <a:srgbClr val="000000"/>
      </a:dk1>
      <a:lt1>
        <a:srgbClr val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2018-11-22T15:04:09Z</dcterms:created>
  <dc:creator>chingarov</dc:creator>
</cp:coreProperties>
</file>