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5" r:id="rId2"/>
    <p:sldId id="289" r:id="rId3"/>
    <p:sldId id="303" r:id="rId4"/>
    <p:sldId id="304" r:id="rId5"/>
    <p:sldId id="311" r:id="rId6"/>
    <p:sldId id="313" r:id="rId7"/>
    <p:sldId id="315" r:id="rId8"/>
    <p:sldId id="316" r:id="rId9"/>
    <p:sldId id="318" r:id="rId10"/>
    <p:sldId id="308" r:id="rId11"/>
    <p:sldId id="309" r:id="rId12"/>
    <p:sldId id="307" r:id="rId13"/>
    <p:sldId id="310" r:id="rId14"/>
    <p:sldId id="306" r:id="rId15"/>
    <p:sldId id="305" r:id="rId16"/>
    <p:sldId id="273" r:id="rId17"/>
    <p:sldId id="466" r:id="rId18"/>
    <p:sldId id="474" r:id="rId19"/>
    <p:sldId id="478" r:id="rId20"/>
    <p:sldId id="482" r:id="rId21"/>
    <p:sldId id="484" r:id="rId22"/>
    <p:sldId id="479" r:id="rId23"/>
    <p:sldId id="487" r:id="rId24"/>
    <p:sldId id="480" r:id="rId25"/>
    <p:sldId id="281" r:id="rId26"/>
    <p:sldId id="465" r:id="rId27"/>
    <p:sldId id="453" r:id="rId28"/>
  </p:sldIdLst>
  <p:sldSz cx="12192000" cy="6858000"/>
  <p:notesSz cx="6858000" cy="9144000"/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8" autoAdjust="0"/>
    <p:restoredTop sz="94706" autoAdjust="0"/>
  </p:normalViewPr>
  <p:slideViewPr>
    <p:cSldViewPr snapToGrid="0">
      <p:cViewPr varScale="1">
        <p:scale>
          <a:sx n="82" d="100"/>
          <a:sy n="82" d="100"/>
        </p:scale>
        <p:origin x="629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1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022E84-3EBC-4387-96FB-CC8B021DF162}" type="datetime1">
              <a:rPr lang="el-GR" smtClean="0"/>
              <a:t>20/9/2023</a:t>
            </a:fld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19D8044-FC28-4D84-BAC3-0F9910BEB31B}" type="datetime1">
              <a:rPr lang="el-GR" smtClean="0"/>
              <a:t>20/9/2023</a:t>
            </a:fld>
            <a:endParaRPr lang="el-GR" dirty="0"/>
          </a:p>
        </p:txBody>
      </p:sp>
      <p:sp>
        <p:nvSpPr>
          <p:cNvPr id="4" name="Σύμβολ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dirty="0"/>
          </a:p>
        </p:txBody>
      </p:sp>
      <p:sp>
        <p:nvSpPr>
          <p:cNvPr id="5" name="Σύμβολο κράτησης θέσης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 rtl="0"/>
            <a:r>
              <a:rPr lang="el-GR" dirty="0"/>
              <a:t>Δεύτερου επιπέδου</a:t>
            </a:r>
          </a:p>
          <a:p>
            <a:pPr lvl="2" rtl="0"/>
            <a:r>
              <a:rPr lang="el-GR" dirty="0"/>
              <a:t>Τρίτου επιπέδου</a:t>
            </a:r>
          </a:p>
          <a:p>
            <a:pPr lvl="3" rtl="0"/>
            <a:r>
              <a:rPr lang="el-GR" dirty="0"/>
              <a:t>Τέταρτου επιπέδου</a:t>
            </a:r>
          </a:p>
          <a:p>
            <a:pPr lvl="4" rtl="0"/>
            <a:r>
              <a:rPr lang="el-GR" dirty="0"/>
              <a:t>Πέμπτου επιπέδου</a:t>
            </a:r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26659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16034-1BE0-4A32-99D6-0CAF49619553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5140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16034-1BE0-4A32-99D6-0CAF49619553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0657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l-GR" smtClean="0"/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55604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l-GR" smtClean="0"/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97552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16034-1BE0-4A32-99D6-0CAF49619553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236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16034-1BE0-4A32-99D6-0CAF49619553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5226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16034-1BE0-4A32-99D6-0CAF49619553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3689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16034-1BE0-4A32-99D6-0CAF49619553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1468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16034-1BE0-4A32-99D6-0CAF49619553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1059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16034-1BE0-4A32-99D6-0CAF49619553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785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Ήλιος που ανατέλλει από πράσινους λόφου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Ορθογώνιο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rtlCol="0" anchor="b">
            <a:normAutofit/>
          </a:bodyPr>
          <a:lstStyle>
            <a:lvl1pPr algn="ctr" rtl="0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Εναλλακτικό 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6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5" name="Σύμβολο κράτησης ημερομηνίας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8EB1A8E-A1A4-49A3-849C-3792AFD2518D}" type="datetime1">
              <a:rPr lang="el-GR" smtClean="0"/>
              <a:t>20/9/2023</a:t>
            </a:fld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el-GR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rtlCol="0" anchor="b">
            <a:normAutofit/>
          </a:bodyPr>
          <a:lstStyle>
            <a:lvl1pPr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εικόνας 2" descr="Ένα κενό πλαίσιο κράτησης θέσης, για να προσθέσετε μια εικόνα. Κάντε κλικ στο πλαίσιο κράτησης θέσης και επιλέξτε την εικόνα που θέλετε να προσθέσετε.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 rtlCol="0"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5" name="Σύμβολο κράτησης ημερομηνίας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8B4B81-3108-4234-9D28-1ED557CD8B74}" type="datetime1">
              <a:rPr lang="el-GR" smtClean="0"/>
              <a:t>20/9/2023</a:t>
            </a:fld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5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9A74A3-2542-41D5-BA40-CA02FBE196C6}" type="datetime1">
              <a:rPr lang="el-GR" smtClean="0"/>
              <a:t>20/9/2023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5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5529D1-7670-4B86-ACFC-E7EA320B8D1E}" type="datetime1">
              <a:rPr lang="el-GR" smtClean="0"/>
              <a:t>20/9/2023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9"/>
            <a:ext cx="11257061" cy="839787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om</a:t>
            </a:r>
            <a:r>
              <a:rPr lang="en-GB" dirty="0"/>
              <a:t>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11361584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om</a:t>
            </a:r>
            <a:r>
              <a:rPr lang="en-GB" dirty="0"/>
              <a:t>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25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5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43CEC0-583A-40E2-BCB0-C3E9D703094E}" type="datetime1">
              <a:rPr lang="el-GR" smtClean="0"/>
              <a:t>20/9/2023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Ορθογώνιο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558F35-2389-4731-B2F4-1D1195DD74FC}" type="datetime1">
              <a:rPr lang="el-GR" smtClean="0"/>
              <a:t>20/9/2023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Εναλλακτική 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l-GR" dirty="0"/>
          </a:p>
        </p:txBody>
      </p:sp>
      <p:sp>
        <p:nvSpPr>
          <p:cNvPr id="4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3D22F85-10D3-445C-A88E-1608B6112CED}" type="datetime1">
              <a:rPr lang="el-GR" smtClean="0"/>
              <a:t>20/9/2023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el-GR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6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5" name="Σύμβολο κράτησης ημερομηνίας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BEA655-F897-4605-8447-110D8E3FF9B1}" type="datetime1">
              <a:rPr lang="el-GR" smtClean="0"/>
              <a:t>20/9/2023</a:t>
            </a:fld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0ECE5F2-81AA-4605-B028-6FBA391056AF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8" name="Σύμβολο κράτησης υποσέλιδου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7" name="Σύμβολο κράτησης ημερομηνίας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86BE9E-13F1-4345-840A-7A85BFD7317B}" type="datetime1">
              <a:rPr lang="el-GR" smtClean="0"/>
              <a:t>20/9/2023</a:t>
            </a:fld>
            <a:endParaRPr lang="el-GR" dirty="0"/>
          </a:p>
        </p:txBody>
      </p:sp>
      <p:sp>
        <p:nvSpPr>
          <p:cNvPr id="9" name="Σύμβολ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4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3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FABB8D-63C9-4EF7-B291-0E80D50A9EA9}" type="datetime1">
              <a:rPr lang="el-GR" smtClean="0"/>
              <a:t>20/9/2023</a:t>
            </a:fld>
            <a:endParaRPr lang="el-GR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l-GR" dirty="0"/>
          </a:p>
        </p:txBody>
      </p:sp>
      <p:sp>
        <p:nvSpPr>
          <p:cNvPr id="2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590C5BC-35AC-4830-80F0-655B51D9A48E}" type="datetime1">
              <a:rPr lang="el-GR" smtClean="0"/>
              <a:t>20/9/2023</a:t>
            </a:fld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el-GR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6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5" name="Σύμβολο κράτησης ημερομηνίας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A9E066-9B69-4469-9D55-BBBB2CF515CF}" type="datetime1">
              <a:rPr lang="el-GR" smtClean="0"/>
              <a:t>20/9/2023</a:t>
            </a:fld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l-GR" noProof="0" dirty="0"/>
              <a:t>Στυλ κύριου τίτλου</a:t>
            </a:r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dirty="0"/>
              <a:t>Επεξεργασία 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7" name="Ορθογώνιο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8" name="Ορθογώνιο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 dirty="0"/>
          </a:p>
        </p:txBody>
      </p:sp>
      <p:sp>
        <p:nvSpPr>
          <p:cNvPr id="4" name="Σύμβολο κράτησης θέσης ημερομηνίας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499CF124-3322-47CA-B049-F5B1B6B89A4D}" type="datetime1">
              <a:rPr lang="el-GR" noProof="0" smtClean="0"/>
              <a:t>20/9/2023</a:t>
            </a:fld>
            <a:endParaRPr lang="el-GR" noProof="0" dirty="0"/>
          </a:p>
        </p:txBody>
      </p:sp>
      <p:sp>
        <p:nvSpPr>
          <p:cNvPr id="6" name="Σύμβολο κράτησης αριθμού διαφάνειας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eeabe@otenet.gr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atticalag.gr/" TargetMode="External"/><Relationship Id="rId5" Type="http://schemas.openxmlformats.org/officeDocument/2006/relationships/hyperlink" Target="mailto:qualfarm2021@gmail.com" TargetMode="External"/><Relationship Id="rId4" Type="http://schemas.openxmlformats.org/officeDocument/2006/relationships/hyperlink" Target="mailto:eeabe18@gmail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66014" y="-1507445"/>
            <a:ext cx="4579806" cy="3802776"/>
          </a:xfrm>
        </p:spPr>
        <p:txBody>
          <a:bodyPr rtlCol="0" anchor="b">
            <a:normAutofit/>
          </a:bodyPr>
          <a:lstStyle/>
          <a:p>
            <a:r>
              <a:rPr lang="en-GB" sz="1900" i="1" dirty="0">
                <a:effectLst/>
              </a:rPr>
              <a:t>Support of Entrepreneurship in the Field of In-House Processing of Quality Farm Products in the Districts of Evros, Haskovo, Smolyan and Kardzhali </a:t>
            </a:r>
            <a:br>
              <a:rPr lang="el-GR" sz="1900" dirty="0">
                <a:effectLst/>
              </a:rPr>
            </a:br>
            <a:r>
              <a:rPr lang="en-US" sz="4000" u="sng" dirty="0">
                <a:effectLst/>
              </a:rPr>
              <a:t>QUALFARM</a:t>
            </a:r>
            <a:endParaRPr lang="el-GR" sz="4000" dirty="0"/>
          </a:p>
        </p:txBody>
      </p:sp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A111526-77C2-7662-DA7D-CEEDEF5F8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0"/>
            <a:ext cx="7315200" cy="2926080"/>
          </a:xfrm>
          <a:prstGeom prst="rect">
            <a:avLst/>
          </a:prstGeom>
          <a:noFill/>
        </p:spPr>
      </p:pic>
      <p:sp>
        <p:nvSpPr>
          <p:cNvPr id="4" name="Υπότιτλος 2"/>
          <p:cNvSpPr>
            <a:spLocks noGrp="1"/>
          </p:cNvSpPr>
          <p:nvPr>
            <p:ph type="body" sz="half" idx="2"/>
          </p:nvPr>
        </p:nvSpPr>
        <p:spPr>
          <a:xfrm>
            <a:off x="7466013" y="3428999"/>
            <a:ext cx="4402525" cy="2038739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900" i="1" dirty="0">
                <a:latin typeface="+mj-lt"/>
                <a:ea typeface="+mj-ea"/>
                <a:cs typeface="+mj-cs"/>
              </a:rPr>
              <a:t>Closing Conference Of QUALFARM project, Zlatograd- Culture House </a:t>
            </a:r>
            <a:r>
              <a:rPr lang="el-GR" sz="1900" i="1" dirty="0">
                <a:latin typeface="+mj-lt"/>
                <a:ea typeface="+mj-ea"/>
                <a:cs typeface="+mj-cs"/>
              </a:rPr>
              <a:t>.</a:t>
            </a:r>
          </a:p>
          <a:p>
            <a:pPr>
              <a:lnSpc>
                <a:spcPct val="100000"/>
              </a:lnSpc>
            </a:pPr>
            <a:br>
              <a:rPr lang="ru-RU" sz="1900" i="1" dirty="0">
                <a:latin typeface="+mj-lt"/>
                <a:ea typeface="+mj-ea"/>
                <a:cs typeface="+mj-cs"/>
              </a:rPr>
            </a:br>
            <a:r>
              <a:rPr lang="en-US" sz="1900" i="1" dirty="0" err="1">
                <a:latin typeface="+mj-lt"/>
                <a:ea typeface="+mj-ea"/>
                <a:cs typeface="+mj-cs"/>
              </a:rPr>
              <a:t>Petresis</a:t>
            </a:r>
            <a:r>
              <a:rPr lang="en-US" sz="1900" i="1" dirty="0">
                <a:latin typeface="+mj-lt"/>
                <a:ea typeface="+mj-ea"/>
                <a:cs typeface="+mj-cs"/>
              </a:rPr>
              <a:t> Georgios</a:t>
            </a:r>
            <a:r>
              <a:rPr lang="bg-BG" sz="1900" i="1" dirty="0">
                <a:latin typeface="+mj-lt"/>
                <a:ea typeface="+mj-ea"/>
                <a:cs typeface="+mj-cs"/>
              </a:rPr>
              <a:t>, Msc , </a:t>
            </a:r>
            <a:r>
              <a:rPr lang="en-US" sz="1900" i="1" dirty="0">
                <a:latin typeface="+mj-lt"/>
                <a:ea typeface="+mj-ea"/>
                <a:cs typeface="+mj-cs"/>
              </a:rPr>
              <a:t>Director </a:t>
            </a:r>
            <a:r>
              <a:rPr lang="bg-BG" sz="1900" i="1" dirty="0">
                <a:latin typeface="+mj-lt"/>
                <a:ea typeface="+mj-ea"/>
                <a:cs typeface="+mj-cs"/>
              </a:rPr>
              <a:t> &amp; </a:t>
            </a:r>
            <a:r>
              <a:rPr lang="en-US" sz="1900" i="1" dirty="0">
                <a:latin typeface="+mj-lt"/>
                <a:ea typeface="+mj-ea"/>
                <a:cs typeface="+mj-cs"/>
              </a:rPr>
              <a:t>Project Manager of</a:t>
            </a:r>
            <a:r>
              <a:rPr lang="bg-BG" sz="1900" i="1" dirty="0">
                <a:latin typeface="+mj-lt"/>
                <a:ea typeface="+mj-ea"/>
                <a:cs typeface="+mj-cs"/>
              </a:rPr>
              <a:t> ‘’Qualfarm’’ </a:t>
            </a:r>
            <a:endParaRPr lang="el-GR" sz="1900" i="1" dirty="0">
              <a:latin typeface="+mj-lt"/>
              <a:ea typeface="+mj-ea"/>
              <a:cs typeface="+mj-cs"/>
            </a:endParaRPr>
          </a:p>
          <a:p>
            <a:pPr rtl="0"/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8635977-A3FA-CFD5-FC00-096B950AD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42" y="5174198"/>
            <a:ext cx="2773680" cy="1237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F18451-3C64-85DE-7C4D-D14AF844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11709"/>
            <a:ext cx="9509760" cy="1233424"/>
          </a:xfrm>
        </p:spPr>
        <p:txBody>
          <a:bodyPr>
            <a:normAutofit/>
          </a:bodyPr>
          <a:lstStyle/>
          <a:p>
            <a:pPr algn="ctr"/>
            <a:r>
              <a:rPr lang="en-US" sz="3600" b="0" i="0" dirty="0">
                <a:solidFill>
                  <a:srgbClr val="374151"/>
                </a:solidFill>
                <a:effectLst/>
                <a:latin typeface="Söhne"/>
              </a:rPr>
              <a:t>QUALFARM </a:t>
            </a:r>
            <a:r>
              <a:rPr lang="en-US" sz="3600" i="1" dirty="0">
                <a:latin typeface="+mj-lt"/>
                <a:ea typeface="+mj-ea"/>
                <a:cs typeface="+mj-cs"/>
              </a:rPr>
              <a:t>Project activities and accomplishments</a:t>
            </a:r>
            <a:endParaRPr lang="el-GR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85B4B5-DD4F-9885-5410-FC0C34413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29" y="1714501"/>
            <a:ext cx="10034451" cy="4474028"/>
          </a:xfrm>
        </p:spPr>
        <p:txBody>
          <a:bodyPr>
            <a:normAutofit/>
          </a:bodyPr>
          <a:lstStyle/>
          <a:p>
            <a:pPr marL="4572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KEY ACTIVITIES</a:t>
            </a:r>
          </a:p>
          <a:p>
            <a:pPr algn="l"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Publishing the QUALFARM Cross-Border Guide of In-House-Processed Farm Products</a:t>
            </a:r>
            <a:endParaRPr lang="en-US" sz="1600" dirty="0">
              <a:solidFill>
                <a:srgbClr val="374151"/>
              </a:solidFill>
              <a:latin typeface="Söhne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Mentoring Local Farmers for Initiating In-House Processing of Farm Products</a:t>
            </a:r>
            <a:endParaRPr lang="en-US" sz="1800" dirty="0">
              <a:solidFill>
                <a:srgbClr val="000000"/>
              </a:solidFill>
              <a:latin typeface="Verdana" panose="020B060403050404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Exchanging Good Practices Within the Cross-Border Area Through Targeted Study Visits</a:t>
            </a:r>
          </a:p>
          <a:p>
            <a:pPr algn="l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Creating a Beginner's Guide for In-House Processing of Farm Products</a:t>
            </a:r>
          </a:p>
        </p:txBody>
      </p:sp>
    </p:spTree>
    <p:extLst>
      <p:ext uri="{BB962C8B-B14F-4D97-AF65-F5344CB8AC3E}">
        <p14:creationId xmlns:p14="http://schemas.microsoft.com/office/powerpoint/2010/main" val="2648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F18451-3C64-85DE-7C4D-D14AF844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139" y="285135"/>
            <a:ext cx="9509760" cy="697881"/>
          </a:xfrm>
        </p:spPr>
        <p:txBody>
          <a:bodyPr>
            <a:normAutofit/>
          </a:bodyPr>
          <a:lstStyle/>
          <a:p>
            <a:pPr algn="ctr"/>
            <a:r>
              <a:rPr lang="en-US" sz="3600" b="0" i="0" dirty="0">
                <a:solidFill>
                  <a:srgbClr val="374151"/>
                </a:solidFill>
                <a:effectLst/>
                <a:latin typeface="Söhne"/>
              </a:rPr>
              <a:t>QUALFARM </a:t>
            </a:r>
            <a:r>
              <a:rPr lang="en-US" sz="3600" i="1" dirty="0">
                <a:latin typeface="+mj-lt"/>
                <a:ea typeface="+mj-ea"/>
                <a:cs typeface="+mj-cs"/>
              </a:rPr>
              <a:t>Project activities and accomplishments</a:t>
            </a:r>
            <a:endParaRPr lang="el-GR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A570BA22-5665-A1F4-5953-70131B1E7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74" y="972082"/>
            <a:ext cx="4041058" cy="5729208"/>
          </a:xfrm>
        </p:spPr>
      </p:pic>
    </p:spTree>
    <p:extLst>
      <p:ext uri="{BB962C8B-B14F-4D97-AF65-F5344CB8AC3E}">
        <p14:creationId xmlns:p14="http://schemas.microsoft.com/office/powerpoint/2010/main" val="1032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F18451-3C64-85DE-7C4D-D14AF844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11709"/>
            <a:ext cx="9509760" cy="1233424"/>
          </a:xfrm>
        </p:spPr>
        <p:txBody>
          <a:bodyPr>
            <a:normAutofit/>
          </a:bodyPr>
          <a:lstStyle/>
          <a:p>
            <a:pPr algn="ctr"/>
            <a:r>
              <a:rPr lang="en-US" sz="3600" b="0" i="0" dirty="0">
                <a:solidFill>
                  <a:srgbClr val="374151"/>
                </a:solidFill>
                <a:effectLst/>
                <a:latin typeface="Söhne"/>
              </a:rPr>
              <a:t>QUALFARM </a:t>
            </a:r>
            <a:r>
              <a:rPr lang="en-US" sz="3600" i="1" dirty="0">
                <a:latin typeface="+mj-lt"/>
                <a:ea typeface="+mj-ea"/>
                <a:cs typeface="+mj-cs"/>
              </a:rPr>
              <a:t>Project activities and accomplishments</a:t>
            </a:r>
            <a:endParaRPr lang="el-GR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85B4B5-DD4F-9885-5410-FC0C34413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29" y="1714501"/>
            <a:ext cx="10034451" cy="4474028"/>
          </a:xfrm>
        </p:spPr>
        <p:txBody>
          <a:bodyPr>
            <a:normAutofit/>
          </a:bodyPr>
          <a:lstStyle/>
          <a:p>
            <a:pPr marL="4572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KEY ACTIVITIES</a:t>
            </a:r>
          </a:p>
          <a:p>
            <a:pPr algn="l"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Publishing the QUALFARM Cross-Border Guide of In-House-Processed Farm Products</a:t>
            </a:r>
            <a:endParaRPr lang="en-US" sz="1600" dirty="0">
              <a:solidFill>
                <a:srgbClr val="374151"/>
              </a:solidFill>
              <a:latin typeface="Söhne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Mentoring Local Farmers for Initiating In-House Processing of Farm Products</a:t>
            </a:r>
            <a:endParaRPr lang="en-US" sz="1800" dirty="0">
              <a:solidFill>
                <a:srgbClr val="000000"/>
              </a:solidFill>
              <a:latin typeface="Verdana" panose="020B060403050404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Exchanging Good Practices Within the Cross-Border Area Through Targeted Study Visits</a:t>
            </a:r>
          </a:p>
          <a:p>
            <a:pPr algn="l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Creating a Beginner's Guide for In-House Processing of Farm Products</a:t>
            </a:r>
          </a:p>
          <a:p>
            <a:pPr algn="l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Creating a Practical Promotion and Marketing Guide for In-House-Processed Farm Products</a:t>
            </a:r>
          </a:p>
        </p:txBody>
      </p:sp>
    </p:spTree>
    <p:extLst>
      <p:ext uri="{BB962C8B-B14F-4D97-AF65-F5344CB8AC3E}">
        <p14:creationId xmlns:p14="http://schemas.microsoft.com/office/powerpoint/2010/main" val="200686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F18451-3C64-85DE-7C4D-D14AF844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158648"/>
            <a:ext cx="9509760" cy="775208"/>
          </a:xfrm>
        </p:spPr>
        <p:txBody>
          <a:bodyPr>
            <a:normAutofit/>
          </a:bodyPr>
          <a:lstStyle/>
          <a:p>
            <a:pPr algn="ctr"/>
            <a:r>
              <a:rPr lang="en-US" sz="3600" b="0" i="0" dirty="0">
                <a:solidFill>
                  <a:srgbClr val="374151"/>
                </a:solidFill>
                <a:effectLst/>
                <a:latin typeface="Söhne"/>
              </a:rPr>
              <a:t>QUALFARM </a:t>
            </a:r>
            <a:r>
              <a:rPr lang="en-US" sz="3600" i="1" dirty="0">
                <a:latin typeface="+mj-lt"/>
                <a:ea typeface="+mj-ea"/>
                <a:cs typeface="+mj-cs"/>
              </a:rPr>
              <a:t>Project activities and accomplishments</a:t>
            </a:r>
            <a:endParaRPr lang="el-GR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Θέση περιεχομένου 4" descr="Εικόνα που περιέχει κείμενο, στιγμιότυπο οθόνης, τοποθεσία web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727993D4-F25F-6BA5-5E98-5AD469A5B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39" y="933856"/>
            <a:ext cx="3996609" cy="5510599"/>
          </a:xfrm>
        </p:spPr>
      </p:pic>
    </p:spTree>
    <p:extLst>
      <p:ext uri="{BB962C8B-B14F-4D97-AF65-F5344CB8AC3E}">
        <p14:creationId xmlns:p14="http://schemas.microsoft.com/office/powerpoint/2010/main" val="91962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F18451-3C64-85DE-7C4D-D14AF844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11709"/>
            <a:ext cx="9509760" cy="1233424"/>
          </a:xfrm>
        </p:spPr>
        <p:txBody>
          <a:bodyPr>
            <a:normAutofit/>
          </a:bodyPr>
          <a:lstStyle/>
          <a:p>
            <a:pPr algn="ctr"/>
            <a:r>
              <a:rPr lang="en-US" sz="3600" b="0" i="0" dirty="0">
                <a:solidFill>
                  <a:srgbClr val="374151"/>
                </a:solidFill>
                <a:effectLst/>
                <a:latin typeface="Söhne"/>
              </a:rPr>
              <a:t>QUALFARM </a:t>
            </a:r>
            <a:r>
              <a:rPr lang="en-US" sz="3600" i="1" dirty="0">
                <a:latin typeface="+mj-lt"/>
                <a:ea typeface="+mj-ea"/>
                <a:cs typeface="+mj-cs"/>
              </a:rPr>
              <a:t>Project activities and accomplishments</a:t>
            </a:r>
            <a:endParaRPr lang="el-GR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85B4B5-DD4F-9885-5410-FC0C34413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29" y="1714501"/>
            <a:ext cx="10034451" cy="4474028"/>
          </a:xfrm>
        </p:spPr>
        <p:txBody>
          <a:bodyPr>
            <a:normAutofit/>
          </a:bodyPr>
          <a:lstStyle/>
          <a:p>
            <a:pPr marL="4572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KEY ACTIVITIES</a:t>
            </a:r>
          </a:p>
          <a:p>
            <a:pPr algn="l"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Publishing the QUALFARM Cross-Border Guide of In-House-Processed Farm Products</a:t>
            </a:r>
            <a:endParaRPr lang="en-US" sz="1600" dirty="0">
              <a:solidFill>
                <a:srgbClr val="374151"/>
              </a:solidFill>
              <a:latin typeface="Söhne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Mentoring Local Farmers for Initiating In-House Processing of Farm Products</a:t>
            </a:r>
            <a:endParaRPr lang="en-US" sz="1800" dirty="0">
              <a:solidFill>
                <a:srgbClr val="000000"/>
              </a:solidFill>
              <a:latin typeface="Verdana" panose="020B060403050404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Exchanging Good Practices Within the Cross-Border Area Through Targeted Study Visits</a:t>
            </a:r>
          </a:p>
          <a:p>
            <a:pPr algn="l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Creating a Beginner's Guide for In-House Processing of Farm Products</a:t>
            </a:r>
          </a:p>
          <a:p>
            <a:pPr algn="l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Creating a Practical Promotion and Marketing Guide for In-House-Processed Farm Products</a:t>
            </a:r>
          </a:p>
          <a:p>
            <a:pPr algn="l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Studying the Cross-Border Area's Background and Perspectives for In-House Farm Products' Processing</a:t>
            </a:r>
            <a:endParaRPr lang="el-GR" sz="1800" dirty="0">
              <a:solidFill>
                <a:srgbClr val="000000"/>
              </a:solidFill>
              <a:latin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55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F18451-3C64-85DE-7C4D-D14AF844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716" y="17773"/>
            <a:ext cx="9779164" cy="758790"/>
          </a:xfrm>
        </p:spPr>
        <p:txBody>
          <a:bodyPr>
            <a:normAutofit/>
          </a:bodyPr>
          <a:lstStyle/>
          <a:p>
            <a:pPr algn="ctr"/>
            <a:r>
              <a:rPr lang="en-US" sz="3600" b="0" i="0" dirty="0">
                <a:solidFill>
                  <a:srgbClr val="374151"/>
                </a:solidFill>
                <a:effectLst/>
                <a:latin typeface="Söhne"/>
              </a:rPr>
              <a:t>QUALFARM </a:t>
            </a:r>
            <a:r>
              <a:rPr lang="en-US" sz="3600" i="1" dirty="0">
                <a:latin typeface="+mj-lt"/>
                <a:ea typeface="+mj-ea"/>
                <a:cs typeface="+mj-cs"/>
              </a:rPr>
              <a:t>Project activities and accomplishments</a:t>
            </a:r>
            <a:endParaRPr lang="el-GR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85B4B5-DD4F-9885-5410-FC0C34413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771" y="776563"/>
            <a:ext cx="10034451" cy="4474028"/>
          </a:xfrm>
        </p:spPr>
        <p:txBody>
          <a:bodyPr>
            <a:normAutofit/>
          </a:bodyPr>
          <a:lstStyle/>
          <a:p>
            <a:pPr marL="4572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Studying the Cross-Border Area's Background and Perspectives for In-House Farm Products' Processing</a:t>
            </a:r>
            <a:endParaRPr lang="el-GR" sz="1800" dirty="0">
              <a:solidFill>
                <a:srgbClr val="000000"/>
              </a:solidFill>
              <a:latin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Εικόνα 6" descr="Εικόνα που περιέχει κείμενο, στιγμιότυπο οθόνης, γραμματοσειρά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064F0500-E26F-16DB-16AD-2DCDA599D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6" y="1426672"/>
            <a:ext cx="3778282" cy="5029636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στιγμιότυπο οθόνης, έγγραφ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0032C20E-12C5-074E-3963-1A0EB633E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56" y="1426672"/>
            <a:ext cx="3444538" cy="5029636"/>
          </a:xfrm>
          <a:prstGeom prst="rect">
            <a:avLst/>
          </a:prstGeom>
        </p:spPr>
      </p:pic>
      <p:pic>
        <p:nvPicPr>
          <p:cNvPr id="11" name="Εικόνα 10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AA44EDC-FECE-5734-8192-1708CC856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42" y="1426672"/>
            <a:ext cx="3368332" cy="16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3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"/>
          <p:cNvSpPr>
            <a:spLocks noGrp="1"/>
          </p:cNvSpPr>
          <p:nvPr>
            <p:ph type="title"/>
          </p:nvPr>
        </p:nvSpPr>
        <p:spPr>
          <a:xfrm>
            <a:off x="1107854" y="354563"/>
            <a:ext cx="9509760" cy="673587"/>
          </a:xfrm>
        </p:spPr>
        <p:txBody>
          <a:bodyPr rtlCol="0"/>
          <a:lstStyle/>
          <a:p>
            <a:pPr algn="ctr" rtl="0"/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Impact of the project QUALFARM</a:t>
            </a:r>
            <a:endParaRPr lang="el-GR" dirty="0"/>
          </a:p>
        </p:txBody>
      </p:sp>
      <p:sp>
        <p:nvSpPr>
          <p:cNvPr id="14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567055" marR="452120" algn="just">
              <a:lnSpc>
                <a:spcPct val="200000"/>
              </a:lnSpc>
              <a:spcBef>
                <a:spcPts val="83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Support of rural SMEs through grants. </a:t>
            </a:r>
          </a:p>
          <a:p>
            <a:pPr marL="567055" marR="452120" algn="just">
              <a:lnSpc>
                <a:spcPct val="200000"/>
              </a:lnSpc>
              <a:spcBef>
                <a:spcPts val="83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QUALFARM Business Support Structures that will operate within the agencies may - at the same time - provide information for immediate access to funding and trigger entrepreneurship in the countryside.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959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"/>
          <p:cNvSpPr>
            <a:spLocks noGrp="1"/>
          </p:cNvSpPr>
          <p:nvPr>
            <p:ph type="title"/>
          </p:nvPr>
        </p:nvSpPr>
        <p:spPr>
          <a:xfrm>
            <a:off x="1107854" y="354563"/>
            <a:ext cx="9509760" cy="673587"/>
          </a:xfrm>
        </p:spPr>
        <p:txBody>
          <a:bodyPr rtlCol="0"/>
          <a:lstStyle/>
          <a:p>
            <a:pPr algn="ctr" rtl="0"/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Impact of the project QUALFARM</a:t>
            </a:r>
            <a:endParaRPr lang="el-GR" dirty="0"/>
          </a:p>
        </p:txBody>
      </p:sp>
      <p:sp>
        <p:nvSpPr>
          <p:cNvPr id="14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567055" marR="452120" algn="just">
              <a:lnSpc>
                <a:spcPct val="200000"/>
              </a:lnSpc>
              <a:spcBef>
                <a:spcPts val="83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CLLD LEADER 2014-2020 PROJECTS that boost the local Economy and can be used in the Future as FUNDS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45470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508" y="-50772"/>
            <a:ext cx="9509760" cy="1233424"/>
          </a:xfrm>
        </p:spPr>
        <p:txBody>
          <a:bodyPr>
            <a:normAutofit/>
          </a:bodyPr>
          <a:lstStyle/>
          <a:p>
            <a:r>
              <a:rPr lang="en-GB" sz="44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Private Sector</a:t>
            </a:r>
            <a:endParaRPr lang="el-GR" dirty="0"/>
          </a:p>
        </p:txBody>
      </p:sp>
      <p:pic>
        <p:nvPicPr>
          <p:cNvPr id="4" name="Εικόνα 3" descr="Εικόνα που περιέχει κείμενο, υπαίθριος, ουρανός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87A98852-2C90-49D5-86F3-D27D04EC6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825" y="1696097"/>
            <a:ext cx="8479009" cy="4779348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A51CA804-03C1-45B7-A389-00CD3310DE2A}"/>
              </a:ext>
            </a:extLst>
          </p:cNvPr>
          <p:cNvSpPr txBox="1">
            <a:spLocks/>
          </p:cNvSpPr>
          <p:nvPr/>
        </p:nvSpPr>
        <p:spPr>
          <a:xfrm>
            <a:off x="2059575" y="8430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GB" sz="3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Garden Center Dolaptsis</a:t>
            </a:r>
            <a:endParaRPr lang="el-GR" sz="3000" dirty="0"/>
          </a:p>
        </p:txBody>
      </p:sp>
    </p:spTree>
    <p:extLst>
      <p:ext uri="{BB962C8B-B14F-4D97-AF65-F5344CB8AC3E}">
        <p14:creationId xmlns:p14="http://schemas.microsoft.com/office/powerpoint/2010/main" val="7731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45177" y="0"/>
            <a:ext cx="9509760" cy="1233424"/>
          </a:xfrm>
        </p:spPr>
        <p:txBody>
          <a:bodyPr>
            <a:normAutofit/>
          </a:bodyPr>
          <a:lstStyle/>
          <a:p>
            <a:r>
              <a:rPr lang="en-GB" sz="44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Private Sector</a:t>
            </a:r>
            <a:endParaRPr lang="el-GR" dirty="0"/>
          </a:p>
        </p:txBody>
      </p:sp>
      <p:pic>
        <p:nvPicPr>
          <p:cNvPr id="4" name="Εικόνα 3" descr="Εικόνα που περιέχει υπαίθρ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4A9A7356-5429-487C-B3C2-4934ACA508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133"/>
          <a:stretch/>
        </p:blipFill>
        <p:spPr>
          <a:xfrm>
            <a:off x="1862599" y="2124719"/>
            <a:ext cx="4562139" cy="2545605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F25D49BE-B246-416E-ABF8-4E021A37FEA5}"/>
              </a:ext>
            </a:extLst>
          </p:cNvPr>
          <p:cNvSpPr txBox="1">
            <a:spLocks/>
          </p:cNvSpPr>
          <p:nvPr/>
        </p:nvSpPr>
        <p:spPr>
          <a:xfrm>
            <a:off x="1981200" y="9490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GB" sz="3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Tahini Production ‘’Krios’’</a:t>
            </a:r>
            <a:endParaRPr lang="el-GR" sz="3000" dirty="0"/>
          </a:p>
        </p:txBody>
      </p:sp>
      <p:pic>
        <p:nvPicPr>
          <p:cNvPr id="9" name="Εικόνα 8" descr="Εικόνα που περιέχει έδαφος, υπαίθρ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D2968A88-6E6E-4C43-9583-430F1D86A8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042"/>
          <a:stretch/>
        </p:blipFill>
        <p:spPr>
          <a:xfrm>
            <a:off x="6424738" y="2124717"/>
            <a:ext cx="4120975" cy="254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8DBA5F-C61E-9E14-38EA-7E213330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491" y="154004"/>
            <a:ext cx="9509760" cy="674417"/>
          </a:xfrm>
        </p:spPr>
        <p:txBody>
          <a:bodyPr/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Introduction of the QUALFARM project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43890D-6A16-6C9C-B0BA-3AA5B6383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441" y="1201647"/>
            <a:ext cx="9833843" cy="520115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374151"/>
                </a:solidFill>
                <a:latin typeface="Söhne"/>
              </a:rPr>
              <a:t>E</a:t>
            </a: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nhance the skills of farmers and existing farm products’ in-house processing firms in the fields of quality, innovation and marketing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374151"/>
                </a:solidFill>
                <a:latin typeface="Söhne"/>
              </a:rPr>
              <a:t>S</a:t>
            </a: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timulate further entrepreneurship in the field of farm products’ in-house processing through mentoring and </a:t>
            </a:r>
            <a:r>
              <a:rPr lang="en-US" sz="2600" b="0" i="0" dirty="0" err="1">
                <a:solidFill>
                  <a:srgbClr val="374151"/>
                </a:solidFill>
                <a:effectLst/>
                <a:latin typeface="Söhne"/>
              </a:rPr>
              <a:t>personalised</a:t>
            </a: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 support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374151"/>
                </a:solidFill>
                <a:latin typeface="Söhne"/>
              </a:rPr>
              <a:t>C</a:t>
            </a: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reate and promote a distinct cross-border farm products’ market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374151"/>
                </a:solidFill>
                <a:latin typeface="Söhne"/>
              </a:rPr>
              <a:t>C</a:t>
            </a: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reate permanent support structures for the agri-food sector and particularly the farm products’ in-house processing sector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374151"/>
                </a:solidFill>
                <a:latin typeface="Söhne"/>
              </a:rPr>
              <a:t>R</a:t>
            </a: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aise awareness of the general population on issues of food quality and safety</a:t>
            </a:r>
          </a:p>
        </p:txBody>
      </p:sp>
    </p:spTree>
    <p:extLst>
      <p:ext uri="{BB962C8B-B14F-4D97-AF65-F5344CB8AC3E}">
        <p14:creationId xmlns:p14="http://schemas.microsoft.com/office/powerpoint/2010/main" val="41171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εσωτερικό, βρώμικος&#10;&#10;Περιγραφή που δημιουργήθηκε αυτόματα">
            <a:extLst>
              <a:ext uri="{FF2B5EF4-FFF2-40B4-BE49-F238E27FC236}">
                <a16:creationId xmlns:a16="http://schemas.microsoft.com/office/drawing/2014/main" id="{5B458C26-9C8D-4318-8443-05935EF7C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8" y="310883"/>
            <a:ext cx="5834744" cy="4376058"/>
          </a:xfrm>
          <a:prstGeom prst="rect">
            <a:avLst/>
          </a:prstGeom>
        </p:spPr>
      </p:pic>
      <p:pic>
        <p:nvPicPr>
          <p:cNvPr id="9" name="Εικόνα 8" descr="Εικόνα που περιέχει εσωτερικό, κτίριο&#10;&#10;Περιγραφή που δημιουργήθηκε αυτόματα">
            <a:extLst>
              <a:ext uri="{FF2B5EF4-FFF2-40B4-BE49-F238E27FC236}">
                <a16:creationId xmlns:a16="http://schemas.microsoft.com/office/drawing/2014/main" id="{516B13DE-C5BB-4406-8448-350178CEE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388" y="289426"/>
            <a:ext cx="5863353" cy="439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68BFE9D-95F6-499C-B426-69B6D0A9B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5" t="3397" r="1188" b="4626"/>
          <a:stretch/>
        </p:blipFill>
        <p:spPr>
          <a:xfrm>
            <a:off x="1213421" y="1769807"/>
            <a:ext cx="10384529" cy="3701695"/>
          </a:xfrm>
          <a:prstGeom prst="rect">
            <a:avLst/>
          </a:prstGeom>
        </p:spPr>
      </p:pic>
      <p:sp>
        <p:nvSpPr>
          <p:cNvPr id="5" name="Τίτλος 4">
            <a:extLst>
              <a:ext uri="{FF2B5EF4-FFF2-40B4-BE49-F238E27FC236}">
                <a16:creationId xmlns:a16="http://schemas.microsoft.com/office/drawing/2014/main" id="{2133D855-1557-3E1E-7E3E-41D029E1B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151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>
            <a:extLst>
              <a:ext uri="{FF2B5EF4-FFF2-40B4-BE49-F238E27FC236}">
                <a16:creationId xmlns:a16="http://schemas.microsoft.com/office/drawing/2014/main" id="{71D72CF8-4B51-4A9B-9D52-4546AF91442D}"/>
              </a:ext>
            </a:extLst>
          </p:cNvPr>
          <p:cNvSpPr txBox="1">
            <a:spLocks/>
          </p:cNvSpPr>
          <p:nvPr/>
        </p:nvSpPr>
        <p:spPr>
          <a:xfrm>
            <a:off x="1981200" y="-1319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GB" sz="3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Ardas Frost</a:t>
            </a:r>
            <a:endParaRPr lang="el-GR" sz="3000" dirty="0"/>
          </a:p>
        </p:txBody>
      </p:sp>
      <p:pic>
        <p:nvPicPr>
          <p:cNvPr id="4" name="Εικόνα 3" descr="Εικόνα που περιέχει εσωτερικό, οροφή&#10;&#10;Περιγραφή που δημιουργήθηκε αυτόματα">
            <a:extLst>
              <a:ext uri="{FF2B5EF4-FFF2-40B4-BE49-F238E27FC236}">
                <a16:creationId xmlns:a16="http://schemas.microsoft.com/office/drawing/2014/main" id="{7B2539F8-155A-4FB2-A109-2679ADECC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302" y="765110"/>
            <a:ext cx="4322529" cy="5763372"/>
          </a:xfrm>
          <a:prstGeom prst="rect">
            <a:avLst/>
          </a:prstGeom>
        </p:spPr>
      </p:pic>
      <p:pic>
        <p:nvPicPr>
          <p:cNvPr id="9" name="Εικόνα 8" descr="Εικόνα που περιέχει εσωτερικό, μέταλλο&#10;&#10;Περιγραφή που δημιουργήθηκε αυτόματα">
            <a:extLst>
              <a:ext uri="{FF2B5EF4-FFF2-40B4-BE49-F238E27FC236}">
                <a16:creationId xmlns:a16="http://schemas.microsoft.com/office/drawing/2014/main" id="{E0CBA2C3-84F3-4697-9516-870DF60EF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552" y="765109"/>
            <a:ext cx="4322529" cy="576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5100197-CFF7-4A67-9685-13F8C19BF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58" b="2135"/>
          <a:stretch/>
        </p:blipFill>
        <p:spPr>
          <a:xfrm>
            <a:off x="1970070" y="391886"/>
            <a:ext cx="8301375" cy="61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6E73DC4-6B99-47E0-82EC-457EE4294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092" y="289374"/>
            <a:ext cx="4205511" cy="6018119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122A27DC-223D-481F-8BD9-A8F7C82AA783}"/>
              </a:ext>
            </a:extLst>
          </p:cNvPr>
          <p:cNvSpPr txBox="1">
            <a:spLocks/>
          </p:cNvSpPr>
          <p:nvPr/>
        </p:nvSpPr>
        <p:spPr>
          <a:xfrm>
            <a:off x="1524000" y="1413921"/>
            <a:ext cx="5240594" cy="396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GB" noProof="1"/>
              <a:t>Peas</a:t>
            </a:r>
          </a:p>
          <a:p>
            <a:r>
              <a:rPr lang="en-US" dirty="0"/>
              <a:t>Green Beans</a:t>
            </a:r>
          </a:p>
          <a:p>
            <a:r>
              <a:rPr lang="en-US" dirty="0"/>
              <a:t>Okra</a:t>
            </a:r>
          </a:p>
          <a:p>
            <a:r>
              <a:rPr lang="en-US" dirty="0"/>
              <a:t>Seasonal Vegetables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683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F18451-3C64-85DE-7C4D-D14AF844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10" y="237979"/>
            <a:ext cx="9509760" cy="590442"/>
          </a:xfrm>
        </p:spPr>
        <p:txBody>
          <a:bodyPr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Conclusion</a:t>
            </a:r>
            <a:endParaRPr lang="el-GR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85B4B5-DD4F-9885-5410-FC0C34413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515" y="931568"/>
            <a:ext cx="9650341" cy="4806759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Different operational practices were seen and knowledge was exchange</a:t>
            </a:r>
          </a:p>
          <a:p>
            <a:pPr algn="just">
              <a:lnSpc>
                <a:spcPct val="200000"/>
              </a:lnSpc>
            </a:pPr>
            <a:r>
              <a:rPr lang="en-US" sz="1800" dirty="0">
                <a:solidFill>
                  <a:srgbClr val="000000"/>
                </a:solidFill>
                <a:latin typeface="Bookman Old Style" panose="02050604050505020204" pitchFamily="18" charset="0"/>
              </a:rPr>
              <a:t>Inhouse farmers due to study visits exchanged contact info for future cooperation </a:t>
            </a:r>
          </a:p>
          <a:p>
            <a:pPr algn="just">
              <a:lnSpc>
                <a:spcPct val="200000"/>
              </a:lnSpc>
            </a:pPr>
            <a:r>
              <a:rPr lang="en-US" sz="1800" dirty="0">
                <a:solidFill>
                  <a:srgbClr val="000000"/>
                </a:solidFill>
                <a:latin typeface="Bookman Old Style" panose="02050604050505020204" pitchFamily="18" charset="0"/>
              </a:rPr>
              <a:t>Useful practical </a:t>
            </a:r>
            <a:r>
              <a:rPr lang="en-US" sz="1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Quide’s</a:t>
            </a:r>
            <a:r>
              <a:rPr lang="en-US" sz="1800" dirty="0">
                <a:solidFill>
                  <a:srgbClr val="000000"/>
                </a:solidFill>
                <a:latin typeface="Bookman Old Style" panose="02050604050505020204" pitchFamily="18" charset="0"/>
              </a:rPr>
              <a:t> were delivered and can be given for free to potential candidate but also to running companies</a:t>
            </a:r>
          </a:p>
          <a:p>
            <a:pPr algn="just">
              <a:lnSpc>
                <a:spcPct val="200000"/>
              </a:lnSpc>
            </a:pPr>
            <a:r>
              <a:rPr lang="en-US" sz="1800" dirty="0">
                <a:solidFill>
                  <a:srgbClr val="000000"/>
                </a:solidFill>
                <a:latin typeface="Bookman Old Style" panose="02050604050505020204" pitchFamily="18" charset="0"/>
              </a:rPr>
              <a:t>Cross border will enhance the dynamic of the inhouse farmers production in both countries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3055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29A6AE-0B93-41CC-B89D-08499A01A2E2}"/>
              </a:ext>
            </a:extLst>
          </p:cNvPr>
          <p:cNvSpPr txBox="1"/>
          <p:nvPr/>
        </p:nvSpPr>
        <p:spPr>
          <a:xfrm>
            <a:off x="1799303" y="2047821"/>
            <a:ext cx="8593394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400" dirty="0">
                <a:latin typeface="+mn-lt"/>
              </a:rPr>
              <a:t>We look forward to a pleasant cooperation</a:t>
            </a:r>
          </a:p>
          <a:p>
            <a:pPr algn="ctr"/>
            <a:endParaRPr lang="en-US" sz="2400" dirty="0">
              <a:latin typeface="+mn-lt"/>
            </a:endParaRPr>
          </a:p>
          <a:p>
            <a:pPr algn="ctr"/>
            <a:r>
              <a:rPr lang="en-US" sz="2400" b="1" dirty="0">
                <a:latin typeface="+mn-lt"/>
              </a:rPr>
              <a:t>Thank You!</a:t>
            </a:r>
            <a:endParaRPr lang="el-GR" sz="2400" b="1" dirty="0">
              <a:latin typeface="+mn-lt"/>
            </a:endParaRPr>
          </a:p>
          <a:p>
            <a:pPr>
              <a:spcBef>
                <a:spcPts val="1200"/>
              </a:spcBef>
              <a:spcAft>
                <a:spcPts val="2400"/>
              </a:spcAft>
            </a:pPr>
            <a:endParaRPr lang="en-US" sz="2200" b="1" noProof="1">
              <a:latin typeface="Arial" panose="020B0604020202020204" pitchFamily="34" charset="0"/>
            </a:endParaRPr>
          </a:p>
          <a:p>
            <a:pPr lvl="1">
              <a:spcBef>
                <a:spcPts val="1200"/>
              </a:spcBef>
              <a:spcAft>
                <a:spcPts val="2400"/>
              </a:spcAft>
            </a:pPr>
            <a:endParaRPr lang="en-US" sz="2200" b="1" noProof="1"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33048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725612" y="1414317"/>
            <a:ext cx="8942388" cy="4518080"/>
          </a:xfrm>
        </p:spPr>
        <p:txBody>
          <a:bodyPr/>
          <a:lstStyle/>
          <a:p>
            <a:endParaRPr lang="en-US" b="1" dirty="0"/>
          </a:p>
          <a:p>
            <a:endParaRPr lang="en-US" b="1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30B8AFE7-051F-4D90-9F7A-D4A8AD194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718" y="311088"/>
            <a:ext cx="3274646" cy="16486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5A2D6E-25CD-96DB-9E5D-5CEE4E8379B6}"/>
              </a:ext>
            </a:extLst>
          </p:cNvPr>
          <p:cNvSpPr txBox="1"/>
          <p:nvPr/>
        </p:nvSpPr>
        <p:spPr>
          <a:xfrm>
            <a:off x="2731148" y="2699096"/>
            <a:ext cx="672970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Rural Research and Development Company of North Evros S.A.</a:t>
            </a:r>
            <a:r>
              <a:rPr lang="el-GR" sz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/ΕΕΑΒΕ, 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base"/>
            <a:r>
              <a:rPr lang="en-US" sz="1800" i="1" dirty="0">
                <a:solidFill>
                  <a:srgbClr val="0070C0"/>
                </a:solidFill>
              </a:rPr>
              <a:t>Address</a:t>
            </a:r>
            <a:r>
              <a:rPr lang="el-GR" sz="1800" i="1" dirty="0">
                <a:solidFill>
                  <a:srgbClr val="0070C0"/>
                </a:solidFill>
              </a:rPr>
              <a:t>: </a:t>
            </a:r>
            <a:r>
              <a:rPr lang="en-US" sz="1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Sotiriou</a:t>
            </a:r>
            <a:r>
              <a:rPr lang="el-GR" sz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Tserkezi</a:t>
            </a:r>
            <a:r>
              <a:rPr lang="el-GR" sz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20,</a:t>
            </a:r>
            <a:r>
              <a:rPr lang="en-US" sz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68200</a:t>
            </a:r>
          </a:p>
          <a:p>
            <a:pPr algn="ctr" fontAlgn="base"/>
            <a:r>
              <a:rPr lang="el-GR" sz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Orestiada</a:t>
            </a:r>
            <a:r>
              <a:rPr lang="el-GR" sz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800" i="1" dirty="0">
                <a:solidFill>
                  <a:srgbClr val="0070C0"/>
                </a:solidFill>
              </a:rPr>
              <a:t>Tel: +302552027900</a:t>
            </a:r>
            <a:endParaRPr lang="el-GR" sz="1800" dirty="0">
              <a:solidFill>
                <a:srgbClr val="0070C0"/>
              </a:solidFill>
            </a:endParaRPr>
          </a:p>
          <a:p>
            <a:pPr algn="ctr"/>
            <a:r>
              <a:rPr lang="fr-FR" sz="1800" i="1" dirty="0">
                <a:solidFill>
                  <a:srgbClr val="0070C0"/>
                </a:solidFill>
              </a:rPr>
              <a:t>Fax</a:t>
            </a:r>
            <a:r>
              <a:rPr lang="en-US" sz="1800" i="1" dirty="0">
                <a:solidFill>
                  <a:srgbClr val="0070C0"/>
                </a:solidFill>
              </a:rPr>
              <a:t>:</a:t>
            </a:r>
            <a:r>
              <a:rPr lang="en-US" sz="1800" dirty="0">
                <a:solidFill>
                  <a:srgbClr val="0070C0"/>
                </a:solidFill>
              </a:rPr>
              <a:t> +302552027757</a:t>
            </a:r>
            <a:endParaRPr lang="el-GR" sz="1800" dirty="0">
              <a:solidFill>
                <a:srgbClr val="0070C0"/>
              </a:solidFill>
            </a:endParaRPr>
          </a:p>
          <a:p>
            <a:pPr algn="ctr"/>
            <a:r>
              <a:rPr lang="en-US" sz="1800" i="1" dirty="0">
                <a:solidFill>
                  <a:srgbClr val="0070C0"/>
                </a:solidFill>
              </a:rPr>
              <a:t>e-mail: </a:t>
            </a:r>
            <a:r>
              <a:rPr lang="en-US" sz="1800" u="sng" dirty="0">
                <a:solidFill>
                  <a:srgbClr val="0070C0"/>
                </a:solidFill>
                <a:hlinkClick r:id="rId3"/>
              </a:rPr>
              <a:t>eeabe@otenet.gr</a:t>
            </a:r>
            <a:endParaRPr lang="en-US" sz="1800" dirty="0">
              <a:solidFill>
                <a:srgbClr val="0070C0"/>
              </a:solidFill>
            </a:endParaRPr>
          </a:p>
          <a:p>
            <a:pPr algn="ctr"/>
            <a:r>
              <a:rPr lang="en-US" sz="1800" dirty="0">
                <a:solidFill>
                  <a:srgbClr val="0070C0"/>
                </a:solidFill>
                <a:hlinkClick r:id="rId4"/>
              </a:rPr>
              <a:t>eeabe18@gmail.com</a:t>
            </a:r>
            <a:endParaRPr lang="en-US" sz="1800" dirty="0">
              <a:solidFill>
                <a:srgbClr val="0070C0"/>
              </a:solidFill>
            </a:endParaRPr>
          </a:p>
          <a:p>
            <a:pPr algn="ctr"/>
            <a:r>
              <a:rPr lang="en-US" sz="1800" dirty="0">
                <a:solidFill>
                  <a:srgbClr val="0070C0"/>
                </a:solidFill>
                <a:hlinkClick r:id="rId5"/>
              </a:rPr>
              <a:t>qualfarm2021@gmail.com</a:t>
            </a:r>
            <a:endParaRPr lang="en-US" sz="1800" dirty="0">
              <a:solidFill>
                <a:srgbClr val="0070C0"/>
              </a:solidFill>
            </a:endParaRPr>
          </a:p>
          <a:p>
            <a:pPr algn="ctr"/>
            <a:endParaRPr lang="el-GR" sz="1800" dirty="0">
              <a:solidFill>
                <a:srgbClr val="0070C0"/>
              </a:solidFill>
            </a:endParaRPr>
          </a:p>
          <a:p>
            <a:pPr algn="ctr"/>
            <a:r>
              <a:rPr lang="en-US" sz="1800" i="1" dirty="0">
                <a:solidFill>
                  <a:srgbClr val="0070C0"/>
                </a:solidFill>
              </a:rPr>
              <a:t>web: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u="sng" dirty="0">
                <a:solidFill>
                  <a:srgbClr val="0070C0"/>
                </a:solidFill>
                <a:hlinkClick r:id="rId6"/>
              </a:rPr>
              <a:t>www.eeabe.gr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endParaRPr lang="el-GR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43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8DBA5F-C61E-9E14-38EA-7E213330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169" y="255285"/>
            <a:ext cx="9509760" cy="627764"/>
          </a:xfrm>
        </p:spPr>
        <p:txBody>
          <a:bodyPr/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QUALFARM Goals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43890D-6A16-6C9C-B0BA-3AA5B6383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465" y="883050"/>
            <a:ext cx="11047445" cy="54057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374151"/>
                </a:solidFill>
                <a:latin typeface="Söhne"/>
              </a:rPr>
              <a:t>Establishment of permanent business support structures within the partners’ </a:t>
            </a:r>
            <a:r>
              <a:rPr lang="en-US" sz="2200" dirty="0" err="1">
                <a:solidFill>
                  <a:srgbClr val="374151"/>
                </a:solidFill>
                <a:latin typeface="Söhne"/>
              </a:rPr>
              <a:t>organisations</a:t>
            </a:r>
            <a:r>
              <a:rPr lang="en-US" sz="2200" dirty="0">
                <a:solidFill>
                  <a:srgbClr val="374151"/>
                </a:solidFill>
                <a:latin typeface="Söhne"/>
              </a:rPr>
              <a:t>, dedicated to the entrepreneurship in the field of in-house production and engagement of young adults and women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374151"/>
                </a:solidFill>
                <a:latin typeface="Söhne"/>
              </a:rPr>
              <a:t>Promotion of entrepreneurship in qualitative in-house production and trading in compliance with the legislation in force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374151"/>
                </a:solidFill>
                <a:latin typeface="Söhne"/>
              </a:rPr>
              <a:t>Awareness and </a:t>
            </a:r>
            <a:r>
              <a:rPr lang="en-US" sz="2200" dirty="0" err="1">
                <a:solidFill>
                  <a:srgbClr val="374151"/>
                </a:solidFill>
                <a:latin typeface="Söhne"/>
              </a:rPr>
              <a:t>mobilisation</a:t>
            </a:r>
            <a:r>
              <a:rPr lang="en-US" sz="2200" dirty="0">
                <a:solidFill>
                  <a:srgbClr val="374151"/>
                </a:solidFill>
                <a:latin typeface="Söhne"/>
              </a:rPr>
              <a:t> of </a:t>
            </a:r>
            <a:r>
              <a:rPr lang="en-US" sz="2200" dirty="0" err="1">
                <a:solidFill>
                  <a:srgbClr val="374151"/>
                </a:solidFill>
                <a:latin typeface="Söhne"/>
              </a:rPr>
              <a:t>labour</a:t>
            </a:r>
            <a:r>
              <a:rPr lang="en-US" sz="2200" dirty="0">
                <a:solidFill>
                  <a:srgbClr val="374151"/>
                </a:solidFill>
                <a:latin typeface="Söhne"/>
              </a:rPr>
              <a:t> resources for small size entrepreneurship in the field of in-house production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374151"/>
                </a:solidFill>
                <a:latin typeface="Söhne"/>
              </a:rPr>
              <a:t>Promotion of the importance of qualitative packaging of quality products, produced in-house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374151"/>
                </a:solidFill>
                <a:latin typeface="Söhne"/>
              </a:rPr>
              <a:t>Exchange of experience between the producers and stakeholders of the two sides of the border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374151"/>
                </a:solidFill>
                <a:latin typeface="Söhne"/>
              </a:rPr>
              <a:t>Improvement of the entrepreneurship in the field of in-house production for both sides of the border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374151"/>
                </a:solidFill>
                <a:latin typeface="Söhne"/>
              </a:rPr>
              <a:t>Prevention of the depopulation of the area of intervention.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2998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8DBA5F-C61E-9E14-38EA-7E213330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814" y="172666"/>
            <a:ext cx="9509760" cy="655755"/>
          </a:xfrm>
        </p:spPr>
        <p:txBody>
          <a:bodyPr/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QUALFARM Project Partners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43890D-6A16-6C9C-B0BA-3AA5B6383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64" y="828421"/>
            <a:ext cx="11958735" cy="511517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LB (PB1) Rural Research and Development Company of North Evros S.A.	 (GR)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PB2	Dimosineteristiki Evros S.A.	 (GR) 	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PB3	Reconstruction and Development Union	 (BG) 		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PB4	Non-profit Association “Local Action Group of Kirkovo-Zlatograd”</a:t>
            </a:r>
            <a:r>
              <a:rPr lang="en-US" sz="2600" dirty="0">
                <a:solidFill>
                  <a:srgbClr val="374151"/>
                </a:solidFill>
                <a:latin typeface="Söhne"/>
              </a:rPr>
              <a:t>  </a:t>
            </a: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 (BG) 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	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307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F18451-3C64-85DE-7C4D-D14AF844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822" y="245484"/>
            <a:ext cx="9509760" cy="847974"/>
          </a:xfrm>
        </p:spPr>
        <p:txBody>
          <a:bodyPr>
            <a:normAutofit/>
          </a:bodyPr>
          <a:lstStyle/>
          <a:p>
            <a:pPr algn="ctr"/>
            <a:r>
              <a:rPr lang="en-US" sz="3600" b="0" i="0" dirty="0">
                <a:solidFill>
                  <a:srgbClr val="374151"/>
                </a:solidFill>
                <a:effectLst/>
                <a:latin typeface="Söhne"/>
              </a:rPr>
              <a:t>QUALFARM </a:t>
            </a:r>
            <a:r>
              <a:rPr lang="en-US" sz="3600" i="1" dirty="0">
                <a:latin typeface="+mj-lt"/>
                <a:ea typeface="+mj-ea"/>
                <a:cs typeface="+mj-cs"/>
              </a:rPr>
              <a:t>Project activities and accomplishments</a:t>
            </a:r>
            <a:endParaRPr lang="el-GR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85B4B5-DD4F-9885-5410-FC0C34413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29" y="1714501"/>
            <a:ext cx="10034451" cy="4474028"/>
          </a:xfrm>
        </p:spPr>
        <p:txBody>
          <a:bodyPr>
            <a:normAutofit/>
          </a:bodyPr>
          <a:lstStyle/>
          <a:p>
            <a:pPr marL="45720" indent="0" algn="l">
              <a:buNone/>
            </a:pPr>
            <a:r>
              <a:rPr lang="en-US" sz="1800" b="1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KEY ACTIVITIES</a:t>
            </a:r>
          </a:p>
          <a:p>
            <a:pPr algn="l"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Publishing the QUALFARM Cross-Border Guide of In-House-Processed Farm Products</a:t>
            </a:r>
            <a:endParaRPr lang="en-US" sz="1600" dirty="0">
              <a:solidFill>
                <a:srgbClr val="374151"/>
              </a:solidFill>
              <a:latin typeface="Söhne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Mentoring Local Farmers for Initiating In-House Processing of Farm Products</a:t>
            </a:r>
            <a:endParaRPr lang="en-US" sz="1800" dirty="0">
              <a:solidFill>
                <a:srgbClr val="000000"/>
              </a:solidFill>
              <a:latin typeface="Verdana" panose="020B060403050404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Exchanging Good Practices Within the Cross-Border Area Through Targeted Study Visits</a:t>
            </a:r>
          </a:p>
        </p:txBody>
      </p:sp>
    </p:spTree>
    <p:extLst>
      <p:ext uri="{BB962C8B-B14F-4D97-AF65-F5344CB8AC3E}">
        <p14:creationId xmlns:p14="http://schemas.microsoft.com/office/powerpoint/2010/main" val="172844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ρουχισμός, άνδρας, άτομο, παπούτσια&#10;&#10;Περιγραφή που δημιουργήθηκε αυτόματα">
            <a:extLst>
              <a:ext uri="{FF2B5EF4-FFF2-40B4-BE49-F238E27FC236}">
                <a16:creationId xmlns:a16="http://schemas.microsoft.com/office/drawing/2014/main" id="{8647936A-EAD8-3AD6-3583-5FD193B06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4" y="112249"/>
            <a:ext cx="4530573" cy="6032912"/>
          </a:xfrm>
        </p:spPr>
      </p:pic>
      <p:pic>
        <p:nvPicPr>
          <p:cNvPr id="7" name="Εικόνα 6" descr="Εικόνα που περιέχει ρουχισμός, άτομο, οροφή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550F361F-0B14-2B9D-B5CB-EE6D657EA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55" y="461931"/>
            <a:ext cx="6756041" cy="50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Εικόνα που περιέχει εξωτερικός χώρος/ύπαιθρος, δέντρο, ρουχισμό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122F04C1-8E04-D395-310B-57DB72595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1" y="260870"/>
            <a:ext cx="6081108" cy="4566769"/>
          </a:xfrm>
          <a:prstGeom prst="rect">
            <a:avLst/>
          </a:prstGeom>
        </p:spPr>
      </p:pic>
      <p:pic>
        <p:nvPicPr>
          <p:cNvPr id="11" name="Εικόνα 10" descr="Εικόνα που περιέχει άτομο, ρουχισμός, εσωτερικός χώρος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625DDE15-63E8-969C-651C-A8F720626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79" y="260870"/>
            <a:ext cx="6081106" cy="456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 descr="Εικόνα που περιέχει ρουχισμός, άτομο, παπούτσια, τζιν παντελόνια&#10;&#10;Περιγραφή που δημιουργήθηκε αυτόματα">
            <a:extLst>
              <a:ext uri="{FF2B5EF4-FFF2-40B4-BE49-F238E27FC236}">
                <a16:creationId xmlns:a16="http://schemas.microsoft.com/office/drawing/2014/main" id="{653EF264-6F4A-8C63-BD50-64FF309D1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6" y="0"/>
            <a:ext cx="5150197" cy="6858000"/>
          </a:xfrm>
          <a:prstGeom prst="rect">
            <a:avLst/>
          </a:prstGeom>
        </p:spPr>
      </p:pic>
      <p:pic>
        <p:nvPicPr>
          <p:cNvPr id="15" name="Εικόνα 14" descr="Εικόνα που περιέχει ρουχισμός, άτομο, εσωτερικός χώρος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10FE9D6E-7818-8BEC-CC9C-DC9055E1D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59" y="0"/>
            <a:ext cx="5150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2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που περιέχει ρουχισμός, παπούτσια, εξωτερικός χώρος/ύπαιθρος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6C2448E2-29D0-0BD8-C0FE-37518DA3D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4212"/>
            <a:ext cx="6135329" cy="4607489"/>
          </a:xfrm>
        </p:spPr>
      </p:pic>
      <p:pic>
        <p:nvPicPr>
          <p:cNvPr id="10" name="Εικόνα 9" descr="Εικόνα που περιέχει ρουχισμός, παπούτσια, άτομο, άνθρωποι&#10;&#10;Περιγραφή που δημιουργήθηκε αυτόματα">
            <a:extLst>
              <a:ext uri="{FF2B5EF4-FFF2-40B4-BE49-F238E27FC236}">
                <a16:creationId xmlns:a16="http://schemas.microsoft.com/office/drawing/2014/main" id="{8C956CDC-4887-3A48-5AA6-52BA56ADC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28" y="354212"/>
            <a:ext cx="6135329" cy="460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5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Σχεδίαση με μπλε ζώνες 16x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1307589_TF16391941_TF16391941" id="{258CEBFF-9B74-41ED-B40B-01D19359CFD0}" vid="{BE92EEA3-2328-4834-9E16-0791F474160F}"/>
    </a:ext>
  </a:extLst>
</a:theme>
</file>

<file path=ppt/theme/theme2.xml><?xml version="1.0" encoding="utf-8"?>
<a:theme xmlns:a="http://schemas.openxmlformats.org/drawingml/2006/main" name="Θέμα του Offic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Παρουσίαση φύσης με μπλε ζώνες και φωτογραφία με την ανατολή του ήλιου από ένα βουνό (ευρεία οθόνη)</Template>
  <TotalTime>191</TotalTime>
  <Words>782</Words>
  <Application>Microsoft Office PowerPoint</Application>
  <PresentationFormat>Ευρεία οθόνη</PresentationFormat>
  <Paragraphs>96</Paragraphs>
  <Slides>27</Slides>
  <Notes>11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37" baseType="lpstr">
      <vt:lpstr>Arial</vt:lpstr>
      <vt:lpstr>Bookman Old Style</vt:lpstr>
      <vt:lpstr>Corbel</vt:lpstr>
      <vt:lpstr>Euphemia</vt:lpstr>
      <vt:lpstr>Söhne</vt:lpstr>
      <vt:lpstr>Tahoma</vt:lpstr>
      <vt:lpstr>Times New Roman</vt:lpstr>
      <vt:lpstr>Verdana</vt:lpstr>
      <vt:lpstr>Wingdings</vt:lpstr>
      <vt:lpstr>Σχεδίαση με μπλε ζώνες 16x9</vt:lpstr>
      <vt:lpstr>Support of Entrepreneurship in the Field of In-House Processing of Quality Farm Products in the Districts of Evros, Haskovo, Smolyan and Kardzhali  QUALFARM</vt:lpstr>
      <vt:lpstr>Introduction of the QUALFARM project</vt:lpstr>
      <vt:lpstr>QUALFARM Goals</vt:lpstr>
      <vt:lpstr>QUALFARM Project Partners</vt:lpstr>
      <vt:lpstr>QUALFARM Project activities and accomplishments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QUALFARM Project activities and accomplishments</vt:lpstr>
      <vt:lpstr>QUALFARM Project activities and accomplishments</vt:lpstr>
      <vt:lpstr>QUALFARM Project activities and accomplishments</vt:lpstr>
      <vt:lpstr>QUALFARM Project activities and accomplishments</vt:lpstr>
      <vt:lpstr>QUALFARM Project activities and accomplishments</vt:lpstr>
      <vt:lpstr>QUALFARM Project activities and accomplishments</vt:lpstr>
      <vt:lpstr>Impact of the project QUALFARM</vt:lpstr>
      <vt:lpstr>Impact of the project QUALFARM</vt:lpstr>
      <vt:lpstr> Private Sector</vt:lpstr>
      <vt:lpstr> Private Sector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Conclusion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 of Entrepreneurship in the Field of In-House Processing of Quality Farm Products in the Districts of Evros, Haskovo, Smolyan and Kardzhali  QUALFARM</dc:title>
  <dc:creator>ΓΙΩΡΓΟΣ ΠΕΤΡΕΣΗΣ</dc:creator>
  <cp:lastModifiedBy>ΓΙΩΡΓΟΣ ΠΕΤΡΕΣΗΣ</cp:lastModifiedBy>
  <cp:revision>4</cp:revision>
  <dcterms:created xsi:type="dcterms:W3CDTF">2022-12-06T23:13:05Z</dcterms:created>
  <dcterms:modified xsi:type="dcterms:W3CDTF">2023-09-19T23:15:29Z</dcterms:modified>
</cp:coreProperties>
</file>